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843" r:id="rId5"/>
    <p:sldMasterId id="2147483833" r:id="rId6"/>
    <p:sldMasterId id="2147483803" r:id="rId7"/>
    <p:sldMasterId id="2147483773" r:id="rId8"/>
    <p:sldMasterId id="2147483755" r:id="rId9"/>
    <p:sldMasterId id="2147483854" r:id="rId10"/>
    <p:sldMasterId id="2147483869" r:id="rId11"/>
  </p:sldMasterIdLst>
  <p:notesMasterIdLst>
    <p:notesMasterId r:id="rId15"/>
  </p:notesMasterIdLst>
  <p:handoutMasterIdLst>
    <p:handoutMasterId r:id="rId16"/>
  </p:handoutMasterIdLst>
  <p:sldIdLst>
    <p:sldId id="310" r:id="rId12"/>
    <p:sldId id="1960226164" r:id="rId13"/>
    <p:sldId id="1960226165"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36" userDrawn="1">
          <p15:clr>
            <a:srgbClr val="A4A3A4"/>
          </p15:clr>
        </p15:guide>
        <p15:guide id="4" pos="3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85C1"/>
    <a:srgbClr val="2C2C2C"/>
    <a:srgbClr val="1B1B1B"/>
    <a:srgbClr val="494949"/>
    <a:srgbClr val="471935"/>
    <a:srgbClr val="6D9644"/>
    <a:srgbClr val="9E3A22"/>
    <a:srgbClr val="006E9A"/>
    <a:srgbClr val="C89D00"/>
    <a:srgbClr val="0B1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792" autoAdjust="0"/>
  </p:normalViewPr>
  <p:slideViewPr>
    <p:cSldViewPr snapToObjects="1">
      <p:cViewPr varScale="1">
        <p:scale>
          <a:sx n="107" d="100"/>
          <a:sy n="107" d="100"/>
        </p:scale>
        <p:origin x="672" y="114"/>
      </p:cViewPr>
      <p:guideLst>
        <p:guide orient="horz" pos="2160"/>
        <p:guide pos="3840"/>
        <p:guide pos="3936"/>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1A331-5310-4818-AC10-A0B358F26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B457-D9C3-46A5-B6FD-5589255DE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5D2DB2-69CE-4E4C-A9C5-74599D4C580F}" type="datetimeFigureOut">
              <a:rPr lang="en-US" smtClean="0"/>
              <a:t>6/20/2023</a:t>
            </a:fld>
            <a:endParaRPr lang="en-US"/>
          </a:p>
        </p:txBody>
      </p:sp>
      <p:sp>
        <p:nvSpPr>
          <p:cNvPr id="4" name="Footer Placeholder 3">
            <a:extLst>
              <a:ext uri="{FF2B5EF4-FFF2-40B4-BE49-F238E27FC236}">
                <a16:creationId xmlns:a16="http://schemas.microsoft.com/office/drawing/2014/main" id="{68974CB9-3962-4959-8590-B7B276897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3C9A24-3C0F-477A-B9F2-1DAE94A4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4D46FD-6AF1-461B-A28A-AC789C65349D}" type="slidenum">
              <a:rPr lang="en-US" smtClean="0"/>
              <a:t>‹#›</a:t>
            </a:fld>
            <a:endParaRPr lang="en-US"/>
          </a:p>
        </p:txBody>
      </p:sp>
    </p:spTree>
    <p:extLst>
      <p:ext uri="{BB962C8B-B14F-4D97-AF65-F5344CB8AC3E}">
        <p14:creationId xmlns:p14="http://schemas.microsoft.com/office/powerpoint/2010/main" val="39910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187B8588-1665-0A4A-AD47-68FFFFC620D1}" type="datetimeFigureOut">
              <a:rPr lang="ja-JP" altLang="en-US" smtClean="0"/>
              <a:pPr/>
              <a:t>2023/6/20</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AF9AAED7-EB68-B44B-A29A-E9CFE7A1147D}" type="slidenum">
              <a:rPr lang="ja-JP" altLang="en-US" smtClean="0"/>
              <a:pPr/>
              <a:t>‹#›</a:t>
            </a:fld>
            <a:endParaRPr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microsoft.com/2019/12/10/ntt-and-microsoft-form-a-strategic-alliance-to-enable-new-digital-solution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nttdata.com/global/en/media/press-release/2020/june/ntt-data-and-microsoft-announce-strategic-collabor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As a 20-year preferred Microsoft partner to hundreds of clients worldwide, NTT DATA’s 100,000+ consultants, global capabilities, and joint solution development with Microsoft provide innovative and high-performance solutions (strategy, implementation, support) for all Microsoft technologies.</a:t>
            </a:r>
            <a:endParaRPr lang="en-IN" sz="1050" dirty="0"/>
          </a:p>
          <a:p>
            <a:pPr marL="0" indent="0">
              <a:buNone/>
            </a:pPr>
            <a:endParaRPr lang="en-US" sz="1050" dirty="0"/>
          </a:p>
          <a:p>
            <a:pPr marL="0" indent="0">
              <a:buNone/>
            </a:pPr>
            <a:r>
              <a:rPr lang="en-US" sz="1050" b="1" dirty="0"/>
              <a:t>About our Microsoft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23130"/>
                </a:solidFill>
                <a:effectLst/>
                <a:latin typeface="Segoe UI" panose="020B0502040204020203" pitchFamily="34" charset="0"/>
              </a:rPr>
              <a:t>NTT DATA is a Microsoft Azure Expert MSP, which is highest level for Azure managed services and requires frequent and rigorous audits to validate our capabilities. This status with Microsoft provides NTT DATA with exclusive access to Microsoft resources and engineering experts and increased access to Microsoft sales teams.</a:t>
            </a:r>
          </a:p>
          <a:p>
            <a:pPr marL="171450" indent="-171450">
              <a:buFont typeface="Arial" panose="020B0604020202020204" pitchFamily="34" charset="0"/>
              <a:buChar char="•"/>
            </a:pPr>
            <a:r>
              <a:rPr lang="en-US" sz="1050" dirty="0"/>
              <a:t>NTT DATA has earned Microsoft Advanced Specializations in:</a:t>
            </a:r>
          </a:p>
          <a:p>
            <a:pPr marL="628650" lvl="1" indent="-171450">
              <a:buFont typeface="Arial" panose="020B0604020202020204" pitchFamily="34" charset="0"/>
              <a:buChar char="•"/>
            </a:pPr>
            <a:r>
              <a:rPr lang="en-US" sz="1050" dirty="0"/>
              <a:t>SAP on Microsoft Azure</a:t>
            </a:r>
          </a:p>
          <a:p>
            <a:pPr marL="628650" lvl="1" indent="-171450">
              <a:buFont typeface="Arial" panose="020B0604020202020204" pitchFamily="34" charset="0"/>
              <a:buChar char="•"/>
            </a:pPr>
            <a:r>
              <a:rPr lang="en-US" sz="1050" dirty="0"/>
              <a:t>Windows Server and SQL Server Migration to Microsoft Azure</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DATA built its Nucleus Intelligent Enterprise Platform on Microsoft Azure as the AI and automation engine that helps us create smarter digital solutions.</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has a multi-year </a:t>
            </a:r>
            <a:r>
              <a:rPr lang="en-US" b="0" i="0" u="sng" dirty="0">
                <a:solidFill>
                  <a:srgbClr val="0078D4"/>
                </a:solidFill>
                <a:effectLst/>
                <a:latin typeface="Segoe UI" panose="020B0502040204020203" pitchFamily="34" charset="0"/>
                <a:hlinkClick r:id="rId3" tooltip="https://news.microsoft.com/2019/12/10/ntt-and-microsoft-form-a-strategic-alliance-to-enable-new-digital-solutions/"/>
              </a:rPr>
              <a:t>Global Strategic Alliance Agreement with Microsoft</a:t>
            </a:r>
            <a:r>
              <a:rPr lang="en-US" b="0" i="0" dirty="0">
                <a:solidFill>
                  <a:srgbClr val="323130"/>
                </a:solidFill>
                <a:effectLst/>
                <a:latin typeface="Segoe UI" panose="020B0502040204020203" pitchFamily="34" charset="0"/>
              </a:rPr>
              <a:t> aimed at delivering secure and reliable solutions that help clients accelerate their digital transformations. The alliance brings together NTT’s best-in-class infrastructure, managed services and cybersecurity expertise, with Microsoft’s trusted cloud platform and AI technologies. Key initiatives of the alliance include the creation of a Global Digital Fabric, development of digital enterprise solutions built on Microsoft Azure, and co-innovation of next-generation technologies in the area of all-photonics network and digital twin computing.</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DATA has a multi-year </a:t>
            </a:r>
            <a:r>
              <a:rPr lang="en-US" b="0" i="0" u="sng" dirty="0">
                <a:solidFill>
                  <a:srgbClr val="0078D4"/>
                </a:solidFill>
                <a:effectLst/>
                <a:latin typeface="Segoe UI" panose="020B0502040204020203" pitchFamily="34" charset="0"/>
                <a:hlinkClick r:id="rId4" tooltip="https://www.nttdata.com/global/en/media/press-release/2020/june/ntt-data-and-microsoft-announce-strategic-collaboration"/>
              </a:rPr>
              <a:t>Global Strategic Collaboration Agreement with Microsoft</a:t>
            </a:r>
            <a:r>
              <a:rPr lang="en-US" b="0" i="0" dirty="0">
                <a:solidFill>
                  <a:srgbClr val="323130"/>
                </a:solidFill>
                <a:effectLst/>
                <a:latin typeface="Segoe UI" panose="020B0502040204020203" pitchFamily="34" charset="0"/>
              </a:rPr>
              <a:t> that is focused on digitally transforming clients with joint solutions and services built on Microsoft Azure and Microsoft's suite of productivity solutions.  To achieve these transformations, NTT DATA and Microsoft will jointly work on capability development and certify 10,000 more NTT DATA consultants on Microsoft technology.</a:t>
            </a:r>
          </a:p>
          <a:p>
            <a:pPr marL="171450" indent="-171450">
              <a:buFont typeface="Arial" panose="020B0604020202020204" pitchFamily="34" charset="0"/>
              <a:buChar char="•"/>
            </a:pPr>
            <a:r>
              <a:rPr lang="en-US" sz="1050" dirty="0"/>
              <a:t>NTT DATA is a Microsoft Azure Expert Managed Services Provider (MSP) – the highest level, which provides exclusive access to Microsoft resources and engineering experts and increased access to Microsoft sales teams</a:t>
            </a:r>
          </a:p>
          <a:p>
            <a:pPr marL="171450" indent="-171450">
              <a:buFont typeface="Arial" panose="020B0604020202020204" pitchFamily="34" charset="0"/>
              <a:buChar char="•"/>
            </a:pPr>
            <a:r>
              <a:rPr lang="en-US" sz="1050" dirty="0"/>
              <a:t>NTT DATA has earned 12 Gold Microsoft Competencies (list below)</a:t>
            </a:r>
          </a:p>
          <a:p>
            <a:pPr marL="171450" indent="-171450">
              <a:buFont typeface="Arial" panose="020B0604020202020204" pitchFamily="34" charset="0"/>
              <a:buChar char="•"/>
            </a:pPr>
            <a:r>
              <a:rPr lang="en-US" sz="1050" dirty="0"/>
              <a:t>NTT DATAS is a Tier-1 Cloud Solutions Provider</a:t>
            </a:r>
          </a:p>
          <a:p>
            <a:pPr marL="171450" indent="-171450">
              <a:buFont typeface="Arial" panose="020B0604020202020204" pitchFamily="34" charset="0"/>
              <a:buChar char="•"/>
            </a:pPr>
            <a:r>
              <a:rPr lang="en-US" sz="1050" dirty="0"/>
              <a:t>NTT DATA has a </a:t>
            </a:r>
            <a:r>
              <a:rPr lang="en-US" dirty="0"/>
              <a:t>PowerApps Center of Excellence &amp; Design Patterns</a:t>
            </a:r>
          </a:p>
          <a:p>
            <a:pPr marL="171450" indent="-171450">
              <a:buFont typeface="Arial" panose="020B0604020202020204" pitchFamily="34" charset="0"/>
              <a:buChar char="•"/>
            </a:pPr>
            <a:r>
              <a:rPr lang="en-US" dirty="0"/>
              <a:t>NTT DATA has 14,000+ Microsoft and Java developers and architects</a:t>
            </a:r>
          </a:p>
          <a:p>
            <a:pPr marL="171450" indent="-171450">
              <a:buFont typeface="Arial" panose="020B0604020202020204" pitchFamily="34" charset="0"/>
              <a:buChar char="•"/>
            </a:pPr>
            <a:r>
              <a:rPr lang="en-US" dirty="0"/>
              <a:t>We have 2700+ Microsoft certifications (1000+ are Azure certifications)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have </a:t>
            </a:r>
            <a:r>
              <a:rPr kumimoji="1" lang="en-US" b="0" dirty="0">
                <a:solidFill>
                  <a:schemeClr val="bg2"/>
                </a:solidFill>
              </a:rPr>
              <a:t>4300+ team members specializing in the Microsoft technology stack</a:t>
            </a:r>
            <a:endParaRPr lang="en-US" dirty="0"/>
          </a:p>
          <a:p>
            <a:endParaRPr lang="en-US" dirty="0"/>
          </a:p>
          <a:p>
            <a:pPr algn="l"/>
            <a:r>
              <a:rPr lang="en-US" b="0" i="0" dirty="0">
                <a:solidFill>
                  <a:srgbClr val="000000"/>
                </a:solidFill>
                <a:effectLst/>
                <a:latin typeface="Segoe UI" panose="020B0502040204020203" pitchFamily="34" charset="0"/>
              </a:rPr>
              <a:t>Our Microsoft specialties span the digital workplace, Microsoft Azure, security, data intelligence, hybrid infrastructure, application development, Microsoft Dynamics and automation. We can assess gaps in your current systems, choose the best software packages, create solution blueprints, and implement and upgrade your software as needed.</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Centers of Excellence guides a seamless end-to-end experience</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On-demand consultants and forward planning to scale instantly</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Deep knowledge on processes, culture, applications and infrastructure</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History of exceeding service levels for hundreds of satisfied clients</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Service quality focus through our highly experienced resources</a:t>
            </a:r>
          </a:p>
          <a:p>
            <a:endParaRPr lang="en-US" dirty="0"/>
          </a:p>
          <a:p>
            <a:r>
              <a:rPr lang="en-US" dirty="0"/>
              <a:t>Gold Competencies include:</a:t>
            </a:r>
          </a:p>
          <a:p>
            <a:pPr marL="228600" indent="-228600">
              <a:buFont typeface="+mj-lt"/>
              <a:buAutoNum type="arabicPeriod"/>
            </a:pPr>
            <a:r>
              <a:rPr lang="en-US" dirty="0"/>
              <a:t>Application Development</a:t>
            </a:r>
          </a:p>
          <a:p>
            <a:pPr marL="228600" indent="-228600">
              <a:buFont typeface="+mj-lt"/>
              <a:buAutoNum type="arabicPeriod"/>
            </a:pPr>
            <a:r>
              <a:rPr lang="en-US" dirty="0"/>
              <a:t>Application Integration</a:t>
            </a:r>
          </a:p>
          <a:p>
            <a:pPr marL="228600" indent="-228600">
              <a:buFont typeface="+mj-lt"/>
              <a:buAutoNum type="arabicPeriod"/>
            </a:pPr>
            <a:r>
              <a:rPr lang="en-US" dirty="0"/>
              <a:t>Cloud Platform</a:t>
            </a:r>
          </a:p>
          <a:p>
            <a:pPr marL="228600" indent="-228600">
              <a:buFont typeface="+mj-lt"/>
              <a:buAutoNum type="arabicPeriod"/>
            </a:pPr>
            <a:r>
              <a:rPr lang="en-US" dirty="0"/>
              <a:t>Cloud Productivity</a:t>
            </a:r>
          </a:p>
          <a:p>
            <a:pPr marL="228600" indent="-228600">
              <a:buFont typeface="+mj-lt"/>
              <a:buAutoNum type="arabicPeriod"/>
            </a:pPr>
            <a:r>
              <a:rPr lang="en-US" dirty="0"/>
              <a:t>Collaboration and Content</a:t>
            </a:r>
          </a:p>
          <a:p>
            <a:pPr marL="228600" indent="-228600">
              <a:buFont typeface="+mj-lt"/>
              <a:buAutoNum type="arabicPeriod"/>
            </a:pPr>
            <a:r>
              <a:rPr lang="en-US" dirty="0"/>
              <a:t>Data Analytics</a:t>
            </a:r>
          </a:p>
          <a:p>
            <a:pPr marL="228600" indent="-228600">
              <a:buFont typeface="+mj-lt"/>
              <a:buAutoNum type="arabicPeriod"/>
            </a:pPr>
            <a:r>
              <a:rPr lang="en-US" dirty="0"/>
              <a:t>Data Platform</a:t>
            </a:r>
          </a:p>
          <a:p>
            <a:pPr marL="228600" indent="-228600">
              <a:buFont typeface="+mj-lt"/>
              <a:buAutoNum type="arabicPeriod"/>
            </a:pPr>
            <a:r>
              <a:rPr lang="en-US" dirty="0"/>
              <a:t>DevOps</a:t>
            </a:r>
          </a:p>
          <a:p>
            <a:pPr marL="228600" indent="-228600">
              <a:buFont typeface="+mj-lt"/>
              <a:buAutoNum type="arabicPeriod"/>
            </a:pPr>
            <a:r>
              <a:rPr lang="en-US" dirty="0"/>
              <a:t>Messaging</a:t>
            </a:r>
          </a:p>
          <a:p>
            <a:pPr marL="228600" indent="-228600">
              <a:buFont typeface="+mj-lt"/>
              <a:buAutoNum type="arabicPeriod"/>
            </a:pPr>
            <a:r>
              <a:rPr lang="en-US" dirty="0"/>
              <a:t>Project and Portfolio Management</a:t>
            </a:r>
          </a:p>
          <a:p>
            <a:pPr marL="228600" indent="-228600">
              <a:buFont typeface="+mj-lt"/>
              <a:buAutoNum type="arabicPeriod"/>
            </a:pPr>
            <a:r>
              <a:rPr lang="en-US" dirty="0"/>
              <a:t>Security</a:t>
            </a:r>
          </a:p>
          <a:p>
            <a:pPr marL="228600" indent="-228600">
              <a:buFont typeface="+mj-lt"/>
              <a:buAutoNum type="arabicPeriod"/>
            </a:pPr>
            <a:r>
              <a:rPr lang="en-US" dirty="0"/>
              <a:t>Windows and Devices</a:t>
            </a:r>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1</a:t>
            </a:fld>
            <a:endParaRPr lang="ja-JP" altLang="en-US"/>
          </a:p>
        </p:txBody>
      </p:sp>
    </p:spTree>
    <p:extLst>
      <p:ext uri="{BB962C8B-B14F-4D97-AF65-F5344CB8AC3E}">
        <p14:creationId xmlns:p14="http://schemas.microsoft.com/office/powerpoint/2010/main" val="376102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From an analyst perspective, we are not only a top cloud and </a:t>
            </a:r>
            <a:r>
              <a:rPr lang="en-US" sz="1800" dirty="0" err="1"/>
              <a:t>msp</a:t>
            </a:r>
            <a:r>
              <a:rPr lang="en-US" sz="1800" dirty="0"/>
              <a:t> as you would expect, but more recently we have been recognized in the developer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Across our cloud partners we have the credentials to help make you successful with nearly 10K certifications, 16K cloud practitioners and over 400 managed cloud clients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also have deep experience in agile, </a:t>
            </a:r>
            <a:r>
              <a:rPr lang="en-US" sz="1800" dirty="0" err="1"/>
              <a:t>devops</a:t>
            </a:r>
            <a:r>
              <a:rPr lang="en-US" sz="1800" dirty="0"/>
              <a:t>, </a:t>
            </a:r>
            <a:r>
              <a:rPr lang="en-US" sz="1800" dirty="0" err="1"/>
              <a:t>clolud</a:t>
            </a:r>
            <a:r>
              <a:rPr lang="en-US" sz="1800" dirty="0"/>
              <a:t> brokerage and orchestration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800" b="0" i="0" u="none" strike="noStrike" kern="0" cap="none" spc="0" normalizeH="0" baseline="0" noProof="0" smtClean="0">
                <a:ln>
                  <a:noFill/>
                </a:ln>
                <a:solidFill>
                  <a:sysClr val="windowText" lastClr="000000"/>
                </a:solidFill>
                <a:effectLst/>
                <a:uLnTx/>
                <a:uFillTx/>
                <a:latin typeface="Yu Gothic"/>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0" cap="none" spc="0" normalizeH="0" baseline="0" noProof="0">
              <a:ln>
                <a:noFill/>
              </a:ln>
              <a:solidFill>
                <a:sysClr val="windowText" lastClr="000000"/>
              </a:solidFill>
              <a:effectLst/>
              <a:uLnTx/>
              <a:uFillTx/>
              <a:latin typeface="Yu Gothic"/>
              <a:ea typeface="Yu Gothic" panose="020B0400000000000000" pitchFamily="34" charset="-128"/>
              <a:cs typeface="+mn-cs"/>
            </a:endParaRPr>
          </a:p>
        </p:txBody>
      </p:sp>
    </p:spTree>
    <p:extLst>
      <p:ext uri="{BB962C8B-B14F-4D97-AF65-F5344CB8AC3E}">
        <p14:creationId xmlns:p14="http://schemas.microsoft.com/office/powerpoint/2010/main" val="2021346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White BI)">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5"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2021 NTT DATA, Inc. All rights reserved.</a:t>
            </a:r>
            <a:endParaRPr lang="en-US" dirty="0"/>
          </a:p>
        </p:txBody>
      </p:sp>
      <p:pic>
        <p:nvPicPr>
          <p:cNvPr id="10" name="Picture 9">
            <a:extLst>
              <a:ext uri="{FF2B5EF4-FFF2-40B4-BE49-F238E27FC236}">
                <a16:creationId xmlns:a16="http://schemas.microsoft.com/office/drawing/2014/main" id="{D742AEB1-8896-406F-9B09-D99121BAF5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0" y="421200"/>
            <a:ext cx="2362466" cy="781271"/>
          </a:xfrm>
          <a:prstGeom prst="rect">
            <a:avLst/>
          </a:prstGeom>
        </p:spPr>
      </p:pic>
    </p:spTree>
    <p:extLst>
      <p:ext uri="{BB962C8B-B14F-4D97-AF65-F5344CB8AC3E}">
        <p14:creationId xmlns:p14="http://schemas.microsoft.com/office/powerpoint/2010/main" val="318953042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78644725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4" name="Text Placeholder 3">
            <a:extLst>
              <a:ext uri="{FF2B5EF4-FFF2-40B4-BE49-F238E27FC236}">
                <a16:creationId xmlns:a16="http://schemas.microsoft.com/office/drawing/2014/main" id="{B72E2D38-5330-481A-8A2D-27515EAB606D}"/>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8" name="Text Placeholder 17">
            <a:extLst>
              <a:ext uri="{FF2B5EF4-FFF2-40B4-BE49-F238E27FC236}">
                <a16:creationId xmlns:a16="http://schemas.microsoft.com/office/drawing/2014/main" id="{F10DB331-BCC2-4933-82DD-8532EA7B4DB7}"/>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62819845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07040" cy="457200"/>
          </a:xfrm>
        </p:spPr>
        <p:txBody>
          <a:bodyPr/>
          <a:lstStyle/>
          <a:p>
            <a:r>
              <a:rPr lang="en-US"/>
              <a:t>Click to edit Master title style</a:t>
            </a:r>
          </a:p>
        </p:txBody>
      </p:sp>
    </p:spTree>
    <p:extLst>
      <p:ext uri="{BB962C8B-B14F-4D97-AF65-F5344CB8AC3E}">
        <p14:creationId xmlns:p14="http://schemas.microsoft.com/office/powerpoint/2010/main" val="192818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71864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Navy">
    <p:bg>
      <p:bgPr>
        <a:solidFill>
          <a:schemeClr val="tx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B153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B94F3CAE-F017-42CE-84B2-45CA729003B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C88D7D23-6380-4790-9407-F2DB10096D06}"/>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9EED1E5A-B740-4A27-9D93-3496F12EADDD}"/>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1DB5E23D-9A6F-46FB-82D8-1B163F8593F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48259134"/>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Blue">
    <p:bg>
      <p:bgPr>
        <a:solidFill>
          <a:schemeClr val="bg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06E9A"/>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CDF98F7-BF4B-495B-85C0-8FAC45DA4E5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A8203C1-F66F-4CD4-A085-98D0ECF26AE2}"/>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714C0430-F884-4B31-924F-470F853576E1}"/>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E15998DD-6261-420B-99FD-4065E95FFBF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544353370"/>
      </p:ext>
    </p:extLst>
  </p:cSld>
  <p:clrMapOvr>
    <a:masterClrMapping/>
  </p:clrMapOvr>
  <p:extLst>
    <p:ext uri="{DCECCB84-F9BA-43D5-87BE-67443E8EF086}">
      <p15:sldGuideLst xmlns:p15="http://schemas.microsoft.com/office/powerpoint/2012/main">
        <p15:guide id="1" pos="192" userDrawn="1">
          <p15:clr>
            <a:srgbClr val="FBAE40"/>
          </p15:clr>
        </p15:guide>
        <p15:guide id="2" pos="7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Human Blue BI)">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5" y="-1891"/>
            <a:ext cx="12192118" cy="4726291"/>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2021 NTT DATA, Inc. All rights reserved.</a:t>
            </a:r>
            <a:endParaRPr lang="en-US" dirty="0"/>
          </a:p>
        </p:txBody>
      </p:sp>
      <p:grpSp>
        <p:nvGrpSpPr>
          <p:cNvPr id="9" name="Group 8">
            <a:extLst>
              <a:ext uri="{FF2B5EF4-FFF2-40B4-BE49-F238E27FC236}">
                <a16:creationId xmlns:a16="http://schemas.microsoft.com/office/drawing/2014/main" id="{6D141FCE-4A85-4EF9-BF9C-7D232ECA62E9}"/>
              </a:ext>
            </a:extLst>
          </p:cNvPr>
          <p:cNvGrpSpPr/>
          <p:nvPr userDrawn="1"/>
        </p:nvGrpSpPr>
        <p:grpSpPr>
          <a:xfrm>
            <a:off x="9448800" y="420688"/>
            <a:ext cx="2362201" cy="779463"/>
            <a:chOff x="9448800" y="420688"/>
            <a:chExt cx="2362201" cy="779463"/>
          </a:xfrm>
        </p:grpSpPr>
        <p:sp>
          <p:nvSpPr>
            <p:cNvPr id="10" name="Freeform 5">
              <a:extLst>
                <a:ext uri="{FF2B5EF4-FFF2-40B4-BE49-F238E27FC236}">
                  <a16:creationId xmlns:a16="http://schemas.microsoft.com/office/drawing/2014/main" id="{B0078B01-F2D4-45D1-A8C4-90D47C6DD91E}"/>
                </a:ext>
              </a:extLst>
            </p:cNvPr>
            <p:cNvSpPr>
              <a:spLocks/>
            </p:cNvSpPr>
            <p:nvPr userDrawn="1"/>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2513B6B-CDCC-40A4-A37E-C2EB994ED73C}"/>
                </a:ext>
              </a:extLst>
            </p:cNvPr>
            <p:cNvSpPr>
              <a:spLocks noEditPoints="1"/>
            </p:cNvSpPr>
            <p:nvPr userDrawn="1"/>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BC33C89-EC67-4D2F-A6EE-863292BC31F8}"/>
                </a:ext>
              </a:extLst>
            </p:cNvPr>
            <p:cNvSpPr>
              <a:spLocks/>
            </p:cNvSpPr>
            <p:nvPr userDrawn="1"/>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1ADD4C2-FD7D-4546-8105-1EA5A026FADF}"/>
                </a:ext>
              </a:extLst>
            </p:cNvPr>
            <p:cNvSpPr>
              <a:spLocks/>
            </p:cNvSpPr>
            <p:nvPr userDrawn="1"/>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01194320-9F06-431F-9BDC-947B71B7B2B6}"/>
                </a:ext>
              </a:extLst>
            </p:cNvPr>
            <p:cNvSpPr>
              <a:spLocks noEditPoints="1"/>
            </p:cNvSpPr>
            <p:nvPr userDrawn="1"/>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090DB181-586C-456D-B766-891913E0C4BB}"/>
                </a:ext>
              </a:extLst>
            </p:cNvPr>
            <p:cNvSpPr>
              <a:spLocks/>
            </p:cNvSpPr>
            <p:nvPr userDrawn="1"/>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A07738A0-14FD-4368-B380-F6CB1434827D}"/>
                </a:ext>
              </a:extLst>
            </p:cNvPr>
            <p:cNvSpPr>
              <a:spLocks noEditPoints="1"/>
            </p:cNvSpPr>
            <p:nvPr userDrawn="1"/>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23FF45CE-4C51-4EF9-BB23-02D011AE4AA4}"/>
                </a:ext>
              </a:extLst>
            </p:cNvPr>
            <p:cNvSpPr>
              <a:spLocks/>
            </p:cNvSpPr>
            <p:nvPr userDrawn="1"/>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2423C39-CE55-4F44-9B2E-832B24B3FC7B}"/>
                </a:ext>
              </a:extLst>
            </p:cNvPr>
            <p:cNvSpPr>
              <a:spLocks noEditPoints="1"/>
            </p:cNvSpPr>
            <p:nvPr userDrawn="1"/>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AF7ED2F0-5CB7-4EAA-8E2F-3D45C2610027}"/>
                </a:ext>
              </a:extLst>
            </p:cNvPr>
            <p:cNvSpPr>
              <a:spLocks noEditPoints="1"/>
            </p:cNvSpPr>
            <p:nvPr userDrawn="1"/>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AD04F93F-6338-422F-9789-8F3798C77AB9}"/>
                </a:ext>
              </a:extLst>
            </p:cNvPr>
            <p:cNvSpPr>
              <a:spLocks/>
            </p:cNvSpPr>
            <p:nvPr userDrawn="1"/>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2004A02-D254-46FB-A812-5D3B5E23F36B}"/>
                </a:ext>
              </a:extLst>
            </p:cNvPr>
            <p:cNvSpPr>
              <a:spLocks/>
            </p:cNvSpPr>
            <p:nvPr userDrawn="1"/>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AF4B7B48-B459-436C-A4FD-4AA8B0A938FA}"/>
                </a:ext>
              </a:extLst>
            </p:cNvPr>
            <p:cNvSpPr>
              <a:spLocks noEditPoints="1"/>
            </p:cNvSpPr>
            <p:nvPr userDrawn="1"/>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D8AAE14-7E59-452F-A2C5-9D369D13DEC1}"/>
                </a:ext>
              </a:extLst>
            </p:cNvPr>
            <p:cNvSpPr>
              <a:spLocks/>
            </p:cNvSpPr>
            <p:nvPr userDrawn="1"/>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8758EC59-75A7-40B3-A034-3EC1F8977DF0}"/>
                </a:ext>
              </a:extLst>
            </p:cNvPr>
            <p:cNvSpPr>
              <a:spLocks/>
            </p:cNvSpPr>
            <p:nvPr userDrawn="1"/>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0" name="図 17">
            <a:extLst>
              <a:ext uri="{FF2B5EF4-FFF2-40B4-BE49-F238E27FC236}">
                <a16:creationId xmlns:a16="http://schemas.microsoft.com/office/drawing/2014/main" id="{743BC5BA-71FF-4218-8270-D502E56ED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207227068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94949"/>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506D9256-69F4-4846-8406-BC377285E39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638A7FD6-9D39-40A8-B4A5-64479B40DF8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EAA0B5C-CEEE-4E55-8CC5-8378DAEADFF6}"/>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1D6D1061-9EA6-4D4B-85E3-6D2CB22979E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90662479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vider Slide - Drk Gray">
    <p:bg>
      <p:bgPr>
        <a:solidFill>
          <a:schemeClr val="tx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084F0463-89F9-4D4B-B255-1EFE739F2F5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D7299AA9-FFE3-4ECF-B834-64F0717EAFF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E2D9BF53-29B6-4650-8772-EC4754B0B2E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DC464D6E-7468-4617-B3DD-E7BDF0696820}"/>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401103107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Delightful Yellow">
    <p:bg>
      <p:bgPr>
        <a:gradFill>
          <a:gsLst>
            <a:gs pos="0">
              <a:schemeClr val="accent3"/>
            </a:gs>
            <a:gs pos="100000">
              <a:schemeClr val="accent3">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89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1A26B08-9158-4967-B8A3-A95F4ABF91C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F6444E9A-BCF2-4F85-8931-4AC83019969C}"/>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7185149-67AC-4278-9BF7-17496CDD86C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F8E05802-5710-4A68-83B2-38D56E4DAED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046902095"/>
      </p:ext>
    </p:extLst>
  </p:cSld>
  <p:clrMapOvr>
    <a:masterClrMapping/>
  </p:clrMapOvr>
  <p:extLst>
    <p:ext uri="{DCECCB84-F9BA-43D5-87BE-67443E8EF086}">
      <p15:sldGuideLst xmlns:p15="http://schemas.microsoft.com/office/powerpoint/2012/main">
        <p15:guide id="1" pos="3840" userDrawn="1">
          <p15:clr>
            <a:srgbClr val="FFFFFF"/>
          </p15:clr>
        </p15:guide>
        <p15:guide id="2" pos="7488" userDrawn="1">
          <p15:clr>
            <a:srgbClr val="FFFFFF"/>
          </p15:clr>
        </p15:guide>
        <p15:guide id="3" pos="192" userDrawn="1">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 Dynamic Red">
    <p:bg>
      <p:bgPr>
        <a:gradFill>
          <a:gsLst>
            <a:gs pos="0">
              <a:schemeClr val="accent4"/>
            </a:gs>
            <a:gs pos="100000">
              <a:schemeClr val="accent4">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E3A2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CC9EC8F5-2F55-4C9F-90DE-8D9761994DA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EA2D50C-217A-4E68-9AFC-24E0273880EB}"/>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F2D367C-3145-4484-8B03-3DD825210F72}"/>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586F2BBD-8D2D-490B-8A3E-C3DF3CBACEE7}"/>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41773318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bg>
      <p:bgPr>
        <a:gradFill>
          <a:gsLst>
            <a:gs pos="0">
              <a:schemeClr val="accent5"/>
            </a:gs>
            <a:gs pos="100000">
              <a:schemeClr val="accent5">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6D964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1C4E59A7-29AB-413D-999E-CE16C2494A4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0B4DD840-BBD0-42CF-AA51-B2D658DB2998}"/>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A1F59812-0A57-4D06-8C90-0F39D7BFE4C4}"/>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ooter Placeholder 1">
            <a:extLst>
              <a:ext uri="{FF2B5EF4-FFF2-40B4-BE49-F238E27FC236}">
                <a16:creationId xmlns:a16="http://schemas.microsoft.com/office/drawing/2014/main" id="{95D1EB72-428F-4777-913A-8768E6C56E9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156824147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 Purple Tinted">
    <p:bg>
      <p:bgPr>
        <a:solidFill>
          <a:schemeClr val="accent6">
            <a:lumMod val="50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7193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407C339E-F549-4195-B2AF-6498D38ED50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5B760E1B-4F8A-478E-807E-2E72332393C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3EC6E173-FBBF-4238-8F99-F007BE92FB8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4CB3A1FD-6E15-4FCB-8185-36559E2833C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9161545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Slide - BF-H">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4" name="タイトル 1">
            <a:extLst>
              <a:ext uri="{FF2B5EF4-FFF2-40B4-BE49-F238E27FC236}">
                <a16:creationId xmlns:a16="http://schemas.microsoft.com/office/drawing/2014/main" id="{E209CA9E-EA71-4D07-95CE-EA78E13E3F63}"/>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143000"/>
            <a:ext cx="8229600" cy="5257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1">
            <a:extLst>
              <a:ext uri="{FF2B5EF4-FFF2-40B4-BE49-F238E27FC236}">
                <a16:creationId xmlns:a16="http://schemas.microsoft.com/office/drawing/2014/main" id="{F93CD1FC-848D-4FBD-B222-AB1FF81F9C31}"/>
              </a:ext>
            </a:extLst>
          </p:cNvPr>
          <p:cNvSpPr>
            <a:spLocks noGrp="1"/>
          </p:cNvSpPr>
          <p:nvPr>
            <p:ph type="ftr" sz="quarter" idx="10"/>
          </p:nvPr>
        </p:nvSpPr>
        <p:spPr>
          <a:xfrm>
            <a:off x="1752600" y="6556248"/>
            <a:ext cx="256032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0" name="Slide Number Placeholder 2">
            <a:extLst>
              <a:ext uri="{FF2B5EF4-FFF2-40B4-BE49-F238E27FC236}">
                <a16:creationId xmlns:a16="http://schemas.microsoft.com/office/drawing/2014/main" id="{6046D4B9-1B5E-4C59-9152-A25FEA8BF9A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2" name="Freeform 5">
            <a:extLst>
              <a:ext uri="{FF2B5EF4-FFF2-40B4-BE49-F238E27FC236}">
                <a16:creationId xmlns:a16="http://schemas.microsoft.com/office/drawing/2014/main" id="{F3D31B2B-5576-40AE-B059-57C11E6089D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5778480"/>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guide id="3" pos="144" userDrawn="1">
          <p15:clr>
            <a:srgbClr val="FBAE40"/>
          </p15:clr>
        </p15:guide>
        <p15:guide id="4" pos="7536" userDrawn="1">
          <p15:clr>
            <a:srgbClr val="FBAE40"/>
          </p15:clr>
        </p15:guide>
        <p15:guide id="5" orient="horz" pos="14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s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6" name="Content Placeholder 2">
            <a:extLst>
              <a:ext uri="{FF2B5EF4-FFF2-40B4-BE49-F238E27FC236}">
                <a16:creationId xmlns:a16="http://schemas.microsoft.com/office/drawing/2014/main" id="{C0E1A09D-4386-4027-B225-F549DC0B419D}"/>
              </a:ext>
            </a:extLst>
          </p:cNvPr>
          <p:cNvSpPr>
            <a:spLocks noGrp="1"/>
          </p:cNvSpPr>
          <p:nvPr>
            <p:ph idx="1"/>
          </p:nvPr>
        </p:nvSpPr>
        <p:spPr>
          <a:xfrm>
            <a:off x="228601" y="1066800"/>
            <a:ext cx="1173479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691193249"/>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144" userDrawn="1">
          <p15:clr>
            <a:srgbClr val="FBAE40"/>
          </p15:clr>
        </p15:guide>
        <p15:guide id="6" pos="3840" userDrawn="1">
          <p15:clr>
            <a:srgbClr val="FBAE40"/>
          </p15:clr>
        </p15:guide>
        <p15:guide id="7" orient="horz" pos="3840" userDrawn="1">
          <p15:clr>
            <a:srgbClr val="FBAE40"/>
          </p15:clr>
        </p15:guide>
        <p15:guide id="8" orient="horz" pos="2256" userDrawn="1">
          <p15:clr>
            <a:srgbClr val="FBAE40"/>
          </p15:clr>
        </p15:guide>
        <p15:guide id="9" orient="horz" pos="67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lumn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cxnSp>
        <p:nvCxnSpPr>
          <p:cNvPr id="5" name="Straight Connector 4">
            <a:extLst>
              <a:ext uri="{FF2B5EF4-FFF2-40B4-BE49-F238E27FC236}">
                <a16:creationId xmlns:a16="http://schemas.microsoft.com/office/drawing/2014/main" id="{89D32AD7-4EC4-4336-8E66-DAF3CD63E129}"/>
              </a:ext>
            </a:extLst>
          </p:cNvPr>
          <p:cNvCxnSpPr/>
          <p:nvPr userDrawn="1"/>
        </p:nvCxnSpPr>
        <p:spPr>
          <a:xfrm>
            <a:off x="6094413"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1261821398"/>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guide id="5" orient="horz" pos="144" userDrawn="1">
          <p15:clr>
            <a:srgbClr val="FBAE40"/>
          </p15:clr>
        </p15:guide>
        <p15:guide id="6" orient="horz" pos="2256" userDrawn="1">
          <p15:clr>
            <a:srgbClr val="FBAE40"/>
          </p15:clr>
        </p15:guide>
        <p15:guide id="7" pos="3840" userDrawn="1">
          <p15:clr>
            <a:srgbClr val="FBAE40"/>
          </p15:clr>
        </p15:guide>
        <p15:guide id="8" orient="horz"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Column - BF-H">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3D318D-5BC0-4FD7-84F6-570AAD7A014D}"/>
              </a:ext>
            </a:extLst>
          </p:cNvPr>
          <p:cNvCxnSpPr/>
          <p:nvPr userDrawn="1"/>
        </p:nvCxnSpPr>
        <p:spPr>
          <a:xfrm>
            <a:off x="4184986"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p:nvPr userDrawn="1"/>
        </p:nvCxnSpPr>
        <p:spPr>
          <a:xfrm>
            <a:off x="8007007"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16C34B-1F98-482E-9707-9104D28E0B23}"/>
              </a:ext>
            </a:extLst>
          </p:cNvPr>
          <p:cNvSpPr>
            <a:spLocks noGrp="1"/>
          </p:cNvSpPr>
          <p:nvPr>
            <p:ph type="ftr" sz="quarter" idx="13"/>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4" name="タイトル 1">
            <a:extLst>
              <a:ext uri="{FF2B5EF4-FFF2-40B4-BE49-F238E27FC236}">
                <a16:creationId xmlns:a16="http://schemas.microsoft.com/office/drawing/2014/main" id="{D42E8D99-ACDC-4B18-BB03-6B2FDEC2F100}"/>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5" name="Content Placeholder 2">
            <a:extLst>
              <a:ext uri="{FF2B5EF4-FFF2-40B4-BE49-F238E27FC236}">
                <a16:creationId xmlns:a16="http://schemas.microsoft.com/office/drawing/2014/main" id="{E6B707C5-9432-42A5-AF05-9DC709A237DB}"/>
              </a:ext>
            </a:extLst>
          </p:cNvPr>
          <p:cNvSpPr>
            <a:spLocks noGrp="1"/>
          </p:cNvSpPr>
          <p:nvPr>
            <p:ph idx="1"/>
          </p:nvPr>
        </p:nvSpPr>
        <p:spPr>
          <a:xfrm>
            <a:off x="457199"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Content Placeholder 2">
            <a:extLst>
              <a:ext uri="{FF2B5EF4-FFF2-40B4-BE49-F238E27FC236}">
                <a16:creationId xmlns:a16="http://schemas.microsoft.com/office/drawing/2014/main" id="{E458842B-A662-4100-A167-60B0C97821D5}"/>
              </a:ext>
            </a:extLst>
          </p:cNvPr>
          <p:cNvSpPr>
            <a:spLocks noGrp="1"/>
          </p:cNvSpPr>
          <p:nvPr>
            <p:ph idx="15"/>
          </p:nvPr>
        </p:nvSpPr>
        <p:spPr>
          <a:xfrm>
            <a:off x="4279220"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Content Placeholder 2">
            <a:extLst>
              <a:ext uri="{FF2B5EF4-FFF2-40B4-BE49-F238E27FC236}">
                <a16:creationId xmlns:a16="http://schemas.microsoft.com/office/drawing/2014/main" id="{D40AEB42-84B1-4A48-AC27-91C814F36F7B}"/>
              </a:ext>
            </a:extLst>
          </p:cNvPr>
          <p:cNvSpPr>
            <a:spLocks noGrp="1"/>
          </p:cNvSpPr>
          <p:nvPr>
            <p:ph idx="16"/>
          </p:nvPr>
        </p:nvSpPr>
        <p:spPr>
          <a:xfrm>
            <a:off x="8101242"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232385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144" userDrawn="1">
          <p15:clr>
            <a:srgbClr val="FBAE40"/>
          </p15:clr>
        </p15:guide>
        <p15:guide id="4" orient="horz" pos="480" userDrawn="1">
          <p15:clr>
            <a:srgbClr val="FBAE40"/>
          </p15:clr>
        </p15:guide>
        <p15:guide id="5" orient="horz" pos="672" userDrawn="1">
          <p15:clr>
            <a:srgbClr val="FBAE40"/>
          </p15:clr>
        </p15:guide>
        <p15:guide id="6" pos="144" userDrawn="1">
          <p15:clr>
            <a:srgbClr val="FBAE40"/>
          </p15:clr>
        </p15:guide>
        <p15:guide id="7" pos="7536" userDrawn="1">
          <p15:clr>
            <a:srgbClr val="FBAE40"/>
          </p15:clr>
        </p15:guide>
        <p15:guide id="8"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White NTT DATA)">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pic>
        <p:nvPicPr>
          <p:cNvPr id="13" name="図 12">
            <a:extLst>
              <a:ext uri="{FF2B5EF4-FFF2-40B4-BE49-F238E27FC236}">
                <a16:creationId xmlns:a16="http://schemas.microsoft.com/office/drawing/2014/main" id="{5F996963-4A1F-8846-B376-4BC33022D192}"/>
              </a:ext>
            </a:extLst>
          </p:cNvPr>
          <p:cNvPicPr>
            <a:picLocks noChangeAspect="1"/>
          </p:cNvPicPr>
          <p:nvPr userDrawn="1"/>
        </p:nvPicPr>
        <p:blipFill>
          <a:blip r:embed="rId3"/>
          <a:stretch>
            <a:fillRect/>
          </a:stretch>
        </p:blipFill>
        <p:spPr>
          <a:xfrm>
            <a:off x="9306503" y="253134"/>
            <a:ext cx="2635200" cy="902800"/>
          </a:xfrm>
          <a:prstGeom prst="rect">
            <a:avLst/>
          </a:prstGeom>
        </p:spPr>
      </p:pic>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2021 NTT DATA, Inc. All rights reserved.</a:t>
            </a:r>
            <a:endParaRPr lang="en-US" dirty="0"/>
          </a:p>
        </p:txBody>
      </p:sp>
      <p:pic>
        <p:nvPicPr>
          <p:cNvPr id="9" name="図 17">
            <a:extLst>
              <a:ext uri="{FF2B5EF4-FFF2-40B4-BE49-F238E27FC236}">
                <a16:creationId xmlns:a16="http://schemas.microsoft.com/office/drawing/2014/main" id="{F726A3C3-B8A5-43F5-948F-FCDA2DECB2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33085501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Horiz Column - BF-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539768" y="2763043"/>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539768" y="4399756"/>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542026" y="1219200"/>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542026" y="2855913"/>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542026" y="4492627"/>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465562C-9532-42CA-8773-230E46F36A96}"/>
              </a:ext>
            </a:extLst>
          </p:cNvPr>
          <p:cNvSpPr>
            <a:spLocks noGrp="1"/>
          </p:cNvSpPr>
          <p:nvPr>
            <p:ph type="ftr" sz="quarter" idx="12"/>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AA8F8661-4F4A-4873-B6AD-B80E3F5C2774}"/>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7788803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480" userDrawn="1">
          <p15:clr>
            <a:srgbClr val="FBAE40"/>
          </p15:clr>
        </p15:guide>
        <p15:guide id="4" orient="horz" pos="144" userDrawn="1">
          <p15:clr>
            <a:srgbClr val="FBAE40"/>
          </p15:clr>
        </p15:guide>
        <p15:guide id="5" orient="horz" pos="672" userDrawn="1">
          <p15:clr>
            <a:srgbClr val="FBAE40"/>
          </p15:clr>
        </p15:guide>
        <p15:guide id="6" orient="horz" pos="3840" userDrawn="1">
          <p15:clr>
            <a:srgbClr val="FBAE40"/>
          </p15:clr>
        </p15:guide>
        <p15:guide id="7" pos="144" userDrawn="1">
          <p15:clr>
            <a:srgbClr val="FBAE40"/>
          </p15:clr>
        </p15:guide>
        <p15:guide id="8" pos="75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Subtitle and Contents - BF-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84DCE89E-B0BB-4DB0-B64E-C47E9E11292A}"/>
              </a:ext>
            </a:extLst>
          </p:cNvPr>
          <p:cNvSpPr>
            <a:spLocks noGrp="1"/>
          </p:cNvSpPr>
          <p:nvPr>
            <p:ph type="ftr" sz="quarter" idx="13"/>
          </p:nvPr>
        </p:nvSpPr>
        <p:spPr/>
        <p:txBody>
          <a:bodyPr/>
          <a:lstStyle/>
          <a:p>
            <a:pPr defTabSz="609555"/>
            <a:r>
              <a:rPr lang="en-US" dirty="0"/>
              <a:t>© 2021 NTT DATA, Inc. All rights reserved.</a:t>
            </a:r>
          </a:p>
        </p:txBody>
      </p:sp>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3372FC32-76FC-4A0B-BE6A-7BF0D18AE9B3}"/>
              </a:ext>
            </a:extLst>
          </p:cNvPr>
          <p:cNvSpPr>
            <a:spLocks noGrp="1"/>
          </p:cNvSpPr>
          <p:nvPr>
            <p:ph type="title" hasCustomPrompt="1"/>
          </p:nvPr>
        </p:nvSpPr>
        <p:spPr>
          <a:xfrm>
            <a:off x="228601" y="238125"/>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4001470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2352" userDrawn="1">
          <p15:clr>
            <a:srgbClr val="FBAE40"/>
          </p15:clr>
        </p15:guide>
        <p15:guide id="7" orient="horz"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ny Profile - BF-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764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764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764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1142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9624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64A12A54-C04E-4D3E-A356-18832C413EB2}"/>
              </a:ext>
            </a:extLst>
          </p:cNvPr>
          <p:cNvSpPr>
            <a:spLocks noGrp="1"/>
          </p:cNvSpPr>
          <p:nvPr>
            <p:ph type="ftr" sz="quarter" idx="17"/>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475224CC-0348-4098-8942-204F9E67E526}"/>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248411633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225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Title and Contents - BF-H">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200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618226" y="1066800"/>
            <a:ext cx="10972800" cy="51054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E5F47BE6-3BD8-4958-B41B-C016D80DD3F6}"/>
              </a:ext>
            </a:extLst>
          </p:cNvPr>
          <p:cNvSpPr>
            <a:spLocks noGrp="1"/>
          </p:cNvSpPr>
          <p:nvPr>
            <p:ph type="ftr" sz="quarter" idx="10"/>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384272634"/>
      </p:ext>
    </p:extLst>
  </p:cSld>
  <p:clrMapOvr>
    <a:masterClrMapping/>
  </p:clrMapOvr>
  <p:extLst>
    <p:ext uri="{DCECCB84-F9BA-43D5-87BE-67443E8EF086}">
      <p15:sldGuideLst xmlns:p15="http://schemas.microsoft.com/office/powerpoint/2012/main">
        <p15:guide id="1" orient="horz" pos="2256" userDrawn="1">
          <p15:clr>
            <a:srgbClr val="FBAE40"/>
          </p15:clr>
        </p15:guide>
        <p15:guide id="2" pos="384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Full Image - BF-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9E33CB52-140F-43B8-9740-0B9705DE111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848973241"/>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Image Band - BF-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03400"/>
            <a:ext cx="12192000" cy="3378200"/>
          </a:xfrm>
          <a:prstGeom prst="rect">
            <a:avLst/>
          </a:prstGeom>
        </p:spPr>
        <p:txBody>
          <a:bodyPr anchor="ctr"/>
          <a:lstStyle>
            <a:lvl1pPr marL="0" indent="0" algn="ctr">
              <a:buNone/>
              <a:defRPr/>
            </a:lvl1pPr>
          </a:lstStyle>
          <a:p>
            <a:r>
              <a:rPr lang="en-US"/>
              <a:t>Click icon to add picture</a:t>
            </a:r>
          </a:p>
        </p:txBody>
      </p:sp>
      <p:sp>
        <p:nvSpPr>
          <p:cNvPr id="2" name="Footer Placeholder 1">
            <a:extLst>
              <a:ext uri="{FF2B5EF4-FFF2-40B4-BE49-F238E27FC236}">
                <a16:creationId xmlns:a16="http://schemas.microsoft.com/office/drawing/2014/main" id="{29EA3AB6-365F-458D-8ADF-AF1ABAE3C11F}"/>
              </a:ext>
            </a:extLst>
          </p:cNvPr>
          <p:cNvSpPr>
            <a:spLocks noGrp="1"/>
          </p:cNvSpPr>
          <p:nvPr>
            <p:ph type="ftr" sz="quarter" idx="11"/>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タイトル 1">
            <a:extLst>
              <a:ext uri="{FF2B5EF4-FFF2-40B4-BE49-F238E27FC236}">
                <a16:creationId xmlns:a16="http://schemas.microsoft.com/office/drawing/2014/main" id="{28D4509B-79EF-4773-9AA3-D9B05AB2C02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755930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7536" userDrawn="1">
          <p15:clr>
            <a:srgbClr val="FBAE40"/>
          </p15:clr>
        </p15:guide>
        <p15:guide id="4" pos="1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Slide - BF-H">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1" y="0"/>
            <a:ext cx="12192000" cy="6400800"/>
          </a:xfrm>
          <a:prstGeom prst="rect">
            <a:avLst/>
          </a:prstGeom>
        </p:spPr>
        <p:txBody>
          <a:bodyPr anchor="ctr"/>
          <a:lstStyle>
            <a:lvl1pPr marL="0" indent="0" algn="ctr">
              <a:buNone/>
              <a:defRPr/>
            </a:lvl1pPr>
          </a:lstStyle>
          <a:p>
            <a:r>
              <a:rPr lang="en-US"/>
              <a:t>Click icon to add picture</a:t>
            </a:r>
          </a:p>
        </p:txBody>
      </p:sp>
      <p:sp>
        <p:nvSpPr>
          <p:cNvPr id="2" name="Footer Placeholder 1">
            <a:extLst>
              <a:ext uri="{FF2B5EF4-FFF2-40B4-BE49-F238E27FC236}">
                <a16:creationId xmlns:a16="http://schemas.microsoft.com/office/drawing/2014/main" id="{34E9DA52-4E40-491D-BA4C-899F8CADB92B}"/>
              </a:ext>
            </a:extLst>
          </p:cNvPr>
          <p:cNvSpPr>
            <a:spLocks noGrp="1"/>
          </p:cNvSpPr>
          <p:nvPr>
            <p:ph type="ftr" sz="quarter" idx="11"/>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74529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Picture Placeholder 15">
            <a:extLst>
              <a:ext uri="{FF2B5EF4-FFF2-40B4-BE49-F238E27FC236}">
                <a16:creationId xmlns:a16="http://schemas.microsoft.com/office/drawing/2014/main" id="{9F260035-2659-46AC-BDD3-C534795A102A}"/>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9B92469F-F6B8-4A5B-A69A-AA795CB1E324}"/>
              </a:ext>
            </a:extLst>
          </p:cNvPr>
          <p:cNvGraphicFramePr>
            <a:graphicFrameLocks noGrp="1"/>
          </p:cNvGraphicFramePr>
          <p:nvPr userDrawn="1">
            <p:extLst>
              <p:ext uri="{D42A27DB-BD31-4B8C-83A1-F6EECF244321}">
                <p14:modId xmlns:p14="http://schemas.microsoft.com/office/powerpoint/2010/main" val="1620430969"/>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3D3F4D71-4452-43DF-A863-B46E2CA26340}"/>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D5A263C5-67C5-495B-BE59-7EAB1AFF319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751ED3C6-6349-4039-929C-BA184FB93CC5}"/>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007A7BEB-CEBC-407B-B8EC-02D1A773A10C}"/>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A1736DF4-7D7B-48C5-A0F2-687BA8177C48}"/>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9071C8E3-6909-4EEB-8FD3-284D89B2B37D}"/>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3043729872"/>
      </p:ext>
    </p:extLst>
  </p:cSld>
  <p:clrMapOvr>
    <a:masterClrMapping/>
  </p:clrMapOvr>
  <p:extLst>
    <p:ext uri="{DCECCB84-F9BA-43D5-87BE-67443E8EF086}">
      <p15:sldGuideLst xmlns:p15="http://schemas.microsoft.com/office/powerpoint/2012/main">
        <p15:guide id="1" pos="3840">
          <p15:clr>
            <a:srgbClr val="FBAE40"/>
          </p15:clr>
        </p15:guide>
        <p15:guide id="2" pos="144">
          <p15:clr>
            <a:srgbClr val="FBAE40"/>
          </p15:clr>
        </p15:guide>
        <p15:guide id="3" pos="7536">
          <p15:clr>
            <a:srgbClr val="FBAE40"/>
          </p15:clr>
        </p15:guide>
        <p15:guide id="4" orient="horz" pos="6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Slide - BF-B">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219200"/>
            <a:ext cx="8229600" cy="48006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Footer Placeholder 1">
            <a:extLst>
              <a:ext uri="{FF2B5EF4-FFF2-40B4-BE49-F238E27FC236}">
                <a16:creationId xmlns:a16="http://schemas.microsoft.com/office/drawing/2014/main" id="{17C4AA2A-197A-4B99-BAF5-0EE7A4E241D2}"/>
              </a:ext>
            </a:extLst>
          </p:cNvPr>
          <p:cNvSpPr>
            <a:spLocks noGrp="1"/>
          </p:cNvSpPr>
          <p:nvPr>
            <p:ph type="ftr" sz="quarter" idx="10"/>
          </p:nvPr>
        </p:nvSpPr>
        <p:spPr>
          <a:xfrm>
            <a:off x="1752600" y="6556248"/>
            <a:ext cx="26517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046147D7-EF7B-4676-8C20-6201FD4A1FF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D7CD6DF3-5D41-48DD-97D8-2C9CE57E150C}"/>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2" name="Freeform 5">
            <a:extLst>
              <a:ext uri="{FF2B5EF4-FFF2-40B4-BE49-F238E27FC236}">
                <a16:creationId xmlns:a16="http://schemas.microsoft.com/office/drawing/2014/main" id="{9D599A0A-DB22-4898-8B14-89283687F7D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91105326"/>
      </p:ext>
    </p:extLst>
  </p:cSld>
  <p:clrMapOvr>
    <a:masterClrMapping/>
  </p:clrMapOvr>
  <p:extLst>
    <p:ext uri="{DCECCB84-F9BA-43D5-87BE-67443E8EF086}">
      <p15:sldGuideLst xmlns:p15="http://schemas.microsoft.com/office/powerpoint/2012/main">
        <p15:guide id="1" pos="144" userDrawn="1">
          <p15:clr>
            <a:srgbClr val="FBAE40"/>
          </p15:clr>
        </p15:guide>
        <p15:guide id="2" orient="horz" pos="2160" userDrawn="1">
          <p15:clr>
            <a:srgbClr val="FBAE40"/>
          </p15:clr>
        </p15:guide>
        <p15:guide id="3" pos="753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s - BF-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7E522E55-9217-43B4-875B-8251839A3D6E}"/>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14748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144" userDrawn="1">
          <p15:clr>
            <a:srgbClr val="FBAE40"/>
          </p15:clr>
        </p15:guide>
        <p15:guide id="4" pos="7536" userDrawn="1">
          <p15:clr>
            <a:srgbClr val="FBAE40"/>
          </p15:clr>
        </p15:guide>
        <p15:guide id="5" orient="horz" pos="3840" userDrawn="1">
          <p15:clr>
            <a:srgbClr val="FBAE40"/>
          </p15:clr>
        </p15:guide>
        <p15:guide id="6" orient="horz" pos="22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 (Human Blue NTT DATA)">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4020" y="3160"/>
            <a:ext cx="12183842" cy="4721240"/>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4" name="図 13">
            <a:extLst>
              <a:ext uri="{FF2B5EF4-FFF2-40B4-BE49-F238E27FC236}">
                <a16:creationId xmlns:a16="http://schemas.microsoft.com/office/drawing/2014/main" id="{C56301A5-B670-D145-90FB-73C1609B8F3D}"/>
              </a:ext>
            </a:extLst>
          </p:cNvPr>
          <p:cNvPicPr>
            <a:picLocks noChangeAspect="1"/>
          </p:cNvPicPr>
          <p:nvPr userDrawn="1"/>
        </p:nvPicPr>
        <p:blipFill>
          <a:blip r:embed="rId3"/>
          <a:stretch>
            <a:fillRect/>
          </a:stretch>
        </p:blipFill>
        <p:spPr>
          <a:xfrm>
            <a:off x="9302144" y="254820"/>
            <a:ext cx="2635200" cy="902800"/>
          </a:xfrm>
          <a:prstGeom prst="rect">
            <a:avLst/>
          </a:prstGeom>
        </p:spPr>
      </p:pic>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2021 NTT DATA, Inc. All rights reserved.</a:t>
            </a:r>
            <a:endParaRPr lang="en-US" dirty="0"/>
          </a:p>
        </p:txBody>
      </p:sp>
      <p:pic>
        <p:nvPicPr>
          <p:cNvPr id="9" name="図 17">
            <a:extLst>
              <a:ext uri="{FF2B5EF4-FFF2-40B4-BE49-F238E27FC236}">
                <a16:creationId xmlns:a16="http://schemas.microsoft.com/office/drawing/2014/main" id="{8E846098-E9B2-47B1-B500-9468728096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121021061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Column - BF-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600" y="1066800"/>
            <a:ext cx="5257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8" name="タイトル 1">
            <a:extLst>
              <a:ext uri="{FF2B5EF4-FFF2-40B4-BE49-F238E27FC236}">
                <a16:creationId xmlns:a16="http://schemas.microsoft.com/office/drawing/2014/main" id="{A032B032-90AA-4040-AD1C-3FA348BCECF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44747004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orient="horz" pos="672" userDrawn="1">
          <p15:clr>
            <a:srgbClr val="FBAE40"/>
          </p15:clr>
        </p15:guide>
        <p15:guide id="4" pos="144" userDrawn="1">
          <p15:clr>
            <a:srgbClr val="FBAE40"/>
          </p15:clr>
        </p15:guide>
        <p15:guide id="5" pos="753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3 Column - BF-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1"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8994"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9"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799907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4" name="タイトル 1">
            <a:extLst>
              <a:ext uri="{FF2B5EF4-FFF2-40B4-BE49-F238E27FC236}">
                <a16:creationId xmlns:a16="http://schemas.microsoft.com/office/drawing/2014/main" id="{2FD3C53B-1507-4001-BD6F-458113592C98}"/>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5" name="Footer Placeholder 1">
            <a:extLst>
              <a:ext uri="{FF2B5EF4-FFF2-40B4-BE49-F238E27FC236}">
                <a16:creationId xmlns:a16="http://schemas.microsoft.com/office/drawing/2014/main" id="{3100ABF8-C5D9-4DD8-9312-4D017DC7461A}"/>
              </a:ext>
            </a:extLst>
          </p:cNvPr>
          <p:cNvSpPr>
            <a:spLocks noGrp="1"/>
          </p:cNvSpPr>
          <p:nvPr>
            <p:ph type="ftr" sz="quarter" idx="15"/>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39059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pos="7536" userDrawn="1">
          <p15:clr>
            <a:srgbClr val="FBAE40"/>
          </p15:clr>
        </p15:guide>
        <p15:guide id="4" pos="144" userDrawn="1">
          <p15:clr>
            <a:srgbClr val="FBAE40"/>
          </p15:clr>
        </p15:guide>
        <p15:guide id="5" orient="horz" pos="67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3 Horiz Column - BF-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608013" y="2763044"/>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608013" y="4399758"/>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1" y="1245391"/>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09601" y="2882105"/>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1" y="4518818"/>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7D682DC5-837E-4949-9555-95723C04BFF0}"/>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1" name="Footer Placeholder 1">
            <a:extLst>
              <a:ext uri="{FF2B5EF4-FFF2-40B4-BE49-F238E27FC236}">
                <a16:creationId xmlns:a16="http://schemas.microsoft.com/office/drawing/2014/main" id="{39B29447-73B6-4921-92BC-A7AD57694C93}"/>
              </a:ext>
            </a:extLst>
          </p:cNvPr>
          <p:cNvSpPr>
            <a:spLocks noGrp="1"/>
          </p:cNvSpPr>
          <p:nvPr>
            <p:ph type="ftr" sz="quarter" idx="12"/>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18013962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pos="7536" userDrawn="1">
          <p15:clr>
            <a:srgbClr val="FBAE40"/>
          </p15:clr>
        </p15:guide>
        <p15:guide id="4" pos="144"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Subtitle and Contents - BF-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7" name="Text Placeholder 2">
            <a:extLst>
              <a:ext uri="{FF2B5EF4-FFF2-40B4-BE49-F238E27FC236}">
                <a16:creationId xmlns:a16="http://schemas.microsoft.com/office/drawing/2014/main" id="{C7DA386F-50CD-4B13-B2A0-8479732513D1}"/>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8" name="Content Placeholder 2">
            <a:extLst>
              <a:ext uri="{FF2B5EF4-FFF2-40B4-BE49-F238E27FC236}">
                <a16:creationId xmlns:a16="http://schemas.microsoft.com/office/drawing/2014/main" id="{C08A0D4E-5616-43AE-83AA-D6FE9FEE04A6}"/>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タイトル 1">
            <a:extLst>
              <a:ext uri="{FF2B5EF4-FFF2-40B4-BE49-F238E27FC236}">
                <a16:creationId xmlns:a16="http://schemas.microsoft.com/office/drawing/2014/main" id="{2C04161A-87F2-42B6-B11E-A54C8BEC6A3D}"/>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9" name="Footer Placeholder 1">
            <a:extLst>
              <a:ext uri="{FF2B5EF4-FFF2-40B4-BE49-F238E27FC236}">
                <a16:creationId xmlns:a16="http://schemas.microsoft.com/office/drawing/2014/main" id="{EF2FB94D-2322-481E-882F-9E003F316EE7}"/>
              </a:ext>
            </a:extLst>
          </p:cNvPr>
          <p:cNvSpPr>
            <a:spLocks noGrp="1"/>
          </p:cNvSpPr>
          <p:nvPr>
            <p:ph type="ftr" sz="quarter" idx="15"/>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193476000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352"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ny Profile - BF-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00200"/>
            <a:ext cx="4067176" cy="365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00200"/>
            <a:ext cx="4060825" cy="36576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00200"/>
            <a:ext cx="4060825" cy="36576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29618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8100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3E7915DD-ACFC-4B75-A110-DB1EE4F5F92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2" name="Footer Placeholder 1">
            <a:extLst>
              <a:ext uri="{FF2B5EF4-FFF2-40B4-BE49-F238E27FC236}">
                <a16:creationId xmlns:a16="http://schemas.microsoft.com/office/drawing/2014/main" id="{20FFD18B-9EFE-4610-AA5C-DD14643DC773}"/>
              </a:ext>
            </a:extLst>
          </p:cNvPr>
          <p:cNvSpPr>
            <a:spLocks noGrp="1"/>
          </p:cNvSpPr>
          <p:nvPr>
            <p:ph type="ftr" sz="quarter" idx="12"/>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610889154"/>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r Title and Contents - BF-B">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193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7" name="Footer Placeholder 1">
            <a:extLst>
              <a:ext uri="{FF2B5EF4-FFF2-40B4-BE49-F238E27FC236}">
                <a16:creationId xmlns:a16="http://schemas.microsoft.com/office/drawing/2014/main" id="{6DF11852-6E6F-48BF-BB2E-477C95E49063}"/>
              </a:ext>
            </a:extLst>
          </p:cNvPr>
          <p:cNvSpPr>
            <a:spLocks noGrp="1"/>
          </p:cNvSpPr>
          <p:nvPr>
            <p:ph type="ftr" sz="quarter" idx="12"/>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2874839047"/>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2160"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Full Image - BF-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83CF5831-59EC-44EE-A1E5-B3DBF77C2AF7}"/>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7" name="Footer Placeholder 1">
            <a:extLst>
              <a:ext uri="{FF2B5EF4-FFF2-40B4-BE49-F238E27FC236}">
                <a16:creationId xmlns:a16="http://schemas.microsoft.com/office/drawing/2014/main" id="{1BF3871B-06EE-45C2-A04E-D901977F3E68}"/>
              </a:ext>
            </a:extLst>
          </p:cNvPr>
          <p:cNvSpPr>
            <a:spLocks noGrp="1"/>
          </p:cNvSpPr>
          <p:nvPr>
            <p:ph type="ftr" sz="quarter" idx="13"/>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1705326788"/>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Image Band - BF-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676400"/>
            <a:ext cx="12192000" cy="35052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タイトル 1">
            <a:extLst>
              <a:ext uri="{FF2B5EF4-FFF2-40B4-BE49-F238E27FC236}">
                <a16:creationId xmlns:a16="http://schemas.microsoft.com/office/drawing/2014/main" id="{0CEB71F5-C176-4514-9552-CFE35A043F7D}"/>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8" name="Footer Placeholder 1">
            <a:extLst>
              <a:ext uri="{FF2B5EF4-FFF2-40B4-BE49-F238E27FC236}">
                <a16:creationId xmlns:a16="http://schemas.microsoft.com/office/drawing/2014/main" id="{AB0B6E3D-4760-4292-8585-9979F23F786D}"/>
              </a:ext>
            </a:extLst>
          </p:cNvPr>
          <p:cNvSpPr>
            <a:spLocks noGrp="1"/>
          </p:cNvSpPr>
          <p:nvPr>
            <p:ph type="ftr" sz="quarter" idx="13"/>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3358954512"/>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Slide - BF-B">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5" name="Footer Placeholder 1">
            <a:extLst>
              <a:ext uri="{FF2B5EF4-FFF2-40B4-BE49-F238E27FC236}">
                <a16:creationId xmlns:a16="http://schemas.microsoft.com/office/drawing/2014/main" id="{2DCCC6E5-1C14-41ED-916B-1315345D6153}"/>
              </a:ext>
            </a:extLst>
          </p:cNvPr>
          <p:cNvSpPr>
            <a:spLocks noGrp="1"/>
          </p:cNvSpPr>
          <p:nvPr>
            <p:ph type="ftr" sz="quarter" idx="13"/>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3837586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Picture Placeholder 15">
            <a:extLst>
              <a:ext uri="{FF2B5EF4-FFF2-40B4-BE49-F238E27FC236}">
                <a16:creationId xmlns:a16="http://schemas.microsoft.com/office/drawing/2014/main" id="{A23DF285-CB2D-41B8-A2EB-1374B2F8DA22}"/>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07D02874-E7E6-4907-898C-5C75642B113F}"/>
              </a:ext>
            </a:extLst>
          </p:cNvPr>
          <p:cNvGraphicFramePr>
            <a:graphicFrameLocks noGrp="1"/>
          </p:cNvGraphicFramePr>
          <p:nvPr userDrawn="1">
            <p:extLst>
              <p:ext uri="{D42A27DB-BD31-4B8C-83A1-F6EECF244321}">
                <p14:modId xmlns:p14="http://schemas.microsoft.com/office/powerpoint/2010/main" val="2929476174"/>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0BC770AF-24E2-4C08-A8B3-2ECE802A78D9}"/>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0375EB3E-0743-4A56-891E-CC829B1B3DE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F36EC129-120B-4BE4-85C9-6A6833F03D1F}"/>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6D36E62A-38F2-4174-A289-DE4E1D5B62E2}"/>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7277D081-F21E-4957-82C5-277BEAF54A79}"/>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BC485E21-A832-4D6B-9D99-4A6F4CB7EB84}"/>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
        <p:nvSpPr>
          <p:cNvPr id="15" name="Footer Placeholder 1">
            <a:extLst>
              <a:ext uri="{FF2B5EF4-FFF2-40B4-BE49-F238E27FC236}">
                <a16:creationId xmlns:a16="http://schemas.microsoft.com/office/drawing/2014/main" id="{461C162D-4BEC-4DFB-B542-22F3AB60BE48}"/>
              </a:ext>
            </a:extLst>
          </p:cNvPr>
          <p:cNvSpPr>
            <a:spLocks noGrp="1"/>
          </p:cNvSpPr>
          <p:nvPr>
            <p:ph type="ftr" sz="quarter" idx="18"/>
          </p:nvPr>
        </p:nvSpPr>
        <p:spPr>
          <a:xfrm>
            <a:off x="609600" y="6556248"/>
            <a:ext cx="2194560" cy="182880"/>
          </a:xfrm>
        </p:spPr>
        <p:txBody>
          <a:bodyPr/>
          <a:lstStyle/>
          <a:p>
            <a:pPr defTabSz="609555"/>
            <a:r>
              <a:rPr lang="en-US" dirty="0"/>
              <a:t>© 2021 NTT DATA, Inc. All rights reserved.</a:t>
            </a:r>
          </a:p>
        </p:txBody>
      </p:sp>
    </p:spTree>
    <p:extLst>
      <p:ext uri="{BB962C8B-B14F-4D97-AF65-F5344CB8AC3E}">
        <p14:creationId xmlns:p14="http://schemas.microsoft.com/office/powerpoint/2010/main" val="1157128470"/>
      </p:ext>
    </p:extLst>
  </p:cSld>
  <p:clrMapOvr>
    <a:masterClrMapping/>
  </p:clrMapOvr>
  <p:extLst>
    <p:ext uri="{DCECCB84-F9BA-43D5-87BE-67443E8EF086}">
      <p15:sldGuideLst xmlns:p15="http://schemas.microsoft.com/office/powerpoint/2012/main">
        <p15:guide id="1" pos="3840">
          <p15:clr>
            <a:srgbClr val="FBAE40"/>
          </p15:clr>
        </p15:guide>
        <p15:guide id="2" pos="7536">
          <p15:clr>
            <a:srgbClr val="FBAE40"/>
          </p15:clr>
        </p15:guide>
        <p15:guide id="3"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genda Slide - BH-B">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0" name="Footer Placeholder 1">
            <a:extLst>
              <a:ext uri="{FF2B5EF4-FFF2-40B4-BE49-F238E27FC236}">
                <a16:creationId xmlns:a16="http://schemas.microsoft.com/office/drawing/2014/main" id="{30A88977-4CEB-4716-9A5A-FA33DE0D7E6C}"/>
              </a:ext>
            </a:extLst>
          </p:cNvPr>
          <p:cNvSpPr>
            <a:spLocks noGrp="1"/>
          </p:cNvSpPr>
          <p:nvPr>
            <p:ph type="ftr" sz="quarter" idx="10"/>
          </p:nvPr>
        </p:nvSpPr>
        <p:spPr>
          <a:xfrm>
            <a:off x="1752600" y="6556248"/>
            <a:ext cx="246888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11" name="Slide Number Placeholder 2">
            <a:extLst>
              <a:ext uri="{FF2B5EF4-FFF2-40B4-BE49-F238E27FC236}">
                <a16:creationId xmlns:a16="http://schemas.microsoft.com/office/drawing/2014/main" id="{7C0B9ED4-C41F-4A39-B108-DE8981337FD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2" name="Content Placeholder 2">
            <a:extLst>
              <a:ext uri="{FF2B5EF4-FFF2-40B4-BE49-F238E27FC236}">
                <a16:creationId xmlns:a16="http://schemas.microsoft.com/office/drawing/2014/main" id="{AF0017BF-7274-41B3-ADA4-0885D90BE6A6}"/>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3">
            <a:extLst>
              <a:ext uri="{FF2B5EF4-FFF2-40B4-BE49-F238E27FC236}">
                <a16:creationId xmlns:a16="http://schemas.microsoft.com/office/drawing/2014/main" id="{05A69391-8B52-46DF-8A2E-FB5640E6B9C7}"/>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8" name="Freeform 5">
            <a:extLst>
              <a:ext uri="{FF2B5EF4-FFF2-40B4-BE49-F238E27FC236}">
                <a16:creationId xmlns:a16="http://schemas.microsoft.com/office/drawing/2014/main" id="{A6A6098F-0F3F-49BE-B96C-4D2CBF53599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60564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s - BH-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6" name="Title 3">
            <a:extLst>
              <a:ext uri="{FF2B5EF4-FFF2-40B4-BE49-F238E27FC236}">
                <a16:creationId xmlns:a16="http://schemas.microsoft.com/office/drawing/2014/main" id="{A1769206-D62B-46A2-9CF9-169444FAEF4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90656834"/>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 Column - BH-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Slide Number Placeholder 2">
            <a:extLst>
              <a:ext uri="{FF2B5EF4-FFF2-40B4-BE49-F238E27FC236}">
                <a16:creationId xmlns:a16="http://schemas.microsoft.com/office/drawing/2014/main" id="{2E773D54-ACFE-447C-A964-DD2B3203461C}"/>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8" name="Title 3">
            <a:extLst>
              <a:ext uri="{FF2B5EF4-FFF2-40B4-BE49-F238E27FC236}">
                <a16:creationId xmlns:a16="http://schemas.microsoft.com/office/drawing/2014/main" id="{6325DB94-C9F2-4373-A916-98ABE754953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9" name="Footer Placeholder 1">
            <a:extLst>
              <a:ext uri="{FF2B5EF4-FFF2-40B4-BE49-F238E27FC236}">
                <a16:creationId xmlns:a16="http://schemas.microsoft.com/office/drawing/2014/main" id="{F0084916-3B0A-4573-AB63-6302DE95D33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Tree>
    <p:extLst>
      <p:ext uri="{BB962C8B-B14F-4D97-AF65-F5344CB8AC3E}">
        <p14:creationId xmlns:p14="http://schemas.microsoft.com/office/powerpoint/2010/main" val="2656417846"/>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3 Column - BH-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8"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21278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2286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DC4A5581-5F27-4C51-8D67-5269D3597EE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15" name="Slide Number Placeholder 2">
            <a:extLst>
              <a:ext uri="{FF2B5EF4-FFF2-40B4-BE49-F238E27FC236}">
                <a16:creationId xmlns:a16="http://schemas.microsoft.com/office/drawing/2014/main" id="{DA5B610D-7953-49C5-B17B-9B268258D055}"/>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7" name="Title 3">
            <a:extLst>
              <a:ext uri="{FF2B5EF4-FFF2-40B4-BE49-F238E27FC236}">
                <a16:creationId xmlns:a16="http://schemas.microsoft.com/office/drawing/2014/main" id="{D74DEA1B-FFB0-425F-9584-7C98762FDB2F}"/>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474646017"/>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guide id="4" orient="horz" pos="91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3 Horiz Column - BH-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307901" y="3104356"/>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307901" y="4741070"/>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0" y="1597025"/>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12618" y="3233739"/>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0" y="4870452"/>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0" name="Footer Placeholder 1">
            <a:extLst>
              <a:ext uri="{FF2B5EF4-FFF2-40B4-BE49-F238E27FC236}">
                <a16:creationId xmlns:a16="http://schemas.microsoft.com/office/drawing/2014/main" id="{57C47067-172C-4B2B-934B-9F4E83AB27FB}"/>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11" name="Slide Number Placeholder 2">
            <a:extLst>
              <a:ext uri="{FF2B5EF4-FFF2-40B4-BE49-F238E27FC236}">
                <a16:creationId xmlns:a16="http://schemas.microsoft.com/office/drawing/2014/main" id="{F3BB3D96-357A-49AB-AF36-94FACE9CAEC7}"/>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3" name="Title 3">
            <a:extLst>
              <a:ext uri="{FF2B5EF4-FFF2-40B4-BE49-F238E27FC236}">
                <a16:creationId xmlns:a16="http://schemas.microsoft.com/office/drawing/2014/main" id="{736A2F2C-D703-4F4C-B762-BCC8B4F98798}"/>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29714903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912"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Subtitle and Contents - BH-B">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27E07E9-A071-4B70-8BBF-CB562A093B4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95988067-D387-49C0-9EEE-1519048B20E0}"/>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5B85C206-5DB6-4C7E-B571-867C3A7086B9}"/>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11" name="Content Placeholder 2">
            <a:extLst>
              <a:ext uri="{FF2B5EF4-FFF2-40B4-BE49-F238E27FC236}">
                <a16:creationId xmlns:a16="http://schemas.microsoft.com/office/drawing/2014/main" id="{3657B89C-F555-4A85-A5C9-19946ECF17AE}"/>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3">
            <a:extLst>
              <a:ext uri="{FF2B5EF4-FFF2-40B4-BE49-F238E27FC236}">
                <a16:creationId xmlns:a16="http://schemas.microsoft.com/office/drawing/2014/main" id="{F1AAFE85-2C1B-4E97-BD20-130EC28399A3}"/>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Tree>
    <p:extLst>
      <p:ext uri="{BB962C8B-B14F-4D97-AF65-F5344CB8AC3E}">
        <p14:creationId xmlns:p14="http://schemas.microsoft.com/office/powerpoint/2010/main" val="383134020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52"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ny Profile - BH-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429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429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1" name="Footer Placeholder 1">
            <a:extLst>
              <a:ext uri="{FF2B5EF4-FFF2-40B4-BE49-F238E27FC236}">
                <a16:creationId xmlns:a16="http://schemas.microsoft.com/office/drawing/2014/main" id="{255919DD-7F52-4699-90F4-E8F1F819DF2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13" name="Slide Number Placeholder 2">
            <a:extLst>
              <a:ext uri="{FF2B5EF4-FFF2-40B4-BE49-F238E27FC236}">
                <a16:creationId xmlns:a16="http://schemas.microsoft.com/office/drawing/2014/main" id="{AB3E19EF-A707-42A6-8F08-CC3179A26E5F}"/>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4" name="Title 3">
            <a:extLst>
              <a:ext uri="{FF2B5EF4-FFF2-40B4-BE49-F238E27FC236}">
                <a16:creationId xmlns:a16="http://schemas.microsoft.com/office/drawing/2014/main" id="{262C186A-F574-4AB9-A192-7EE0182AE747}"/>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8684729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Full Image - BH-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8" name="Title 3">
            <a:extLst>
              <a:ext uri="{FF2B5EF4-FFF2-40B4-BE49-F238E27FC236}">
                <a16:creationId xmlns:a16="http://schemas.microsoft.com/office/drawing/2014/main" id="{93C81DB7-DE80-4648-A5E9-8CF00E22829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4268571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Image Band - BH-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28800"/>
            <a:ext cx="12192000" cy="34544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2E3D3D84-42A8-4560-B3F5-4524AF82E476}"/>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55445DE3-5C4D-446A-8EC1-DFE1DF106DC0}"/>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91983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186DC4C8-0ED3-42DC-AA83-0638B2E5B0FD}"/>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graphicFrame>
        <p:nvGraphicFramePr>
          <p:cNvPr id="10" name="Body Copy">
            <a:extLst>
              <a:ext uri="{FF2B5EF4-FFF2-40B4-BE49-F238E27FC236}">
                <a16:creationId xmlns:a16="http://schemas.microsoft.com/office/drawing/2014/main" id="{5EC6DFC6-1882-4ED4-986E-64E2E08398F4}"/>
              </a:ext>
            </a:extLst>
          </p:cNvPr>
          <p:cNvGraphicFramePr>
            <a:graphicFrameLocks noGrp="1"/>
          </p:cNvGraphicFramePr>
          <p:nvPr userDrawn="1">
            <p:extLst>
              <p:ext uri="{D42A27DB-BD31-4B8C-83A1-F6EECF244321}">
                <p14:modId xmlns:p14="http://schemas.microsoft.com/office/powerpoint/2010/main" val="425161231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11" name="Title 3">
            <a:extLst>
              <a:ext uri="{FF2B5EF4-FFF2-40B4-BE49-F238E27FC236}">
                <a16:creationId xmlns:a16="http://schemas.microsoft.com/office/drawing/2014/main" id="{61146DAC-6107-4D6C-869F-9907A877FFE1}"/>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12" name="Text Placeholder 3">
            <a:extLst>
              <a:ext uri="{FF2B5EF4-FFF2-40B4-BE49-F238E27FC236}">
                <a16:creationId xmlns:a16="http://schemas.microsoft.com/office/drawing/2014/main" id="{8415A2E0-F1B9-4EBA-96F5-F78EE92F1E08}"/>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3" name="Text Placeholder 10">
            <a:extLst>
              <a:ext uri="{FF2B5EF4-FFF2-40B4-BE49-F238E27FC236}">
                <a16:creationId xmlns:a16="http://schemas.microsoft.com/office/drawing/2014/main" id="{8BC8320F-9087-4AAE-B75A-D1EA89FFB2ED}"/>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4" name="Text Placeholder 10">
            <a:extLst>
              <a:ext uri="{FF2B5EF4-FFF2-40B4-BE49-F238E27FC236}">
                <a16:creationId xmlns:a16="http://schemas.microsoft.com/office/drawing/2014/main" id="{2ED2B5CD-2966-48E6-94D1-D7E9052FF2B6}"/>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5" name="Text Placeholder 10">
            <a:extLst>
              <a:ext uri="{FF2B5EF4-FFF2-40B4-BE49-F238E27FC236}">
                <a16:creationId xmlns:a16="http://schemas.microsoft.com/office/drawing/2014/main" id="{3996F948-5017-45BB-9C36-0B243840915F}"/>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7" name="Text Placeholder 17">
            <a:extLst>
              <a:ext uri="{FF2B5EF4-FFF2-40B4-BE49-F238E27FC236}">
                <a16:creationId xmlns:a16="http://schemas.microsoft.com/office/drawing/2014/main" id="{9A897374-B66C-40CB-93D1-274A35D36F48}"/>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2934293788"/>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2021 NTT DATA, Inc. All rights reserved.</a:t>
            </a:r>
          </a:p>
        </p:txBody>
      </p:sp>
      <p:grpSp>
        <p:nvGrpSpPr>
          <p:cNvPr id="5" name="Group 4">
            <a:extLst>
              <a:ext uri="{FF2B5EF4-FFF2-40B4-BE49-F238E27FC236}">
                <a16:creationId xmlns:a16="http://schemas.microsoft.com/office/drawing/2014/main" id="{3B77727F-6303-4D84-A7F7-DDCF08B2190A}"/>
              </a:ext>
            </a:extLst>
          </p:cNvPr>
          <p:cNvGrpSpPr/>
          <p:nvPr userDrawn="1"/>
        </p:nvGrpSpPr>
        <p:grpSpPr>
          <a:xfrm>
            <a:off x="4261573" y="2829464"/>
            <a:ext cx="3686134" cy="1216322"/>
            <a:chOff x="9448800" y="420688"/>
            <a:chExt cx="2362201" cy="779463"/>
          </a:xfrm>
        </p:grpSpPr>
        <p:sp>
          <p:nvSpPr>
            <p:cNvPr id="7" name="Freeform 5">
              <a:extLst>
                <a:ext uri="{FF2B5EF4-FFF2-40B4-BE49-F238E27FC236}">
                  <a16:creationId xmlns:a16="http://schemas.microsoft.com/office/drawing/2014/main" id="{6733B983-86BF-4752-A889-9E202C3AAFDC}"/>
                </a:ext>
              </a:extLst>
            </p:cNvPr>
            <p:cNvSpPr>
              <a:spLocks/>
            </p:cNvSpPr>
            <p:nvPr/>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DC251DB1-02C0-45BA-B3A1-0806863C22DB}"/>
                </a:ext>
              </a:extLst>
            </p:cNvPr>
            <p:cNvSpPr>
              <a:spLocks noEditPoints="1"/>
            </p:cNvSpPr>
            <p:nvPr/>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9" name="Freeform 7">
              <a:extLst>
                <a:ext uri="{FF2B5EF4-FFF2-40B4-BE49-F238E27FC236}">
                  <a16:creationId xmlns:a16="http://schemas.microsoft.com/office/drawing/2014/main" id="{AE3F7F53-2B38-4DC0-93E5-1895DA6C10C9}"/>
                </a:ext>
              </a:extLst>
            </p:cNvPr>
            <p:cNvSpPr>
              <a:spLocks/>
            </p:cNvSpPr>
            <p:nvPr/>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0" name="Freeform 8">
              <a:extLst>
                <a:ext uri="{FF2B5EF4-FFF2-40B4-BE49-F238E27FC236}">
                  <a16:creationId xmlns:a16="http://schemas.microsoft.com/office/drawing/2014/main" id="{63C34EF4-885E-4B65-A5D6-F4E78AF067AF}"/>
                </a:ext>
              </a:extLst>
            </p:cNvPr>
            <p:cNvSpPr>
              <a:spLocks/>
            </p:cNvSpPr>
            <p:nvPr/>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1" name="Freeform 9">
              <a:extLst>
                <a:ext uri="{FF2B5EF4-FFF2-40B4-BE49-F238E27FC236}">
                  <a16:creationId xmlns:a16="http://schemas.microsoft.com/office/drawing/2014/main" id="{51C6FF6B-CF73-4BC4-8630-88246AA5D546}"/>
                </a:ext>
              </a:extLst>
            </p:cNvPr>
            <p:cNvSpPr>
              <a:spLocks noEditPoints="1"/>
            </p:cNvSpPr>
            <p:nvPr/>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2" name="Freeform 10">
              <a:extLst>
                <a:ext uri="{FF2B5EF4-FFF2-40B4-BE49-F238E27FC236}">
                  <a16:creationId xmlns:a16="http://schemas.microsoft.com/office/drawing/2014/main" id="{1E4361F4-9E1F-4BAE-BF14-E19373EE4674}"/>
                </a:ext>
              </a:extLst>
            </p:cNvPr>
            <p:cNvSpPr>
              <a:spLocks/>
            </p:cNvSpPr>
            <p:nvPr/>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3" name="Freeform 11">
              <a:extLst>
                <a:ext uri="{FF2B5EF4-FFF2-40B4-BE49-F238E27FC236}">
                  <a16:creationId xmlns:a16="http://schemas.microsoft.com/office/drawing/2014/main" id="{ED242030-ED87-46B4-96AA-30AC2E9C29DB}"/>
                </a:ext>
              </a:extLst>
            </p:cNvPr>
            <p:cNvSpPr>
              <a:spLocks noEditPoints="1"/>
            </p:cNvSpPr>
            <p:nvPr/>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4" name="Freeform 12">
              <a:extLst>
                <a:ext uri="{FF2B5EF4-FFF2-40B4-BE49-F238E27FC236}">
                  <a16:creationId xmlns:a16="http://schemas.microsoft.com/office/drawing/2014/main" id="{E4BFF621-DD2D-4C10-B007-66375143B6D8}"/>
                </a:ext>
              </a:extLst>
            </p:cNvPr>
            <p:cNvSpPr>
              <a:spLocks/>
            </p:cNvSpPr>
            <p:nvPr/>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5" name="Freeform 13">
              <a:extLst>
                <a:ext uri="{FF2B5EF4-FFF2-40B4-BE49-F238E27FC236}">
                  <a16:creationId xmlns:a16="http://schemas.microsoft.com/office/drawing/2014/main" id="{822D2733-D388-400E-9F2E-FFBEF33015D0}"/>
                </a:ext>
              </a:extLst>
            </p:cNvPr>
            <p:cNvSpPr>
              <a:spLocks noEditPoints="1"/>
            </p:cNvSpPr>
            <p:nvPr/>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6" name="Freeform 14">
              <a:extLst>
                <a:ext uri="{FF2B5EF4-FFF2-40B4-BE49-F238E27FC236}">
                  <a16:creationId xmlns:a16="http://schemas.microsoft.com/office/drawing/2014/main" id="{5D021B19-354D-441D-8610-89897C441D12}"/>
                </a:ext>
              </a:extLst>
            </p:cNvPr>
            <p:cNvSpPr>
              <a:spLocks noEditPoints="1"/>
            </p:cNvSpPr>
            <p:nvPr/>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7" name="Freeform 15">
              <a:extLst>
                <a:ext uri="{FF2B5EF4-FFF2-40B4-BE49-F238E27FC236}">
                  <a16:creationId xmlns:a16="http://schemas.microsoft.com/office/drawing/2014/main" id="{A56727DE-0334-451B-A088-7FFD57373705}"/>
                </a:ext>
              </a:extLst>
            </p:cNvPr>
            <p:cNvSpPr>
              <a:spLocks/>
            </p:cNvSpPr>
            <p:nvPr/>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8" name="Freeform 16">
              <a:extLst>
                <a:ext uri="{FF2B5EF4-FFF2-40B4-BE49-F238E27FC236}">
                  <a16:creationId xmlns:a16="http://schemas.microsoft.com/office/drawing/2014/main" id="{D3ED9D30-3E88-4BF4-971B-55673B42F5DD}"/>
                </a:ext>
              </a:extLst>
            </p:cNvPr>
            <p:cNvSpPr>
              <a:spLocks/>
            </p:cNvSpPr>
            <p:nvPr/>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9" name="Freeform 17">
              <a:extLst>
                <a:ext uri="{FF2B5EF4-FFF2-40B4-BE49-F238E27FC236}">
                  <a16:creationId xmlns:a16="http://schemas.microsoft.com/office/drawing/2014/main" id="{E774B1DA-5930-434A-9CFA-EEB247072A92}"/>
                </a:ext>
              </a:extLst>
            </p:cNvPr>
            <p:cNvSpPr>
              <a:spLocks noEditPoints="1"/>
            </p:cNvSpPr>
            <p:nvPr/>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20" name="Freeform 18">
              <a:extLst>
                <a:ext uri="{FF2B5EF4-FFF2-40B4-BE49-F238E27FC236}">
                  <a16:creationId xmlns:a16="http://schemas.microsoft.com/office/drawing/2014/main" id="{8313F940-5692-49BA-A350-AB859961A42A}"/>
                </a:ext>
              </a:extLst>
            </p:cNvPr>
            <p:cNvSpPr>
              <a:spLocks/>
            </p:cNvSpPr>
            <p:nvPr/>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21" name="Freeform 19">
              <a:extLst>
                <a:ext uri="{FF2B5EF4-FFF2-40B4-BE49-F238E27FC236}">
                  <a16:creationId xmlns:a16="http://schemas.microsoft.com/office/drawing/2014/main" id="{EBE8B024-B444-4D02-8ED3-D4B4C2A089DC}"/>
                </a:ext>
              </a:extLst>
            </p:cNvPr>
            <p:cNvSpPr>
              <a:spLocks/>
            </p:cNvSpPr>
            <p:nvPr/>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325331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16206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08704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ogo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6" name="図 5">
            <a:extLst>
              <a:ext uri="{FF2B5EF4-FFF2-40B4-BE49-F238E27FC236}">
                <a16:creationId xmlns:a16="http://schemas.microsoft.com/office/drawing/2014/main" id="{233CCCD6-2B32-724F-8E6B-82620F2B107D}"/>
              </a:ext>
            </a:extLst>
          </p:cNvPr>
          <p:cNvPicPr>
            <a:picLocks noChangeAspect="1"/>
          </p:cNvPicPr>
          <p:nvPr userDrawn="1"/>
        </p:nvPicPr>
        <p:blipFill>
          <a:blip r:embed="rId3"/>
          <a:stretch>
            <a:fillRect/>
          </a:stretch>
        </p:blipFill>
        <p:spPr>
          <a:xfrm>
            <a:off x="4026850" y="2714625"/>
            <a:ext cx="4125600" cy="141340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2021 NTT DATA, Inc. All rights reserved.</a:t>
            </a:r>
          </a:p>
        </p:txBody>
      </p:sp>
    </p:spTree>
    <p:extLst>
      <p:ext uri="{BB962C8B-B14F-4D97-AF65-F5344CB8AC3E}">
        <p14:creationId xmlns:p14="http://schemas.microsoft.com/office/powerpoint/2010/main" val="1942884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341213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1622234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 hasCustomPrompt="1"/>
          </p:nvPr>
        </p:nvSpPr>
        <p:spPr>
          <a:xfrm>
            <a:off x="1524000" y="673768"/>
            <a:ext cx="9144000" cy="5498432"/>
          </a:xfrm>
          <a:prstGeom prst="rect">
            <a:avLst/>
          </a:prstGeom>
          <a:ln w="38100">
            <a:solidFill>
              <a:schemeClr val="bg1"/>
            </a:solidFill>
            <a:prstDash val="sysDot"/>
          </a:ln>
        </p:spPr>
        <p:txBody>
          <a:bodyPr lIns="90000" anchor="ctr" anchorCtr="1"/>
          <a:lstStyle>
            <a:lvl1pPr marL="0" marR="0" indent="0" algn="l" defTabSz="534552" rtl="0" eaLnBrk="1" fontAlgn="ctr" latinLnBrk="0" hangingPunct="1">
              <a:lnSpc>
                <a:spcPct val="100000"/>
              </a:lnSpc>
              <a:spcBef>
                <a:spcPts val="0"/>
              </a:spcBef>
              <a:spcAft>
                <a:spcPct val="0"/>
              </a:spcAft>
              <a:buClrTx/>
              <a:buSzTx/>
              <a:buFontTx/>
              <a:buNone/>
              <a:tabLst/>
              <a:defRPr sz="2000" b="0" i="0" spc="88" baseline="0">
                <a:solidFill>
                  <a:schemeClr val="bg1"/>
                </a:solidFill>
                <a:latin typeface="+mn-lt"/>
                <a:ea typeface="HGPGothicE" charset="-128"/>
                <a:cs typeface="HGPGothicE" charset="-128"/>
              </a:defRPr>
            </a:lvl1pPr>
            <a:lvl2pPr marL="534552" indent="0" fontAlgn="ctr">
              <a:spcBef>
                <a:spcPts val="0"/>
              </a:spcBef>
              <a:buFontTx/>
              <a:buNone/>
              <a:defRPr sz="1754" b="0" i="0" spc="88">
                <a:solidFill>
                  <a:schemeClr val="tx1"/>
                </a:solidFill>
                <a:latin typeface="HGPGothicE" charset="-128"/>
                <a:ea typeface="HGPGothicE" charset="-128"/>
                <a:cs typeface="HGPGothicE" charset="-128"/>
              </a:defRPr>
            </a:lvl2pPr>
            <a:lvl3pPr marL="1069105" indent="0" fontAlgn="ctr">
              <a:spcBef>
                <a:spcPts val="0"/>
              </a:spcBef>
              <a:buFontTx/>
              <a:buNone/>
              <a:defRPr sz="1754" b="0" i="0" spc="88">
                <a:solidFill>
                  <a:schemeClr val="tx1"/>
                </a:solidFill>
                <a:latin typeface="HGPGothicE" charset="-128"/>
                <a:ea typeface="HGPGothicE" charset="-128"/>
                <a:cs typeface="HGPGothicE" charset="-128"/>
              </a:defRPr>
            </a:lvl3pPr>
            <a:lvl4pPr marL="1603659" indent="0">
              <a:buFontTx/>
              <a:buNone/>
              <a:defRPr>
                <a:solidFill>
                  <a:schemeClr val="tx2"/>
                </a:solidFill>
              </a:defRPr>
            </a:lvl4pPr>
            <a:lvl5pPr marL="2138212" indent="0">
              <a:buFontTx/>
              <a:buNone/>
              <a:defRPr>
                <a:solidFill>
                  <a:schemeClr val="tx2"/>
                </a:solidFill>
              </a:defRPr>
            </a:lvl5pPr>
          </a:lstStyle>
          <a:p>
            <a:pPr algn="ct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r>
              <a:rPr lang="en-US" altLang="ja-JP" sz="2000" spc="200" dirty="0">
                <a:solidFill>
                  <a:srgbClr val="FFFFFF"/>
                </a:solidFill>
                <a:latin typeface="Arial" panose="020B0604020202020204" pitchFamily="34" charset="0"/>
                <a:ea typeface="HGPGothicE" charset="-128"/>
                <a:cs typeface="Arial" panose="020B0604020202020204" pitchFamily="34" charset="0"/>
              </a:rPr>
              <a:t>Photo/Movie</a:t>
            </a: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p>
        </p:txBody>
      </p:sp>
      <p:sp>
        <p:nvSpPr>
          <p:cNvPr id="6" name="Footer Placeholder 1">
            <a:extLst>
              <a:ext uri="{FF2B5EF4-FFF2-40B4-BE49-F238E27FC236}">
                <a16:creationId xmlns:a16="http://schemas.microsoft.com/office/drawing/2014/main" id="{51EDD12F-E7E9-46F4-A0A2-8EA6B7B4792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13781934-54E2-4A85-90B7-6C4D9224A139}"/>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8" name="Freeform 5">
            <a:extLst>
              <a:ext uri="{FF2B5EF4-FFF2-40B4-BE49-F238E27FC236}">
                <a16:creationId xmlns:a16="http://schemas.microsoft.com/office/drawing/2014/main" id="{A3315B48-646C-4569-A5B1-3E1F043F25F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52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userDrawn="1">
          <p15:clr>
            <a:srgbClr val="FBAE40"/>
          </p15:clr>
        </p15:guide>
        <p15:guide id="4" pos="748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E70DC4F-2996-4CBA-9314-DA8DDC617267}"/>
              </a:ext>
            </a:extLst>
          </p:cNvPr>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sz="3200" b="0"/>
            </a:lvl1pPr>
          </a:lstStyle>
          <a:p>
            <a:r>
              <a:rPr lang="en-US" dirty="0"/>
              <a:t>Select Image </a:t>
            </a:r>
            <a:br>
              <a:rPr lang="en-US" dirty="0"/>
            </a:br>
            <a:r>
              <a:rPr lang="en-US" dirty="0"/>
              <a:t>(1280x720px @ 96dpi)</a:t>
            </a:r>
          </a:p>
        </p:txBody>
      </p:sp>
    </p:spTree>
    <p:extLst>
      <p:ext uri="{BB962C8B-B14F-4D97-AF65-F5344CB8AC3E}">
        <p14:creationId xmlns:p14="http://schemas.microsoft.com/office/powerpoint/2010/main" val="161037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12" name="Freeform 5">
            <a:extLst>
              <a:ext uri="{FF2B5EF4-FFF2-40B4-BE49-F238E27FC236}">
                <a16:creationId xmlns:a16="http://schemas.microsoft.com/office/drawing/2014/main" id="{D743AACC-E6A3-4545-99FC-8515D810C3F5}"/>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05" r:id="rId3"/>
    <p:sldLayoutId id="2147483701" r:id="rId4"/>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4" r:id="rId11"/>
    <p:sldLayoutId id="2147483878" r:id="rId1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118DC6EA-A69D-4D67-A8FB-5DEACE8BC13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306023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670C703-6CA0-47CC-9863-75BA63A43367}"/>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05587707"/>
      </p:ext>
    </p:extLst>
  </p:cSld>
  <p:clrMap bg1="lt1" tx1="dk1" bg2="lt2" tx2="dk2" accent1="accent1" accent2="accent2" accent3="accent3" accent4="accent4" accent5="accent5" accent6="accent6" hlink="hlink" folHlink="folHlink"/>
  <p:sldLayoutIdLst>
    <p:sldLayoutId id="214748380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76"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486402"/>
            <a:ext cx="761999" cy="1371599"/>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986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1747B91-575E-43FE-838A-7834E85DAF5C}"/>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15846114"/>
      </p:ext>
    </p:extLst>
  </p:cSld>
  <p:clrMap bg1="lt1" tx1="dk1" bg2="lt2" tx2="dk2" accent1="accent1" accent2="accent2" accent3="accent3" accent4="accent4" accent5="accent5" accent6="accent6" hlink="hlink" folHlink="folHlink"/>
  <p:sldLayoutIdLst>
    <p:sldLayoutId id="214748377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875"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A0E8E794-BE56-4FEE-B70C-A1443CE9BB15}"/>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6" name="Freeform 5">
            <a:extLst>
              <a:ext uri="{FF2B5EF4-FFF2-40B4-BE49-F238E27FC236}">
                <a16:creationId xmlns:a16="http://schemas.microsoft.com/office/drawing/2014/main" id="{F37A2302-E131-483F-9D96-B80667361E8A}"/>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68212625"/>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877" r:id="rId10"/>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41D58A3C-E02C-4C9E-81B4-EF78C42B93DA}"/>
              </a:ext>
            </a:extLst>
          </p:cNvPr>
          <p:cNvSpPr/>
          <p:nvPr userDrawn="1"/>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4" name="Slide Number Placeholder 2">
            <a:extLst>
              <a:ext uri="{FF2B5EF4-FFF2-40B4-BE49-F238E27FC236}">
                <a16:creationId xmlns:a16="http://schemas.microsoft.com/office/drawing/2014/main" id="{B2F0E52C-F694-4FD9-8441-2BDF61A4280D}"/>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7" name="Freeform 5">
            <a:extLst>
              <a:ext uri="{FF2B5EF4-FFF2-40B4-BE49-F238E27FC236}">
                <a16:creationId xmlns:a16="http://schemas.microsoft.com/office/drawing/2014/main" id="{8D2FB1D3-F8C4-4CE8-9D91-71CE28020DC7}"/>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620550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71" r:id="rId3"/>
    <p:sldLayoutId id="2147483867" r:id="rId4"/>
    <p:sldLayoutId id="2147483868" r:id="rId5"/>
    <p:sldLayoutId id="2147483872" r:id="rId6"/>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A0AD46F-27B4-4E2A-9436-A8D40D1924C7}"/>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Tree>
    <p:extLst>
      <p:ext uri="{BB962C8B-B14F-4D97-AF65-F5344CB8AC3E}">
        <p14:creationId xmlns:p14="http://schemas.microsoft.com/office/powerpoint/2010/main" val="3343793871"/>
      </p:ext>
    </p:extLst>
  </p:cSld>
  <p:clrMap bg1="lt1" tx1="dk1" bg2="lt2" tx2="dk2" accent1="accent1" accent2="accent2" accent3="accent3" accent4="accent4" accent5="accent5" accent6="accent6" hlink="hlink" folHlink="folHlink"/>
  <p:sldLayoutIdLst>
    <p:sldLayoutId id="2147483870" r:id="rId1"/>
    <p:sldLayoutId id="2147483873" r:id="rId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hyperlink" Target="https://us.nttdata.com/en/case-studies/case-studies-search-results?KeyWord=Microsoft" TargetMode="External"/><Relationship Id="rId7" Type="http://schemas.openxmlformats.org/officeDocument/2006/relationships/hyperlink" Target="https://news.microsoft.com/2019/12/10/ntt-and-microsoft-form-a-strategic-alliance-to-enable-new-digital-solutions/" TargetMode="External"/><Relationship Id="rId12"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hyperlink" Target="https://www.nttdata.com/global/en/media/press-release/2020/june/ntt-data-and-microsoft-announce-strategic-collaboration" TargetMode="External"/><Relationship Id="rId1" Type="http://schemas.openxmlformats.org/officeDocument/2006/relationships/slideLayout" Target="../slideLayouts/slideLayout11.xml"/><Relationship Id="rId6" Type="http://schemas.openxmlformats.org/officeDocument/2006/relationships/hyperlink" Target="https://appsource.microsoft.com/en-us/marketplace/apps?search=ntt%20data" TargetMode="External"/><Relationship Id="rId11" Type="http://schemas.openxmlformats.org/officeDocument/2006/relationships/image" Target="../media/image10.png"/><Relationship Id="rId5" Type="http://schemas.openxmlformats.org/officeDocument/2006/relationships/hyperlink" Target="https://azuremarketplace.microsoft.com/en-us/marketplace/consulting-services?page=1&amp;search=ntt%20data" TargetMode="External"/><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hyperlink" Target="https://azuremarketplace.microsoft.com/en-us/marketplace/apps?page=1&amp;filters=country-unitedstates&amp;search=NTT%20DATA" TargetMode="External"/><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5C410D-A961-4BF5-B342-938CC5E675EC}"/>
              </a:ext>
            </a:extLst>
          </p:cNvPr>
          <p:cNvSpPr>
            <a:spLocks noGrp="1"/>
          </p:cNvSpPr>
          <p:nvPr>
            <p:ph type="body" sz="quarter" idx="12"/>
          </p:nvPr>
        </p:nvSpPr>
        <p:spPr>
          <a:xfrm>
            <a:off x="304800" y="980728"/>
            <a:ext cx="10039672" cy="404868"/>
          </a:xfrm>
        </p:spPr>
        <p:txBody>
          <a:bodyPr/>
          <a:lstStyle/>
          <a:p>
            <a:r>
              <a:rPr lang="en-US" sz="1400" dirty="0"/>
              <a:t>As a 20-year preferred Microsoft partner to hundreds of clients worldwide, NTT DATA’s 100,000+ consultants, global capabilities, and joint solution development with Microsoft provide innovative and high-performance solutions (strategy, implementation, support) for all Microsoft technologies.</a:t>
            </a:r>
            <a:endParaRPr lang="en-IN" sz="1400" dirty="0"/>
          </a:p>
        </p:txBody>
      </p:sp>
      <p:sp>
        <p:nvSpPr>
          <p:cNvPr id="5" name="Title 4">
            <a:extLst>
              <a:ext uri="{FF2B5EF4-FFF2-40B4-BE49-F238E27FC236}">
                <a16:creationId xmlns:a16="http://schemas.microsoft.com/office/drawing/2014/main" id="{3492CAB0-9AA1-49CF-A7D5-E01D919D1C88}"/>
              </a:ext>
            </a:extLst>
          </p:cNvPr>
          <p:cNvSpPr>
            <a:spLocks noGrp="1"/>
          </p:cNvSpPr>
          <p:nvPr>
            <p:ph type="title"/>
          </p:nvPr>
        </p:nvSpPr>
        <p:spPr/>
        <p:txBody>
          <a:bodyPr/>
          <a:lstStyle/>
          <a:p>
            <a:r>
              <a:rPr lang="en-IN" dirty="0"/>
              <a:t>Microsoft Strategic Alliance Partnership</a:t>
            </a:r>
            <a:endParaRPr lang="en-US" dirty="0"/>
          </a:p>
        </p:txBody>
      </p:sp>
      <p:sp>
        <p:nvSpPr>
          <p:cNvPr id="4" name="Slide Number Placeholder 3">
            <a:extLst>
              <a:ext uri="{FF2B5EF4-FFF2-40B4-BE49-F238E27FC236}">
                <a16:creationId xmlns:a16="http://schemas.microsoft.com/office/drawing/2014/main" id="{F97ECCF8-C863-45FE-821F-925CA4139A6B}"/>
              </a:ext>
            </a:extLst>
          </p:cNvPr>
          <p:cNvSpPr>
            <a:spLocks noGrp="1"/>
          </p:cNvSpPr>
          <p:nvPr>
            <p:ph type="sldNum" sz="quarter" idx="11"/>
          </p:nvPr>
        </p:nvSpPr>
        <p:spPr/>
        <p:txBody>
          <a:bodyPr/>
          <a:lstStyle/>
          <a:p>
            <a:pPr algn="ctr"/>
            <a:fld id="{92EA2340-BE12-4138-BE15-7C339B03EB4B}" type="slidenum">
              <a:rPr lang="en-US" smtClean="0"/>
              <a:pPr algn="ctr"/>
              <a:t>1</a:t>
            </a:fld>
            <a:endParaRPr lang="en-US"/>
          </a:p>
        </p:txBody>
      </p:sp>
      <p:sp>
        <p:nvSpPr>
          <p:cNvPr id="13" name="Rectangle 12">
            <a:extLst>
              <a:ext uri="{FF2B5EF4-FFF2-40B4-BE49-F238E27FC236}">
                <a16:creationId xmlns:a16="http://schemas.microsoft.com/office/drawing/2014/main" id="{DEEAF388-F669-43F6-B7F6-07B1ACDFDA9E}"/>
              </a:ext>
            </a:extLst>
          </p:cNvPr>
          <p:cNvSpPr/>
          <p:nvPr/>
        </p:nvSpPr>
        <p:spPr>
          <a:xfrm>
            <a:off x="10231016" y="1770362"/>
            <a:ext cx="1656184" cy="463043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r>
              <a:rPr kumimoji="1" lang="en-US" sz="1600" b="1" dirty="0">
                <a:solidFill>
                  <a:schemeClr val="bg2"/>
                </a:solidFill>
                <a:hlinkClick r:id="rId3">
                  <a:extLst>
                    <a:ext uri="{A12FA001-AC4F-418D-AE19-62706E023703}">
                      <ahyp:hlinkClr xmlns:ahyp="http://schemas.microsoft.com/office/drawing/2018/hyperlinkcolor" val="tx"/>
                    </a:ext>
                  </a:extLst>
                </a:hlinkClick>
              </a:rPr>
              <a:t>Client Case Studies</a:t>
            </a:r>
            <a:endParaRPr kumimoji="1" lang="en-IN" sz="1600" b="1" dirty="0">
              <a:solidFill>
                <a:schemeClr val="bg2"/>
              </a:solidFill>
            </a:endParaRPr>
          </a:p>
        </p:txBody>
      </p:sp>
      <p:sp>
        <p:nvSpPr>
          <p:cNvPr id="21" name="Rectangle 20">
            <a:extLst>
              <a:ext uri="{FF2B5EF4-FFF2-40B4-BE49-F238E27FC236}">
                <a16:creationId xmlns:a16="http://schemas.microsoft.com/office/drawing/2014/main" id="{F18C607C-DCA6-4C34-89D6-D96F2C178B4A}"/>
              </a:ext>
            </a:extLst>
          </p:cNvPr>
          <p:cNvSpPr/>
          <p:nvPr/>
        </p:nvSpPr>
        <p:spPr>
          <a:xfrm>
            <a:off x="2802323" y="1770362"/>
            <a:ext cx="2335737" cy="23353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Capabilities</a:t>
            </a:r>
            <a:endParaRPr kumimoji="1" lang="en-IN" sz="1600" b="1" dirty="0">
              <a:solidFill>
                <a:schemeClr val="bg1"/>
              </a:solidFill>
            </a:endParaRPr>
          </a:p>
        </p:txBody>
      </p:sp>
      <p:sp>
        <p:nvSpPr>
          <p:cNvPr id="22" name="Rectangle 21">
            <a:extLst>
              <a:ext uri="{FF2B5EF4-FFF2-40B4-BE49-F238E27FC236}">
                <a16:creationId xmlns:a16="http://schemas.microsoft.com/office/drawing/2014/main" id="{47CD4409-635F-4ACE-9CE1-67A34E9495D4}"/>
              </a:ext>
            </a:extLst>
          </p:cNvPr>
          <p:cNvSpPr/>
          <p:nvPr/>
        </p:nvSpPr>
        <p:spPr>
          <a:xfrm>
            <a:off x="326092" y="1770362"/>
            <a:ext cx="2335737" cy="4630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Solution Areas</a:t>
            </a:r>
            <a:endParaRPr kumimoji="1" lang="en-IN" sz="1000" b="1" baseline="60000" dirty="0">
              <a:solidFill>
                <a:schemeClr val="bg1"/>
              </a:solidFill>
            </a:endParaRPr>
          </a:p>
        </p:txBody>
      </p:sp>
      <p:sp>
        <p:nvSpPr>
          <p:cNvPr id="23" name="Rectangle 22">
            <a:extLst>
              <a:ext uri="{FF2B5EF4-FFF2-40B4-BE49-F238E27FC236}">
                <a16:creationId xmlns:a16="http://schemas.microsoft.com/office/drawing/2014/main" id="{40DFEDA0-2F55-4A70-97B1-386D035A3C06}"/>
              </a:ext>
            </a:extLst>
          </p:cNvPr>
          <p:cNvSpPr/>
          <p:nvPr/>
        </p:nvSpPr>
        <p:spPr>
          <a:xfrm>
            <a:off x="5278554" y="1770362"/>
            <a:ext cx="2335737" cy="4630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Highlights</a:t>
            </a:r>
            <a:endParaRPr kumimoji="1" lang="en-IN" sz="1600" b="1" dirty="0">
              <a:solidFill>
                <a:schemeClr val="bg1"/>
              </a:solidFill>
            </a:endParaRPr>
          </a:p>
        </p:txBody>
      </p:sp>
      <p:sp>
        <p:nvSpPr>
          <p:cNvPr id="24" name="Rectangle 23">
            <a:extLst>
              <a:ext uri="{FF2B5EF4-FFF2-40B4-BE49-F238E27FC236}">
                <a16:creationId xmlns:a16="http://schemas.microsoft.com/office/drawing/2014/main" id="{529292CD-3523-4A27-A226-89F20F284516}"/>
              </a:ext>
            </a:extLst>
          </p:cNvPr>
          <p:cNvSpPr/>
          <p:nvPr/>
        </p:nvSpPr>
        <p:spPr>
          <a:xfrm>
            <a:off x="7765431" y="1770362"/>
            <a:ext cx="2335737" cy="46304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Microsoft Services </a:t>
            </a:r>
          </a:p>
        </p:txBody>
      </p:sp>
      <p:sp>
        <p:nvSpPr>
          <p:cNvPr id="26" name="Rectangle 25">
            <a:extLst>
              <a:ext uri="{FF2B5EF4-FFF2-40B4-BE49-F238E27FC236}">
                <a16:creationId xmlns:a16="http://schemas.microsoft.com/office/drawing/2014/main" id="{D06E5EDE-3B65-4729-8FDF-FF0CE161B0EA}"/>
              </a:ext>
            </a:extLst>
          </p:cNvPr>
          <p:cNvSpPr/>
          <p:nvPr/>
        </p:nvSpPr>
        <p:spPr>
          <a:xfrm>
            <a:off x="2802323" y="4263141"/>
            <a:ext cx="2335737" cy="21376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Partner Programs</a:t>
            </a:r>
          </a:p>
        </p:txBody>
      </p:sp>
      <p:grpSp>
        <p:nvGrpSpPr>
          <p:cNvPr id="29" name="Group 28">
            <a:extLst>
              <a:ext uri="{FF2B5EF4-FFF2-40B4-BE49-F238E27FC236}">
                <a16:creationId xmlns:a16="http://schemas.microsoft.com/office/drawing/2014/main" id="{4D897E0D-EEE6-4D48-A099-247B4906500A}"/>
              </a:ext>
            </a:extLst>
          </p:cNvPr>
          <p:cNvGrpSpPr/>
          <p:nvPr/>
        </p:nvGrpSpPr>
        <p:grpSpPr>
          <a:xfrm>
            <a:off x="2885779" y="3062433"/>
            <a:ext cx="2168822" cy="446586"/>
            <a:chOff x="2885779" y="2364576"/>
            <a:chExt cx="2168822" cy="446586"/>
          </a:xfrm>
        </p:grpSpPr>
        <p:sp>
          <p:nvSpPr>
            <p:cNvPr id="34" name="Rectangle 33">
              <a:extLst>
                <a:ext uri="{FF2B5EF4-FFF2-40B4-BE49-F238E27FC236}">
                  <a16:creationId xmlns:a16="http://schemas.microsoft.com/office/drawing/2014/main" id="{AC6C4C30-D5C8-4BA0-A0FF-C12023790F1B}"/>
                </a:ext>
              </a:extLst>
            </p:cNvPr>
            <p:cNvSpPr/>
            <p:nvPr/>
          </p:nvSpPr>
          <p:spPr>
            <a:xfrm>
              <a:off x="2885779" y="2364576"/>
              <a:ext cx="891204"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b="1" dirty="0">
                  <a:solidFill>
                    <a:schemeClr val="bg2"/>
                  </a:solidFill>
                </a:rPr>
                <a:t>27</a:t>
              </a:r>
              <a:r>
                <a:rPr kumimoji="1" lang="en-US" b="1" dirty="0">
                  <a:solidFill>
                    <a:schemeClr val="bg2"/>
                  </a:solidFill>
                </a:rPr>
                <a:t>00+ </a:t>
              </a:r>
              <a:endParaRPr kumimoji="1" lang="en-US" sz="1200" dirty="0">
                <a:solidFill>
                  <a:schemeClr val="bg2"/>
                </a:solidFill>
              </a:endParaRPr>
            </a:p>
          </p:txBody>
        </p:sp>
        <p:sp>
          <p:nvSpPr>
            <p:cNvPr id="36" name="Rectangle 35">
              <a:extLst>
                <a:ext uri="{FF2B5EF4-FFF2-40B4-BE49-F238E27FC236}">
                  <a16:creationId xmlns:a16="http://schemas.microsoft.com/office/drawing/2014/main" id="{F863757A-8E70-4851-9B23-5143BED086BB}"/>
                </a:ext>
              </a:extLst>
            </p:cNvPr>
            <p:cNvSpPr/>
            <p:nvPr/>
          </p:nvSpPr>
          <p:spPr>
            <a:xfrm>
              <a:off x="3749875" y="2364576"/>
              <a:ext cx="1304726"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Microsoft certifications</a:t>
              </a:r>
            </a:p>
          </p:txBody>
        </p:sp>
      </p:grpSp>
      <p:grpSp>
        <p:nvGrpSpPr>
          <p:cNvPr id="28" name="Group 27">
            <a:extLst>
              <a:ext uri="{FF2B5EF4-FFF2-40B4-BE49-F238E27FC236}">
                <a16:creationId xmlns:a16="http://schemas.microsoft.com/office/drawing/2014/main" id="{68D6BA2F-9B15-41C8-877D-50905C32AF2A}"/>
              </a:ext>
            </a:extLst>
          </p:cNvPr>
          <p:cNvGrpSpPr/>
          <p:nvPr/>
        </p:nvGrpSpPr>
        <p:grpSpPr>
          <a:xfrm>
            <a:off x="2885779" y="3558478"/>
            <a:ext cx="2168822" cy="446586"/>
            <a:chOff x="2885781" y="2860621"/>
            <a:chExt cx="2168822" cy="446586"/>
          </a:xfrm>
        </p:grpSpPr>
        <p:sp>
          <p:nvSpPr>
            <p:cNvPr id="35" name="Rectangle 34">
              <a:extLst>
                <a:ext uri="{FF2B5EF4-FFF2-40B4-BE49-F238E27FC236}">
                  <a16:creationId xmlns:a16="http://schemas.microsoft.com/office/drawing/2014/main" id="{87130F8B-D37A-4659-8A97-2CAC50D9B4B4}"/>
                </a:ext>
              </a:extLst>
            </p:cNvPr>
            <p:cNvSpPr/>
            <p:nvPr/>
          </p:nvSpPr>
          <p:spPr>
            <a:xfrm>
              <a:off x="2885781" y="2860621"/>
              <a:ext cx="891204"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en-US" b="1" dirty="0">
                  <a:solidFill>
                    <a:schemeClr val="bg2"/>
                  </a:solidFill>
                </a:rPr>
                <a:t>14,000</a:t>
              </a:r>
              <a:endParaRPr kumimoji="1" lang="en-US" sz="1200" dirty="0">
                <a:solidFill>
                  <a:schemeClr val="bg2"/>
                </a:solidFill>
              </a:endParaRPr>
            </a:p>
          </p:txBody>
        </p:sp>
        <p:sp>
          <p:nvSpPr>
            <p:cNvPr id="37" name="Rectangle 36">
              <a:extLst>
                <a:ext uri="{FF2B5EF4-FFF2-40B4-BE49-F238E27FC236}">
                  <a16:creationId xmlns:a16="http://schemas.microsoft.com/office/drawing/2014/main" id="{381147AF-2641-4644-9B3A-69A881999051}"/>
                </a:ext>
              </a:extLst>
            </p:cNvPr>
            <p:cNvSpPr/>
            <p:nvPr/>
          </p:nvSpPr>
          <p:spPr>
            <a:xfrm>
              <a:off x="3749877" y="2860621"/>
              <a:ext cx="1304726"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Microsoft/Java app developers</a:t>
              </a:r>
            </a:p>
          </p:txBody>
        </p:sp>
      </p:grpSp>
      <p:sp>
        <p:nvSpPr>
          <p:cNvPr id="43" name="Rectangle 42">
            <a:extLst>
              <a:ext uri="{FF2B5EF4-FFF2-40B4-BE49-F238E27FC236}">
                <a16:creationId xmlns:a16="http://schemas.microsoft.com/office/drawing/2014/main" id="{D400A595-7C17-4FAB-9E8F-89F027E53DB8}"/>
              </a:ext>
            </a:extLst>
          </p:cNvPr>
          <p:cNvSpPr/>
          <p:nvPr/>
        </p:nvSpPr>
        <p:spPr>
          <a:xfrm>
            <a:off x="2895335" y="4703114"/>
            <a:ext cx="2149712"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​​​​​​​Cloud Solution Provider - Reseller</a:t>
            </a:r>
          </a:p>
        </p:txBody>
      </p:sp>
      <p:sp>
        <p:nvSpPr>
          <p:cNvPr id="44" name="Rectangle 43">
            <a:extLst>
              <a:ext uri="{FF2B5EF4-FFF2-40B4-BE49-F238E27FC236}">
                <a16:creationId xmlns:a16="http://schemas.microsoft.com/office/drawing/2014/main" id="{37A7AE2E-95F9-4388-BA3E-B51728AA094B}"/>
              </a:ext>
            </a:extLst>
          </p:cNvPr>
          <p:cNvSpPr/>
          <p:nvPr/>
        </p:nvSpPr>
        <p:spPr>
          <a:xfrm>
            <a:off x="2895335" y="5251762"/>
            <a:ext cx="2149712"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Azure Marketplace for </a:t>
            </a:r>
            <a:r>
              <a:rPr kumimoji="1" lang="en-US" sz="1400" dirty="0">
                <a:solidFill>
                  <a:schemeClr val="tx1"/>
                </a:solidFill>
                <a:hlinkClick r:id="rId4"/>
              </a:rPr>
              <a:t>Apps</a:t>
            </a:r>
            <a:r>
              <a:rPr kumimoji="1" lang="en-US" sz="1400" dirty="0">
                <a:solidFill>
                  <a:schemeClr val="tx1"/>
                </a:solidFill>
              </a:rPr>
              <a:t> and </a:t>
            </a:r>
            <a:r>
              <a:rPr kumimoji="1" lang="en-US" sz="1400" dirty="0">
                <a:solidFill>
                  <a:schemeClr val="tx1"/>
                </a:solidFill>
                <a:hlinkClick r:id="rId5"/>
              </a:rPr>
              <a:t>Consulting</a:t>
            </a:r>
            <a:r>
              <a:rPr kumimoji="1" lang="en-US" sz="1400" dirty="0">
                <a:solidFill>
                  <a:schemeClr val="tx1"/>
                </a:solidFill>
              </a:rPr>
              <a:t>​​​​​​​​​​​​​​</a:t>
            </a:r>
          </a:p>
        </p:txBody>
      </p:sp>
      <p:sp>
        <p:nvSpPr>
          <p:cNvPr id="45" name="Rectangle 44">
            <a:extLst>
              <a:ext uri="{FF2B5EF4-FFF2-40B4-BE49-F238E27FC236}">
                <a16:creationId xmlns:a16="http://schemas.microsoft.com/office/drawing/2014/main" id="{407F3109-E888-4454-8AE0-68CD97971355}"/>
              </a:ext>
            </a:extLst>
          </p:cNvPr>
          <p:cNvSpPr/>
          <p:nvPr/>
        </p:nvSpPr>
        <p:spPr>
          <a:xfrm>
            <a:off x="2895335" y="5800409"/>
            <a:ext cx="2149712"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hlinkClick r:id="rId6"/>
              </a:rPr>
              <a:t>Microsoft AppSource </a:t>
            </a:r>
            <a:r>
              <a:rPr kumimoji="1" lang="en-US" sz="1400" dirty="0">
                <a:solidFill>
                  <a:schemeClr val="tx1"/>
                </a:solidFill>
              </a:rPr>
              <a:t>Provider</a:t>
            </a:r>
          </a:p>
        </p:txBody>
      </p:sp>
      <p:sp>
        <p:nvSpPr>
          <p:cNvPr id="54" name="Rectangle 53">
            <a:extLst>
              <a:ext uri="{FF2B5EF4-FFF2-40B4-BE49-F238E27FC236}">
                <a16:creationId xmlns:a16="http://schemas.microsoft.com/office/drawing/2014/main" id="{11E4D8F0-30EA-4013-9EF3-3C58F5AA19C9}"/>
              </a:ext>
            </a:extLst>
          </p:cNvPr>
          <p:cNvSpPr/>
          <p:nvPr/>
        </p:nvSpPr>
        <p:spPr>
          <a:xfrm>
            <a:off x="5359401" y="3813454"/>
            <a:ext cx="2171432"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Microsoft Azure Expert MSP </a:t>
            </a:r>
          </a:p>
        </p:txBody>
      </p:sp>
      <p:sp>
        <p:nvSpPr>
          <p:cNvPr id="59" name="Rectangle 58">
            <a:extLst>
              <a:ext uri="{FF2B5EF4-FFF2-40B4-BE49-F238E27FC236}">
                <a16:creationId xmlns:a16="http://schemas.microsoft.com/office/drawing/2014/main" id="{826FC8F1-4327-45B6-AE41-6C36010A7EE4}"/>
              </a:ext>
            </a:extLst>
          </p:cNvPr>
          <p:cNvSpPr/>
          <p:nvPr/>
        </p:nvSpPr>
        <p:spPr>
          <a:xfrm>
            <a:off x="5359401" y="2368728"/>
            <a:ext cx="2171432"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hlinkClick r:id="rId7"/>
              </a:rPr>
              <a:t>Global Strategic Alliance Agreement</a:t>
            </a:r>
            <a:endParaRPr kumimoji="1" lang="en-US" sz="1400" dirty="0">
              <a:solidFill>
                <a:schemeClr val="tx1"/>
              </a:solidFill>
            </a:endParaRPr>
          </a:p>
        </p:txBody>
      </p:sp>
      <p:sp>
        <p:nvSpPr>
          <p:cNvPr id="64" name="Rectangle 63">
            <a:extLst>
              <a:ext uri="{FF2B5EF4-FFF2-40B4-BE49-F238E27FC236}">
                <a16:creationId xmlns:a16="http://schemas.microsoft.com/office/drawing/2014/main" id="{DF37587D-B83A-405D-9880-E2FC5E0F9685}"/>
              </a:ext>
            </a:extLst>
          </p:cNvPr>
          <p:cNvSpPr/>
          <p:nvPr/>
        </p:nvSpPr>
        <p:spPr>
          <a:xfrm>
            <a:off x="7858443" y="2364576"/>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Cloud Transformation</a:t>
            </a:r>
          </a:p>
        </p:txBody>
      </p:sp>
      <p:sp>
        <p:nvSpPr>
          <p:cNvPr id="65" name="Rectangle 64">
            <a:extLst>
              <a:ext uri="{FF2B5EF4-FFF2-40B4-BE49-F238E27FC236}">
                <a16:creationId xmlns:a16="http://schemas.microsoft.com/office/drawing/2014/main" id="{4FA94BB6-370E-408E-AC2A-8A96C2512030}"/>
              </a:ext>
            </a:extLst>
          </p:cNvPr>
          <p:cNvSpPr/>
          <p:nvPr/>
        </p:nvSpPr>
        <p:spPr>
          <a:xfrm>
            <a:off x="7858443" y="2944950"/>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IN" sz="1400" dirty="0">
                <a:solidFill>
                  <a:schemeClr val="tx1"/>
                </a:solidFill>
              </a:rPr>
              <a:t>Dynamic Workplace</a:t>
            </a:r>
          </a:p>
        </p:txBody>
      </p:sp>
      <p:sp>
        <p:nvSpPr>
          <p:cNvPr id="66" name="Rectangle 65">
            <a:extLst>
              <a:ext uri="{FF2B5EF4-FFF2-40B4-BE49-F238E27FC236}">
                <a16:creationId xmlns:a16="http://schemas.microsoft.com/office/drawing/2014/main" id="{96A57956-2DA2-48D1-9CD9-1D4916BA4D0C}"/>
              </a:ext>
            </a:extLst>
          </p:cNvPr>
          <p:cNvSpPr/>
          <p:nvPr/>
        </p:nvSpPr>
        <p:spPr>
          <a:xfrm>
            <a:off x="7858443" y="3525324"/>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Hybrid Infrastructure</a:t>
            </a:r>
          </a:p>
        </p:txBody>
      </p:sp>
      <p:sp>
        <p:nvSpPr>
          <p:cNvPr id="67" name="Rectangle 66">
            <a:extLst>
              <a:ext uri="{FF2B5EF4-FFF2-40B4-BE49-F238E27FC236}">
                <a16:creationId xmlns:a16="http://schemas.microsoft.com/office/drawing/2014/main" id="{D145CCD1-F6C7-45B4-BDF2-040C2DB12BE0}"/>
              </a:ext>
            </a:extLst>
          </p:cNvPr>
          <p:cNvSpPr/>
          <p:nvPr/>
        </p:nvSpPr>
        <p:spPr>
          <a:xfrm>
            <a:off x="7858443" y="4105698"/>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Security</a:t>
            </a:r>
          </a:p>
        </p:txBody>
      </p:sp>
      <p:sp>
        <p:nvSpPr>
          <p:cNvPr id="63" name="Footer Placeholder 2">
            <a:extLst>
              <a:ext uri="{FF2B5EF4-FFF2-40B4-BE49-F238E27FC236}">
                <a16:creationId xmlns:a16="http://schemas.microsoft.com/office/drawing/2014/main" id="{22B39957-9273-4DE3-BD78-60D4DA5FC390}"/>
              </a:ext>
            </a:extLst>
          </p:cNvPr>
          <p:cNvSpPr txBox="1">
            <a:spLocks/>
          </p:cNvSpPr>
          <p:nvPr/>
        </p:nvSpPr>
        <p:spPr>
          <a:xfrm>
            <a:off x="228600" y="6556375"/>
            <a:ext cx="2193925" cy="182563"/>
          </a:xfrm>
          <a:prstGeom prst="rect">
            <a:avLst/>
          </a:prstGeom>
        </p:spPr>
        <p:txBody>
          <a:bodyPr anchor="ctr"/>
          <a:lstStyle>
            <a:defPPr>
              <a:defRPr lang="ja-JP"/>
            </a:defPPr>
            <a:lvl1pPr marL="0" algn="l" defTabSz="914400" rtl="0" eaLnBrk="1" latinLnBrk="0" hangingPunct="1">
              <a:defRPr kumimoji="1" sz="800" kern="1200">
                <a:solidFill>
                  <a:schemeClr val="accent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t>© 2021 NTT DATA, Inc. All rights reserved.</a:t>
            </a:r>
            <a:endParaRPr lang="en-US" dirty="0"/>
          </a:p>
        </p:txBody>
      </p:sp>
      <p:sp>
        <p:nvSpPr>
          <p:cNvPr id="77" name="Rectangle 76">
            <a:extLst>
              <a:ext uri="{FF2B5EF4-FFF2-40B4-BE49-F238E27FC236}">
                <a16:creationId xmlns:a16="http://schemas.microsoft.com/office/drawing/2014/main" id="{B728681A-820C-457A-8113-5EDDBB9D0A8D}"/>
              </a:ext>
            </a:extLst>
          </p:cNvPr>
          <p:cNvSpPr/>
          <p:nvPr/>
        </p:nvSpPr>
        <p:spPr>
          <a:xfrm>
            <a:off x="407368" y="2348880"/>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Business Applications</a:t>
            </a:r>
            <a:endParaRPr kumimoji="1" lang="en-US" sz="1400" dirty="0">
              <a:solidFill>
                <a:schemeClr val="tx1"/>
              </a:solidFill>
            </a:endParaRPr>
          </a:p>
        </p:txBody>
      </p:sp>
      <p:sp>
        <p:nvSpPr>
          <p:cNvPr id="78" name="Rectangle 77">
            <a:extLst>
              <a:ext uri="{FF2B5EF4-FFF2-40B4-BE49-F238E27FC236}">
                <a16:creationId xmlns:a16="http://schemas.microsoft.com/office/drawing/2014/main" id="{35C2E797-7379-407E-B93F-7B01F170EBDC}"/>
              </a:ext>
            </a:extLst>
          </p:cNvPr>
          <p:cNvSpPr/>
          <p:nvPr/>
        </p:nvSpPr>
        <p:spPr>
          <a:xfrm>
            <a:off x="407368" y="3126729"/>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Data &amp; AI</a:t>
            </a:r>
            <a:endParaRPr kumimoji="1" lang="en-US" sz="1400" dirty="0">
              <a:solidFill>
                <a:schemeClr val="tx1"/>
              </a:solidFill>
            </a:endParaRPr>
          </a:p>
        </p:txBody>
      </p:sp>
      <p:sp>
        <p:nvSpPr>
          <p:cNvPr id="79" name="Rectangle 78">
            <a:extLst>
              <a:ext uri="{FF2B5EF4-FFF2-40B4-BE49-F238E27FC236}">
                <a16:creationId xmlns:a16="http://schemas.microsoft.com/office/drawing/2014/main" id="{3657378E-9FCA-4F9D-A5E1-B110B560F910}"/>
              </a:ext>
            </a:extLst>
          </p:cNvPr>
          <p:cNvSpPr/>
          <p:nvPr/>
        </p:nvSpPr>
        <p:spPr>
          <a:xfrm>
            <a:off x="417475" y="3904578"/>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Digital &amp; App Innovation</a:t>
            </a:r>
            <a:endParaRPr kumimoji="1" lang="en-US" sz="1400" dirty="0">
              <a:solidFill>
                <a:schemeClr val="tx1"/>
              </a:solidFill>
            </a:endParaRPr>
          </a:p>
        </p:txBody>
      </p:sp>
      <p:sp>
        <p:nvSpPr>
          <p:cNvPr id="80" name="Rectangle 79">
            <a:extLst>
              <a:ext uri="{FF2B5EF4-FFF2-40B4-BE49-F238E27FC236}">
                <a16:creationId xmlns:a16="http://schemas.microsoft.com/office/drawing/2014/main" id="{E0356DEA-DA57-4731-8C48-C06856E4AACB}"/>
              </a:ext>
            </a:extLst>
          </p:cNvPr>
          <p:cNvSpPr/>
          <p:nvPr/>
        </p:nvSpPr>
        <p:spPr>
          <a:xfrm>
            <a:off x="433815" y="4682427"/>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Infrastructure</a:t>
            </a:r>
            <a:endParaRPr kumimoji="1" lang="en-US" sz="1400" dirty="0">
              <a:solidFill>
                <a:schemeClr val="tx1"/>
              </a:solidFill>
            </a:endParaRPr>
          </a:p>
        </p:txBody>
      </p:sp>
      <p:sp>
        <p:nvSpPr>
          <p:cNvPr id="81" name="Rectangle 80">
            <a:extLst>
              <a:ext uri="{FF2B5EF4-FFF2-40B4-BE49-F238E27FC236}">
                <a16:creationId xmlns:a16="http://schemas.microsoft.com/office/drawing/2014/main" id="{2267BEF0-ECBB-471E-B5E1-EA9F6E202302}"/>
              </a:ext>
            </a:extLst>
          </p:cNvPr>
          <p:cNvSpPr/>
          <p:nvPr/>
        </p:nvSpPr>
        <p:spPr>
          <a:xfrm>
            <a:off x="433815" y="5454539"/>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Security</a:t>
            </a:r>
            <a:endParaRPr kumimoji="1" lang="en-US" sz="1400" dirty="0">
              <a:solidFill>
                <a:schemeClr val="tx1"/>
              </a:solidFill>
            </a:endParaRPr>
          </a:p>
        </p:txBody>
      </p:sp>
      <p:sp>
        <p:nvSpPr>
          <p:cNvPr id="91" name="Rectangle 90">
            <a:extLst>
              <a:ext uri="{FF2B5EF4-FFF2-40B4-BE49-F238E27FC236}">
                <a16:creationId xmlns:a16="http://schemas.microsoft.com/office/drawing/2014/main" id="{6B2EAF14-D682-4714-889C-CB442FA850C8}"/>
              </a:ext>
            </a:extLst>
          </p:cNvPr>
          <p:cNvSpPr/>
          <p:nvPr/>
        </p:nvSpPr>
        <p:spPr>
          <a:xfrm>
            <a:off x="7858443" y="4686072"/>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Application Development</a:t>
            </a:r>
          </a:p>
        </p:txBody>
      </p:sp>
      <p:sp>
        <p:nvSpPr>
          <p:cNvPr id="92" name="Rectangle 91">
            <a:extLst>
              <a:ext uri="{FF2B5EF4-FFF2-40B4-BE49-F238E27FC236}">
                <a16:creationId xmlns:a16="http://schemas.microsoft.com/office/drawing/2014/main" id="{8B278BFD-FB8A-420B-BE43-1A8303E41D2F}"/>
              </a:ext>
            </a:extLst>
          </p:cNvPr>
          <p:cNvSpPr/>
          <p:nvPr/>
        </p:nvSpPr>
        <p:spPr>
          <a:xfrm>
            <a:off x="7847798" y="5266446"/>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Microsoft Dynamics</a:t>
            </a:r>
          </a:p>
        </p:txBody>
      </p:sp>
      <p:pic>
        <p:nvPicPr>
          <p:cNvPr id="1028" name="Picture 4" descr="SHI logo">
            <a:extLst>
              <a:ext uri="{FF2B5EF4-FFF2-40B4-BE49-F238E27FC236}">
                <a16:creationId xmlns:a16="http://schemas.microsoft.com/office/drawing/2014/main" id="{2411A259-82FD-433A-91D7-827526F741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607" y="2564554"/>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mberWest logo">
            <a:extLst>
              <a:ext uri="{FF2B5EF4-FFF2-40B4-BE49-F238E27FC236}">
                <a16:creationId xmlns:a16="http://schemas.microsoft.com/office/drawing/2014/main" id="{1F798289-8299-43C7-9701-B188A5EB01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607" y="3544144"/>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5CDA227-4E8F-4CC1-9454-B1EE2133B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607" y="5307120"/>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Arcosa Logo">
            <a:extLst>
              <a:ext uri="{FF2B5EF4-FFF2-40B4-BE49-F238E27FC236}">
                <a16:creationId xmlns:a16="http://schemas.microsoft.com/office/drawing/2014/main" id="{EDECA53E-6A75-42C5-AD16-E47142AC9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607" y="3040434"/>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0" descr="Calgary logo">
            <a:extLst>
              <a:ext uri="{FF2B5EF4-FFF2-40B4-BE49-F238E27FC236}">
                <a16:creationId xmlns:a16="http://schemas.microsoft.com/office/drawing/2014/main" id="{557A3BC5-C30E-4D7C-9880-BC3FFD3515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608" y="4015086"/>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Bruce County logo">
            <a:extLst>
              <a:ext uri="{FF2B5EF4-FFF2-40B4-BE49-F238E27FC236}">
                <a16:creationId xmlns:a16="http://schemas.microsoft.com/office/drawing/2014/main" id="{1A54CF4F-EEE9-4C9E-81A8-26AD05CD8F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608" y="4626282"/>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WCB Alberto logo">
            <a:extLst>
              <a:ext uri="{FF2B5EF4-FFF2-40B4-BE49-F238E27FC236}">
                <a16:creationId xmlns:a16="http://schemas.microsoft.com/office/drawing/2014/main" id="{DA872C14-78AF-43A9-8F17-F2A254A00D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608" y="5780039"/>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D136D5C9-4323-469E-BCC0-8D345E425A91}"/>
              </a:ext>
            </a:extLst>
          </p:cNvPr>
          <p:cNvPicPr>
            <a:picLocks noChangeAspect="1"/>
          </p:cNvPicPr>
          <p:nvPr/>
        </p:nvPicPr>
        <p:blipFill>
          <a:blip r:embed="rId15"/>
          <a:stretch>
            <a:fillRect/>
          </a:stretch>
        </p:blipFill>
        <p:spPr>
          <a:xfrm>
            <a:off x="10248447" y="628520"/>
            <a:ext cx="1800895" cy="935094"/>
          </a:xfrm>
          <a:prstGeom prst="rect">
            <a:avLst/>
          </a:prstGeom>
        </p:spPr>
      </p:pic>
      <p:sp>
        <p:nvSpPr>
          <p:cNvPr id="99" name="Rectangle 98">
            <a:extLst>
              <a:ext uri="{FF2B5EF4-FFF2-40B4-BE49-F238E27FC236}">
                <a16:creationId xmlns:a16="http://schemas.microsoft.com/office/drawing/2014/main" id="{0CEA6F90-B95B-48E3-812D-4EE8B42CC37E}"/>
              </a:ext>
            </a:extLst>
          </p:cNvPr>
          <p:cNvSpPr/>
          <p:nvPr/>
        </p:nvSpPr>
        <p:spPr>
          <a:xfrm>
            <a:off x="7847798" y="5846819"/>
            <a:ext cx="2149712"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Data Architecture Modernization</a:t>
            </a:r>
          </a:p>
        </p:txBody>
      </p:sp>
      <p:sp>
        <p:nvSpPr>
          <p:cNvPr id="102" name="Rectangle 101">
            <a:extLst>
              <a:ext uri="{FF2B5EF4-FFF2-40B4-BE49-F238E27FC236}">
                <a16:creationId xmlns:a16="http://schemas.microsoft.com/office/drawing/2014/main" id="{FDBD6460-9452-4C0D-91FF-479AFBD9A191}"/>
              </a:ext>
            </a:extLst>
          </p:cNvPr>
          <p:cNvSpPr/>
          <p:nvPr/>
        </p:nvSpPr>
        <p:spPr>
          <a:xfrm>
            <a:off x="5364728" y="3091091"/>
            <a:ext cx="2171432"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hlinkClick r:id="rId16"/>
              </a:rPr>
              <a:t>Global Strategic Collaboration Agreement</a:t>
            </a:r>
            <a:endParaRPr kumimoji="1" lang="en-US" sz="1400" dirty="0">
              <a:solidFill>
                <a:schemeClr val="tx1"/>
              </a:solidFill>
            </a:endParaRPr>
          </a:p>
        </p:txBody>
      </p:sp>
      <p:grpSp>
        <p:nvGrpSpPr>
          <p:cNvPr id="25" name="Group 24">
            <a:extLst>
              <a:ext uri="{FF2B5EF4-FFF2-40B4-BE49-F238E27FC236}">
                <a16:creationId xmlns:a16="http://schemas.microsoft.com/office/drawing/2014/main" id="{249A1DF1-7553-429D-BBA6-35AF9FEE33DD}"/>
              </a:ext>
            </a:extLst>
          </p:cNvPr>
          <p:cNvGrpSpPr/>
          <p:nvPr/>
        </p:nvGrpSpPr>
        <p:grpSpPr>
          <a:xfrm>
            <a:off x="5359401" y="4535816"/>
            <a:ext cx="2171432" cy="1750593"/>
            <a:chOff x="5359401" y="4391800"/>
            <a:chExt cx="2171432" cy="1750593"/>
          </a:xfrm>
        </p:grpSpPr>
        <p:sp>
          <p:nvSpPr>
            <p:cNvPr id="55" name="Rectangle 54">
              <a:extLst>
                <a:ext uri="{FF2B5EF4-FFF2-40B4-BE49-F238E27FC236}">
                  <a16:creationId xmlns:a16="http://schemas.microsoft.com/office/drawing/2014/main" id="{B26777DC-FD6C-4535-86C2-C25994F1E1C0}"/>
                </a:ext>
              </a:extLst>
            </p:cNvPr>
            <p:cNvSpPr/>
            <p:nvPr/>
          </p:nvSpPr>
          <p:spPr>
            <a:xfrm>
              <a:off x="5359401" y="4391800"/>
              <a:ext cx="2171432" cy="1750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r>
                <a:rPr kumimoji="1" lang="en-US" sz="1400" dirty="0">
                  <a:solidFill>
                    <a:schemeClr val="tx1"/>
                  </a:solidFill>
                </a:rPr>
                <a:t>Advanced Specializations</a:t>
              </a:r>
            </a:p>
          </p:txBody>
        </p:sp>
        <p:sp>
          <p:nvSpPr>
            <p:cNvPr id="103" name="Rectangle 102">
              <a:extLst>
                <a:ext uri="{FF2B5EF4-FFF2-40B4-BE49-F238E27FC236}">
                  <a16:creationId xmlns:a16="http://schemas.microsoft.com/office/drawing/2014/main" id="{375491F4-A988-45A8-9C78-8B583C774D80}"/>
                </a:ext>
              </a:extLst>
            </p:cNvPr>
            <p:cNvSpPr/>
            <p:nvPr/>
          </p:nvSpPr>
          <p:spPr>
            <a:xfrm>
              <a:off x="5435606" y="5733256"/>
              <a:ext cx="2029676" cy="32836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SAP on Microsoft Azure</a:t>
              </a:r>
            </a:p>
          </p:txBody>
        </p:sp>
      </p:grpSp>
      <p:grpSp>
        <p:nvGrpSpPr>
          <p:cNvPr id="105" name="Group 104">
            <a:extLst>
              <a:ext uri="{FF2B5EF4-FFF2-40B4-BE49-F238E27FC236}">
                <a16:creationId xmlns:a16="http://schemas.microsoft.com/office/drawing/2014/main" id="{6988D278-A806-4E5E-9D86-B229FC2B43D7}"/>
              </a:ext>
            </a:extLst>
          </p:cNvPr>
          <p:cNvGrpSpPr/>
          <p:nvPr/>
        </p:nvGrpSpPr>
        <p:grpSpPr>
          <a:xfrm>
            <a:off x="2885779" y="2377094"/>
            <a:ext cx="2168822" cy="619858"/>
            <a:chOff x="2919066" y="3356992"/>
            <a:chExt cx="2168822" cy="619858"/>
          </a:xfrm>
        </p:grpSpPr>
        <p:sp>
          <p:nvSpPr>
            <p:cNvPr id="106" name="Rectangle 105">
              <a:extLst>
                <a:ext uri="{FF2B5EF4-FFF2-40B4-BE49-F238E27FC236}">
                  <a16:creationId xmlns:a16="http://schemas.microsoft.com/office/drawing/2014/main" id="{8F7F2431-ADC6-40F5-8A19-BF5D6311B977}"/>
                </a:ext>
              </a:extLst>
            </p:cNvPr>
            <p:cNvSpPr/>
            <p:nvPr/>
          </p:nvSpPr>
          <p:spPr>
            <a:xfrm>
              <a:off x="2919066" y="3356992"/>
              <a:ext cx="891204" cy="61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en-US" b="1" dirty="0">
                  <a:solidFill>
                    <a:schemeClr val="bg2"/>
                  </a:solidFill>
                </a:rPr>
                <a:t>4300+</a:t>
              </a:r>
              <a:endParaRPr kumimoji="1" lang="en-US" sz="1200" dirty="0">
                <a:solidFill>
                  <a:schemeClr val="bg2"/>
                </a:solidFill>
              </a:endParaRPr>
            </a:p>
          </p:txBody>
        </p:sp>
        <p:sp>
          <p:nvSpPr>
            <p:cNvPr id="107" name="Rectangle 106">
              <a:extLst>
                <a:ext uri="{FF2B5EF4-FFF2-40B4-BE49-F238E27FC236}">
                  <a16:creationId xmlns:a16="http://schemas.microsoft.com/office/drawing/2014/main" id="{73A3B199-EC7A-4E65-9A9D-5F2C4A77A5EE}"/>
                </a:ext>
              </a:extLst>
            </p:cNvPr>
            <p:cNvSpPr/>
            <p:nvPr/>
          </p:nvSpPr>
          <p:spPr>
            <a:xfrm>
              <a:off x="3783162" y="3356992"/>
              <a:ext cx="1304726" cy="61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Specialized Microsoft consultants</a:t>
              </a:r>
            </a:p>
          </p:txBody>
        </p:sp>
      </p:grpSp>
      <p:sp>
        <p:nvSpPr>
          <p:cNvPr id="6" name="Rectangle 5">
            <a:extLst>
              <a:ext uri="{FF2B5EF4-FFF2-40B4-BE49-F238E27FC236}">
                <a16:creationId xmlns:a16="http://schemas.microsoft.com/office/drawing/2014/main" id="{BEAB8193-9AAF-AA4D-86D7-1BB79B2EED05}"/>
              </a:ext>
            </a:extLst>
          </p:cNvPr>
          <p:cNvSpPr/>
          <p:nvPr/>
        </p:nvSpPr>
        <p:spPr>
          <a:xfrm>
            <a:off x="5427754" y="5368513"/>
            <a:ext cx="2029676" cy="478306"/>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Infra and Database Migration to Microsoft Azure</a:t>
            </a:r>
          </a:p>
        </p:txBody>
      </p:sp>
      <p:sp>
        <p:nvSpPr>
          <p:cNvPr id="7" name="Rectangle 6">
            <a:extLst>
              <a:ext uri="{FF2B5EF4-FFF2-40B4-BE49-F238E27FC236}">
                <a16:creationId xmlns:a16="http://schemas.microsoft.com/office/drawing/2014/main" id="{8E9E21F4-B744-F6EC-7ED5-374ADCD0163D}"/>
              </a:ext>
            </a:extLst>
          </p:cNvPr>
          <p:cNvSpPr/>
          <p:nvPr/>
        </p:nvSpPr>
        <p:spPr>
          <a:xfrm>
            <a:off x="5430955" y="4853664"/>
            <a:ext cx="2029676" cy="478306"/>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Identity and Access Management</a:t>
            </a:r>
          </a:p>
        </p:txBody>
      </p:sp>
    </p:spTree>
    <p:extLst>
      <p:ext uri="{BB962C8B-B14F-4D97-AF65-F5344CB8AC3E}">
        <p14:creationId xmlns:p14="http://schemas.microsoft.com/office/powerpoint/2010/main" val="37990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C367-94CC-4AEB-AD4B-87733001AA12}"/>
              </a:ext>
            </a:extLst>
          </p:cNvPr>
          <p:cNvSpPr>
            <a:spLocks noGrp="1"/>
          </p:cNvSpPr>
          <p:nvPr>
            <p:ph type="title"/>
          </p:nvPr>
        </p:nvSpPr>
        <p:spPr/>
        <p:txBody>
          <a:bodyPr/>
          <a:lstStyle/>
          <a:p>
            <a:r>
              <a:rPr lang="en-US" dirty="0">
                <a:solidFill>
                  <a:schemeClr val="bg1"/>
                </a:solidFill>
              </a:rPr>
              <a:t>NTT DATA - Trusted and Experienced Cloud Leader</a:t>
            </a:r>
          </a:p>
        </p:txBody>
      </p:sp>
      <p:grpSp>
        <p:nvGrpSpPr>
          <p:cNvPr id="5" name="Group 4">
            <a:extLst>
              <a:ext uri="{FF2B5EF4-FFF2-40B4-BE49-F238E27FC236}">
                <a16:creationId xmlns:a16="http://schemas.microsoft.com/office/drawing/2014/main" id="{F618F437-ACC9-A584-0B1D-45935D9DC381}"/>
              </a:ext>
            </a:extLst>
          </p:cNvPr>
          <p:cNvGrpSpPr/>
          <p:nvPr/>
        </p:nvGrpSpPr>
        <p:grpSpPr>
          <a:xfrm>
            <a:off x="367949" y="839536"/>
            <a:ext cx="3502486" cy="840503"/>
            <a:chOff x="712642" y="1304926"/>
            <a:chExt cx="3502486" cy="714798"/>
          </a:xfrm>
        </p:grpSpPr>
        <p:sp>
          <p:nvSpPr>
            <p:cNvPr id="64" name="Rectangle 63">
              <a:extLst>
                <a:ext uri="{FF2B5EF4-FFF2-40B4-BE49-F238E27FC236}">
                  <a16:creationId xmlns:a16="http://schemas.microsoft.com/office/drawing/2014/main" id="{9703AEAF-4AB6-4729-917E-C5699C69474B}"/>
                </a:ext>
              </a:extLst>
            </p:cNvPr>
            <p:cNvSpPr/>
            <p:nvPr/>
          </p:nvSpPr>
          <p:spPr bwMode="gray">
            <a:xfrm rot="10800000" flipV="1">
              <a:off x="712642" y="1304926"/>
              <a:ext cx="3502486" cy="714798"/>
            </a:xfrm>
            <a:prstGeom prst="rect">
              <a:avLst/>
            </a:prstGeom>
            <a:solidFill>
              <a:schemeClr val="bg2"/>
            </a:solidFill>
            <a:effectLst/>
          </p:spPr>
          <p:txBody>
            <a:bodyPr wrap="square" lIns="243777" tIns="182832" rIns="182832" bIns="182832"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1866" b="1" i="0" u="none" strike="noStrike" kern="0" cap="none" spc="0" normalizeH="0" baseline="0" noProof="0">
                <a:ln>
                  <a:noFill/>
                </a:ln>
                <a:solidFill>
                  <a:srgbClr val="FFFFFF"/>
                </a:solidFill>
                <a:effectLst/>
                <a:uLnTx/>
                <a:uFillTx/>
                <a:latin typeface="Arial"/>
                <a:cs typeface="+mn-cs"/>
              </a:endParaRPr>
            </a:p>
          </p:txBody>
        </p:sp>
        <p:sp>
          <p:nvSpPr>
            <p:cNvPr id="111" name="TextBox 110">
              <a:extLst>
                <a:ext uri="{FF2B5EF4-FFF2-40B4-BE49-F238E27FC236}">
                  <a16:creationId xmlns:a16="http://schemas.microsoft.com/office/drawing/2014/main" id="{27B21321-1863-475F-AEFA-CF95D7C9CC53}"/>
                </a:ext>
              </a:extLst>
            </p:cNvPr>
            <p:cNvSpPr txBox="1"/>
            <p:nvPr/>
          </p:nvSpPr>
          <p:spPr bwMode="gray">
            <a:xfrm>
              <a:off x="838188" y="1373171"/>
              <a:ext cx="3322781" cy="337496"/>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ts val="1200"/>
                </a:spcBef>
                <a:spcAft>
                  <a:spcPts val="0"/>
                </a:spcAft>
                <a:buClr>
                  <a:srgbClr val="AAAAAA"/>
                </a:buClr>
                <a:buSzTx/>
                <a:buFontTx/>
                <a:buNone/>
                <a:tabLst/>
                <a:defRPr/>
              </a:pPr>
              <a:r>
                <a:rPr kumimoji="1" lang="en-US" sz="1600" b="0" i="0" u="none" strike="noStrike" kern="0" cap="none" spc="0" normalizeH="0" baseline="0" noProof="0" dirty="0">
                  <a:ln>
                    <a:noFill/>
                  </a:ln>
                  <a:solidFill>
                    <a:prstClr val="white"/>
                  </a:solidFill>
                  <a:effectLst/>
                  <a:uLnTx/>
                  <a:uFillTx/>
                  <a:latin typeface="Arial"/>
                  <a:ea typeface="Museo Sans For Dell" pitchFamily="2" charset="0"/>
                  <a:cs typeface="+mn-cs"/>
                </a:rPr>
                <a:t>A </a:t>
              </a:r>
              <a:r>
                <a:rPr kumimoji="1" lang="en-US" sz="1600" b="1" i="0" u="none" strike="noStrike" kern="0" cap="none" spc="0" normalizeH="0" baseline="0" noProof="0" dirty="0">
                  <a:ln>
                    <a:noFill/>
                  </a:ln>
                  <a:solidFill>
                    <a:prstClr val="white"/>
                  </a:solidFill>
                  <a:effectLst/>
                  <a:uLnTx/>
                  <a:uFillTx/>
                  <a:latin typeface="Arial"/>
                  <a:ea typeface="Museo Sans For Dell" pitchFamily="2" charset="0"/>
                  <a:cs typeface="+mn-cs"/>
                </a:rPr>
                <a:t>Top</a:t>
              </a:r>
              <a:r>
                <a:rPr kumimoji="1" lang="en-US" sz="1600" b="0" i="0" u="none" strike="noStrike" kern="0" cap="none" spc="0" normalizeH="0" baseline="0" noProof="0" dirty="0">
                  <a:ln>
                    <a:noFill/>
                  </a:ln>
                  <a:solidFill>
                    <a:prstClr val="white"/>
                  </a:solidFill>
                  <a:effectLst/>
                  <a:uLnTx/>
                  <a:uFillTx/>
                  <a:latin typeface="Arial"/>
                  <a:ea typeface="Museo Sans For Dell" pitchFamily="2" charset="0"/>
                  <a:cs typeface="+mn-cs"/>
                </a:rPr>
                <a:t> </a:t>
              </a:r>
              <a:r>
                <a:rPr kumimoji="1" lang="en-US" sz="1600" b="1" i="0" u="none" strike="noStrike" kern="0" cap="none" spc="0" normalizeH="0" baseline="0" noProof="0" dirty="0">
                  <a:ln>
                    <a:noFill/>
                  </a:ln>
                  <a:solidFill>
                    <a:prstClr val="white"/>
                  </a:solidFill>
                  <a:effectLst/>
                  <a:uLnTx/>
                  <a:uFillTx/>
                  <a:latin typeface="Arial"/>
                  <a:ea typeface="Museo Sans For Dell" pitchFamily="2" charset="0"/>
                  <a:cs typeface="+mn-cs"/>
                </a:rPr>
                <a:t>MSP</a:t>
              </a:r>
              <a:r>
                <a:rPr kumimoji="1" lang="en-US" sz="1600" b="0" i="0" u="none" strike="noStrike" kern="0" cap="none" spc="0" normalizeH="0" baseline="0" noProof="0" dirty="0">
                  <a:ln>
                    <a:noFill/>
                  </a:ln>
                  <a:solidFill>
                    <a:prstClr val="white"/>
                  </a:solidFill>
                  <a:effectLst/>
                  <a:uLnTx/>
                  <a:uFillTx/>
                  <a:latin typeface="Arial"/>
                  <a:ea typeface="Museo Sans For Dell" pitchFamily="2" charset="0"/>
                  <a:cs typeface="+mn-cs"/>
                </a:rPr>
                <a:t> for Azure</a:t>
              </a:r>
            </a:p>
          </p:txBody>
        </p:sp>
        <p:sp>
          <p:nvSpPr>
            <p:cNvPr id="112" name="TextBox 111">
              <a:extLst>
                <a:ext uri="{FF2B5EF4-FFF2-40B4-BE49-F238E27FC236}">
                  <a16:creationId xmlns:a16="http://schemas.microsoft.com/office/drawing/2014/main" id="{BBC0EA31-FF6D-4C16-8493-689A2287143C}"/>
                </a:ext>
              </a:extLst>
            </p:cNvPr>
            <p:cNvSpPr txBox="1"/>
            <p:nvPr/>
          </p:nvSpPr>
          <p:spPr bwMode="gray">
            <a:xfrm>
              <a:off x="2407428" y="1619435"/>
              <a:ext cx="1701372" cy="237317"/>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a:ln>
                    <a:noFill/>
                  </a:ln>
                  <a:solidFill>
                    <a:srgbClr val="FFFFFF"/>
                  </a:solidFill>
                  <a:effectLst/>
                  <a:uLnTx/>
                  <a:uFillTx/>
                  <a:latin typeface="Arial"/>
                  <a:cs typeface="+mn-cs"/>
                </a:rPr>
                <a:t>Solutions Review (2022, 2020)</a:t>
              </a:r>
            </a:p>
          </p:txBody>
        </p:sp>
      </p:grpSp>
      <p:grpSp>
        <p:nvGrpSpPr>
          <p:cNvPr id="14" name="Group 13">
            <a:extLst>
              <a:ext uri="{FF2B5EF4-FFF2-40B4-BE49-F238E27FC236}">
                <a16:creationId xmlns:a16="http://schemas.microsoft.com/office/drawing/2014/main" id="{C0D066C4-FD39-3459-DB82-5FE528684D6A}"/>
              </a:ext>
            </a:extLst>
          </p:cNvPr>
          <p:cNvGrpSpPr/>
          <p:nvPr/>
        </p:nvGrpSpPr>
        <p:grpSpPr>
          <a:xfrm>
            <a:off x="3836569" y="860901"/>
            <a:ext cx="4254087" cy="819139"/>
            <a:chOff x="615139" y="4885751"/>
            <a:chExt cx="3715595" cy="1422730"/>
          </a:xfrm>
        </p:grpSpPr>
        <p:sp>
          <p:nvSpPr>
            <p:cNvPr id="66" name="Rectangle 65">
              <a:extLst>
                <a:ext uri="{FF2B5EF4-FFF2-40B4-BE49-F238E27FC236}">
                  <a16:creationId xmlns:a16="http://schemas.microsoft.com/office/drawing/2014/main" id="{D65EE703-0794-4442-82FD-360EB90F41FE}"/>
                </a:ext>
              </a:extLst>
            </p:cNvPr>
            <p:cNvSpPr/>
            <p:nvPr/>
          </p:nvSpPr>
          <p:spPr bwMode="gray">
            <a:xfrm rot="10800000" flipV="1">
              <a:off x="766761" y="4885751"/>
              <a:ext cx="3502486" cy="1422730"/>
            </a:xfrm>
            <a:prstGeom prst="rect">
              <a:avLst/>
            </a:prstGeom>
            <a:solidFill>
              <a:schemeClr val="accent2"/>
            </a:solidFill>
            <a:effectLst/>
          </p:spPr>
          <p:txBody>
            <a:bodyPr wrap="square" lIns="243777" tIns="182832" rIns="182832" bIns="182832"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Arial"/>
                <a:ea typeface="ＭＳ Ｐゴシック" charset="0"/>
                <a:cs typeface="HGP創英角ｺﾞｼｯｸUB" charset="0"/>
              </a:endParaRPr>
            </a:p>
          </p:txBody>
        </p:sp>
        <p:sp>
          <p:nvSpPr>
            <p:cNvPr id="74" name="Rectangle 4">
              <a:extLst>
                <a:ext uri="{FF2B5EF4-FFF2-40B4-BE49-F238E27FC236}">
                  <a16:creationId xmlns:a16="http://schemas.microsoft.com/office/drawing/2014/main" id="{EE1FD791-EF06-4195-AFA9-57C4FB661174}"/>
                </a:ext>
              </a:extLst>
            </p:cNvPr>
            <p:cNvSpPr txBox="1">
              <a:spLocks/>
            </p:cNvSpPr>
            <p:nvPr/>
          </p:nvSpPr>
          <p:spPr bwMode="gray">
            <a:xfrm>
              <a:off x="615139" y="4929573"/>
              <a:ext cx="3502486" cy="921083"/>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marR="0" lvl="0" indent="0" algn="l" defTabSz="914400" rtl="0" eaLnBrk="1" fontAlgn="base" latinLnBrk="0" hangingPunct="1">
                <a:lnSpc>
                  <a:spcPct val="100000"/>
                </a:lnSpc>
                <a:spcBef>
                  <a:spcPts val="1200"/>
                </a:spcBef>
                <a:spcAft>
                  <a:spcPts val="0"/>
                </a:spcAft>
                <a:buClr>
                  <a:srgbClr val="AAAAAA"/>
                </a:buClr>
                <a:buSzTx/>
                <a:buFont typeface="Arial" pitchFamily="34" charset="0"/>
                <a:buNone/>
                <a:tabLst/>
                <a:defRPr/>
              </a:pPr>
              <a:endParaRPr kumimoji="0" lang="en-US" sz="1866" b="1" i="0" u="none" strike="noStrike" kern="0" cap="none" spc="0" normalizeH="0" baseline="0" noProof="0">
                <a:ln>
                  <a:noFill/>
                </a:ln>
                <a:solidFill>
                  <a:srgbClr val="FFFFFF"/>
                </a:solidFill>
                <a:effectLst/>
                <a:uLnTx/>
                <a:uFillTx/>
                <a:latin typeface="Arial"/>
                <a:ea typeface="Museo Sans For Dell" pitchFamily="2" charset="0"/>
                <a:cs typeface="+mn-cs"/>
              </a:endParaRPr>
            </a:p>
          </p:txBody>
        </p:sp>
        <p:sp>
          <p:nvSpPr>
            <p:cNvPr id="31" name="Rectangle 4">
              <a:extLst>
                <a:ext uri="{FF2B5EF4-FFF2-40B4-BE49-F238E27FC236}">
                  <a16:creationId xmlns:a16="http://schemas.microsoft.com/office/drawing/2014/main" id="{30E06140-D85B-4F9F-A38F-C3D5632B9CC4}"/>
                </a:ext>
              </a:extLst>
            </p:cNvPr>
            <p:cNvSpPr txBox="1">
              <a:spLocks/>
            </p:cNvSpPr>
            <p:nvPr/>
          </p:nvSpPr>
          <p:spPr bwMode="gray">
            <a:xfrm>
              <a:off x="889179" y="5019596"/>
              <a:ext cx="3441555" cy="564762"/>
            </a:xfrm>
            <a:prstGeom prst="rect">
              <a:avLst/>
            </a:prstGeom>
            <a:noFill/>
            <a:ln w="9525">
              <a:noFill/>
              <a:miter lim="800000"/>
              <a:headEnd/>
              <a:tailEnd/>
            </a:ln>
          </p:spPr>
          <p:txBody>
            <a:bodyPr vert="horz" wrap="square" lIns="0" tIns="0" rIns="91440" bIns="0" numCol="1" anchor="t" anchorCtr="0" compatLnSpc="1">
              <a:prstTxWarp prst="textNoShape">
                <a:avLst/>
              </a:prstTxWarp>
              <a:no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marR="0" lvl="0" indent="0" algn="l" defTabSz="914400" rtl="0" eaLnBrk="1" fontAlgn="base" latinLnBrk="0" hangingPunct="1">
                <a:lnSpc>
                  <a:spcPct val="90000"/>
                </a:lnSpc>
                <a:spcBef>
                  <a:spcPct val="0"/>
                </a:spcBef>
                <a:spcAft>
                  <a:spcPts val="0"/>
                </a:spcAft>
                <a:buClr>
                  <a:srgbClr val="AAAAAA"/>
                </a:buClr>
                <a:buSzTx/>
                <a:buFont typeface="Arial" pitchFamily="34" charset="0"/>
                <a:buNone/>
                <a:tabLst/>
                <a:defRPr/>
              </a:pPr>
              <a:r>
                <a:rPr kumimoji="1"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A </a:t>
              </a:r>
              <a:r>
                <a:rPr kumimoji="1" lang="en-US" sz="1600" b="1" i="0" u="none" strike="noStrike" kern="0" cap="none" spc="0" normalizeH="0" baseline="0" noProof="0" dirty="0">
                  <a:ln>
                    <a:noFill/>
                  </a:ln>
                  <a:solidFill>
                    <a:srgbClr val="FFFFFF"/>
                  </a:solidFill>
                  <a:effectLst/>
                  <a:uLnTx/>
                  <a:uFillTx/>
                  <a:latin typeface="Arial"/>
                  <a:cs typeface="Arial" panose="020B0604020202020204" pitchFamily="34" charset="0"/>
                </a:rPr>
                <a:t>Leader</a:t>
              </a:r>
              <a:r>
                <a:rPr kumimoji="1"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 in Low Code Specialist Services</a:t>
              </a:r>
            </a:p>
          </p:txBody>
        </p:sp>
        <p:sp>
          <p:nvSpPr>
            <p:cNvPr id="32" name="TextBox 31">
              <a:extLst>
                <a:ext uri="{FF2B5EF4-FFF2-40B4-BE49-F238E27FC236}">
                  <a16:creationId xmlns:a16="http://schemas.microsoft.com/office/drawing/2014/main" id="{5D25F7D9-224F-4423-B74D-3CD3BD181AB7}"/>
                </a:ext>
              </a:extLst>
            </p:cNvPr>
            <p:cNvSpPr txBox="1"/>
            <p:nvPr/>
          </p:nvSpPr>
          <p:spPr bwMode="gray">
            <a:xfrm>
              <a:off x="1319002" y="5496957"/>
              <a:ext cx="2912116" cy="297983"/>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err="1">
                  <a:ln>
                    <a:noFill/>
                  </a:ln>
                  <a:solidFill>
                    <a:srgbClr val="FFFFFF"/>
                  </a:solidFill>
                  <a:effectLst/>
                  <a:uLnTx/>
                  <a:uFillTx/>
                  <a:latin typeface="Arial"/>
                  <a:cs typeface="Arial" panose="020B0604020202020204" pitchFamily="34" charset="0"/>
                </a:rPr>
                <a:t>Outsystems</a:t>
              </a:r>
              <a:r>
                <a:rPr kumimoji="1" lang="en-US" sz="900" i="1" kern="0" dirty="0">
                  <a:solidFill>
                    <a:srgbClr val="FFFFFF"/>
                  </a:solidFill>
                  <a:latin typeface="Arial"/>
                  <a:cs typeface="Arial" panose="020B0604020202020204" pitchFamily="34" charset="0"/>
                </a:rPr>
                <a:t>, </a:t>
              </a:r>
              <a:r>
                <a:rPr kumimoji="1" lang="en-US" sz="900" b="0" i="1" u="none" strike="noStrike" kern="0" cap="none" spc="0" normalizeH="0" baseline="0" noProof="0" dirty="0">
                  <a:ln>
                    <a:noFill/>
                  </a:ln>
                  <a:solidFill>
                    <a:srgbClr val="FFFFFF"/>
                  </a:solidFill>
                  <a:effectLst/>
                  <a:uLnTx/>
                  <a:uFillTx/>
                  <a:latin typeface="Arial"/>
                  <a:cs typeface="Arial" panose="020B0604020202020204" pitchFamily="34" charset="0"/>
                </a:rPr>
                <a:t>PEAK Matrix Assessment 2023</a:t>
              </a:r>
            </a:p>
          </p:txBody>
        </p:sp>
      </p:grpSp>
      <p:grpSp>
        <p:nvGrpSpPr>
          <p:cNvPr id="13" name="Group 12">
            <a:extLst>
              <a:ext uri="{FF2B5EF4-FFF2-40B4-BE49-F238E27FC236}">
                <a16:creationId xmlns:a16="http://schemas.microsoft.com/office/drawing/2014/main" id="{05C000CA-6709-7102-9BD0-0293FAA7EA63}"/>
              </a:ext>
            </a:extLst>
          </p:cNvPr>
          <p:cNvGrpSpPr/>
          <p:nvPr/>
        </p:nvGrpSpPr>
        <p:grpSpPr>
          <a:xfrm>
            <a:off x="8155389" y="875774"/>
            <a:ext cx="3862944" cy="804265"/>
            <a:chOff x="7950738" y="1447800"/>
            <a:chExt cx="3502486" cy="804265"/>
          </a:xfrm>
        </p:grpSpPr>
        <p:sp>
          <p:nvSpPr>
            <p:cNvPr id="45" name="Rectangle 44">
              <a:extLst>
                <a:ext uri="{FF2B5EF4-FFF2-40B4-BE49-F238E27FC236}">
                  <a16:creationId xmlns:a16="http://schemas.microsoft.com/office/drawing/2014/main" id="{9386D4CE-D1F4-46FA-8C33-17292F139B1B}"/>
                </a:ext>
              </a:extLst>
            </p:cNvPr>
            <p:cNvSpPr/>
            <p:nvPr/>
          </p:nvSpPr>
          <p:spPr bwMode="gray">
            <a:xfrm rot="10800000" flipV="1">
              <a:off x="7950738" y="1447800"/>
              <a:ext cx="3502486" cy="804265"/>
            </a:xfrm>
            <a:prstGeom prst="rect">
              <a:avLst/>
            </a:prstGeom>
            <a:solidFill>
              <a:schemeClr val="tx2"/>
            </a:solidFill>
            <a:effectLst/>
          </p:spPr>
          <p:txBody>
            <a:bodyPr wrap="square" lIns="243777" tIns="182832" rIns="182832" bIns="182832"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1866" b="1" i="0" u="none" strike="noStrike" kern="0" cap="none" spc="0" normalizeH="0" baseline="0" noProof="0">
                <a:ln>
                  <a:noFill/>
                </a:ln>
                <a:solidFill>
                  <a:srgbClr val="FFFFFF"/>
                </a:solidFill>
                <a:effectLst/>
                <a:uLnTx/>
                <a:uFillTx/>
                <a:latin typeface="Arial"/>
                <a:cs typeface="+mn-cs"/>
              </a:endParaRPr>
            </a:p>
          </p:txBody>
        </p:sp>
        <p:sp>
          <p:nvSpPr>
            <p:cNvPr id="73" name="Rectangle 4">
              <a:extLst>
                <a:ext uri="{FF2B5EF4-FFF2-40B4-BE49-F238E27FC236}">
                  <a16:creationId xmlns:a16="http://schemas.microsoft.com/office/drawing/2014/main" id="{53FB986E-CF9B-4430-B547-1CDFDC4126AC}"/>
                </a:ext>
              </a:extLst>
            </p:cNvPr>
            <p:cNvSpPr txBox="1">
              <a:spLocks/>
            </p:cNvSpPr>
            <p:nvPr/>
          </p:nvSpPr>
          <p:spPr bwMode="gray">
            <a:xfrm>
              <a:off x="8102457" y="1546557"/>
              <a:ext cx="3322781" cy="29797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marR="0" lvl="0" indent="0" algn="l" defTabSz="914400" rtl="0" eaLnBrk="1" fontAlgn="base" latinLnBrk="0" hangingPunct="1">
                <a:lnSpc>
                  <a:spcPct val="90000"/>
                </a:lnSpc>
                <a:spcBef>
                  <a:spcPct val="0"/>
                </a:spcBef>
                <a:spcAft>
                  <a:spcPts val="0"/>
                </a:spcAft>
                <a:buClr>
                  <a:srgbClr val="AAAAAA"/>
                </a:buClr>
                <a:buSzTx/>
                <a:buFont typeface="Arial" pitchFamily="34" charset="0"/>
                <a:buNone/>
                <a:tabLst/>
                <a:defRPr/>
              </a:pPr>
              <a:r>
                <a:rPr kumimoji="1"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A </a:t>
              </a:r>
              <a:r>
                <a:rPr kumimoji="1" lang="en-US" sz="1600" b="1" i="0" u="none" strike="noStrike" kern="0" cap="none" spc="0" normalizeH="0" baseline="0" noProof="0" dirty="0">
                  <a:ln>
                    <a:noFill/>
                  </a:ln>
                  <a:solidFill>
                    <a:srgbClr val="FFFFFF"/>
                  </a:solidFill>
                  <a:effectLst/>
                  <a:uLnTx/>
                  <a:uFillTx/>
                  <a:latin typeface="Arial"/>
                  <a:cs typeface="Arial" panose="020B0604020202020204" pitchFamily="34" charset="0"/>
                </a:rPr>
                <a:t>Major Contender</a:t>
              </a:r>
              <a:r>
                <a:rPr kumimoji="1"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 in Azure services</a:t>
              </a:r>
            </a:p>
          </p:txBody>
        </p:sp>
        <p:sp>
          <p:nvSpPr>
            <p:cNvPr id="79" name="TextBox 78">
              <a:extLst>
                <a:ext uri="{FF2B5EF4-FFF2-40B4-BE49-F238E27FC236}">
                  <a16:creationId xmlns:a16="http://schemas.microsoft.com/office/drawing/2014/main" id="{977F9234-5BDE-4F31-9ECB-FC5642E66801}"/>
                </a:ext>
              </a:extLst>
            </p:cNvPr>
            <p:cNvSpPr txBox="1"/>
            <p:nvPr/>
          </p:nvSpPr>
          <p:spPr bwMode="gray">
            <a:xfrm rot="10800000" flipV="1">
              <a:off x="9226352" y="1817304"/>
              <a:ext cx="2122196" cy="286879"/>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a:ln>
                    <a:noFill/>
                  </a:ln>
                  <a:solidFill>
                    <a:srgbClr val="FFFFFF"/>
                  </a:solidFill>
                  <a:effectLst/>
                  <a:uLnTx/>
                  <a:uFillTx/>
                  <a:latin typeface="Arial"/>
                  <a:cs typeface="+mn-cs"/>
                </a:rPr>
                <a:t>Everest Group, PEAK Matrix Assessment for Service Integrator capabilities, 2020</a:t>
              </a:r>
            </a:p>
          </p:txBody>
        </p:sp>
        <p:sp>
          <p:nvSpPr>
            <p:cNvPr id="46" name="TextBox 45">
              <a:extLst>
                <a:ext uri="{FF2B5EF4-FFF2-40B4-BE49-F238E27FC236}">
                  <a16:creationId xmlns:a16="http://schemas.microsoft.com/office/drawing/2014/main" id="{66ED97B0-6272-42D1-8651-DDB856C41D6F}"/>
                </a:ext>
              </a:extLst>
            </p:cNvPr>
            <p:cNvSpPr txBox="1"/>
            <p:nvPr/>
          </p:nvSpPr>
          <p:spPr bwMode="gray">
            <a:xfrm>
              <a:off x="7975743" y="1946231"/>
              <a:ext cx="361665" cy="72390"/>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33"/>
                </a:solidFill>
                <a:effectLst/>
                <a:uLnTx/>
                <a:uFillTx/>
                <a:latin typeface="Arial"/>
                <a:cs typeface="+mn-cs"/>
              </a:endParaRPr>
            </a:p>
          </p:txBody>
        </p:sp>
      </p:grpSp>
      <p:pic>
        <p:nvPicPr>
          <p:cNvPr id="54" name="Picture 53" descr="A close-up of a logo">
            <a:extLst>
              <a:ext uri="{FF2B5EF4-FFF2-40B4-BE49-F238E27FC236}">
                <a16:creationId xmlns:a16="http://schemas.microsoft.com/office/drawing/2014/main" id="{0925A372-E220-FCB1-2720-EB9F4D6EA128}"/>
              </a:ext>
            </a:extLst>
          </p:cNvPr>
          <p:cNvPicPr>
            <a:picLocks noChangeAspect="1"/>
          </p:cNvPicPr>
          <p:nvPr/>
        </p:nvPicPr>
        <p:blipFill>
          <a:blip r:embed="rId3"/>
          <a:stretch>
            <a:fillRect/>
          </a:stretch>
        </p:blipFill>
        <p:spPr>
          <a:xfrm>
            <a:off x="1776711" y="5004812"/>
            <a:ext cx="2075596" cy="1269635"/>
          </a:xfrm>
          <a:prstGeom prst="rect">
            <a:avLst/>
          </a:prstGeom>
        </p:spPr>
      </p:pic>
      <p:pic>
        <p:nvPicPr>
          <p:cNvPr id="55" name="Picture 54" descr="A close-up of a logo">
            <a:extLst>
              <a:ext uri="{FF2B5EF4-FFF2-40B4-BE49-F238E27FC236}">
                <a16:creationId xmlns:a16="http://schemas.microsoft.com/office/drawing/2014/main" id="{BF9D10FD-10B6-EE3D-6697-E46366F4844C}"/>
              </a:ext>
            </a:extLst>
          </p:cNvPr>
          <p:cNvPicPr>
            <a:picLocks noChangeAspect="1"/>
          </p:cNvPicPr>
          <p:nvPr/>
        </p:nvPicPr>
        <p:blipFill>
          <a:blip r:embed="rId4"/>
          <a:stretch>
            <a:fillRect/>
          </a:stretch>
        </p:blipFill>
        <p:spPr>
          <a:xfrm>
            <a:off x="4450109" y="1797693"/>
            <a:ext cx="3130204" cy="2650020"/>
          </a:xfrm>
          <a:prstGeom prst="rect">
            <a:avLst/>
          </a:prstGeom>
        </p:spPr>
      </p:pic>
      <p:pic>
        <p:nvPicPr>
          <p:cNvPr id="58" name="Picture 57" descr="A close-up of a business card&#10;&#10;Description automatically generated with medium confidence">
            <a:extLst>
              <a:ext uri="{FF2B5EF4-FFF2-40B4-BE49-F238E27FC236}">
                <a16:creationId xmlns:a16="http://schemas.microsoft.com/office/drawing/2014/main" id="{C97190AF-C3FB-FA3D-4E9C-73E4EE22F444}"/>
              </a:ext>
            </a:extLst>
          </p:cNvPr>
          <p:cNvPicPr>
            <a:picLocks noChangeAspect="1"/>
          </p:cNvPicPr>
          <p:nvPr/>
        </p:nvPicPr>
        <p:blipFill>
          <a:blip r:embed="rId5"/>
          <a:stretch>
            <a:fillRect/>
          </a:stretch>
        </p:blipFill>
        <p:spPr>
          <a:xfrm>
            <a:off x="617396" y="1825640"/>
            <a:ext cx="2890678" cy="2904535"/>
          </a:xfrm>
          <a:prstGeom prst="rect">
            <a:avLst/>
          </a:prstGeom>
        </p:spPr>
      </p:pic>
      <p:pic>
        <p:nvPicPr>
          <p:cNvPr id="60" name="Picture 59" descr="A close-up of a logo">
            <a:extLst>
              <a:ext uri="{FF2B5EF4-FFF2-40B4-BE49-F238E27FC236}">
                <a16:creationId xmlns:a16="http://schemas.microsoft.com/office/drawing/2014/main" id="{F1F9DBA5-A72D-577D-89D4-A8C0B398DBC6}"/>
              </a:ext>
            </a:extLst>
          </p:cNvPr>
          <p:cNvPicPr>
            <a:picLocks noChangeAspect="1"/>
          </p:cNvPicPr>
          <p:nvPr/>
        </p:nvPicPr>
        <p:blipFill>
          <a:blip r:embed="rId6"/>
          <a:stretch>
            <a:fillRect/>
          </a:stretch>
        </p:blipFill>
        <p:spPr>
          <a:xfrm>
            <a:off x="6158394" y="5017318"/>
            <a:ext cx="2075596" cy="1265009"/>
          </a:xfrm>
          <a:prstGeom prst="rect">
            <a:avLst/>
          </a:prstGeom>
        </p:spPr>
      </p:pic>
      <p:pic>
        <p:nvPicPr>
          <p:cNvPr id="61" name="Picture 60" descr="A close-up of a logo&#10;&#10;Description automatically generated with low confidence">
            <a:extLst>
              <a:ext uri="{FF2B5EF4-FFF2-40B4-BE49-F238E27FC236}">
                <a16:creationId xmlns:a16="http://schemas.microsoft.com/office/drawing/2014/main" id="{0CFA69C3-3776-7223-A5D2-B423415E548A}"/>
              </a:ext>
            </a:extLst>
          </p:cNvPr>
          <p:cNvPicPr>
            <a:picLocks noChangeAspect="1"/>
          </p:cNvPicPr>
          <p:nvPr/>
        </p:nvPicPr>
        <p:blipFill>
          <a:blip r:embed="rId7"/>
          <a:stretch>
            <a:fillRect/>
          </a:stretch>
        </p:blipFill>
        <p:spPr>
          <a:xfrm>
            <a:off x="8334882" y="5021945"/>
            <a:ext cx="2075595" cy="1265009"/>
          </a:xfrm>
          <a:prstGeom prst="rect">
            <a:avLst/>
          </a:prstGeom>
        </p:spPr>
      </p:pic>
      <p:pic>
        <p:nvPicPr>
          <p:cNvPr id="69" name="Picture 68" descr="A picture containing text, screenshot, font, rectangle&#10;&#10;Description automatically generated">
            <a:extLst>
              <a:ext uri="{FF2B5EF4-FFF2-40B4-BE49-F238E27FC236}">
                <a16:creationId xmlns:a16="http://schemas.microsoft.com/office/drawing/2014/main" id="{E71806D1-15BB-1F92-C04F-448DED06C7E3}"/>
              </a:ext>
            </a:extLst>
          </p:cNvPr>
          <p:cNvPicPr>
            <a:picLocks noChangeAspect="1"/>
          </p:cNvPicPr>
          <p:nvPr/>
        </p:nvPicPr>
        <p:blipFill>
          <a:blip r:embed="rId8"/>
          <a:stretch>
            <a:fillRect/>
          </a:stretch>
        </p:blipFill>
        <p:spPr>
          <a:xfrm>
            <a:off x="3956513" y="5017318"/>
            <a:ext cx="2075596" cy="1269636"/>
          </a:xfrm>
          <a:prstGeom prst="rect">
            <a:avLst/>
          </a:prstGeom>
        </p:spPr>
      </p:pic>
      <p:pic>
        <p:nvPicPr>
          <p:cNvPr id="70" name="Picture 69" descr="A close up of a logo&#10;&#10;Description automatically generated with low confidence">
            <a:extLst>
              <a:ext uri="{FF2B5EF4-FFF2-40B4-BE49-F238E27FC236}">
                <a16:creationId xmlns:a16="http://schemas.microsoft.com/office/drawing/2014/main" id="{5F4BA184-DCCF-A245-4547-481B1C34C195}"/>
              </a:ext>
            </a:extLst>
          </p:cNvPr>
          <p:cNvPicPr>
            <a:picLocks noChangeAspect="1"/>
          </p:cNvPicPr>
          <p:nvPr/>
        </p:nvPicPr>
        <p:blipFill>
          <a:blip r:embed="rId9"/>
          <a:stretch>
            <a:fillRect/>
          </a:stretch>
        </p:blipFill>
        <p:spPr>
          <a:xfrm>
            <a:off x="8182967" y="2178471"/>
            <a:ext cx="3804500" cy="1649342"/>
          </a:xfrm>
          <a:prstGeom prst="rect">
            <a:avLst/>
          </a:prstGeom>
        </p:spPr>
      </p:pic>
    </p:spTree>
    <p:extLst>
      <p:ext uri="{BB962C8B-B14F-4D97-AF65-F5344CB8AC3E}">
        <p14:creationId xmlns:p14="http://schemas.microsoft.com/office/powerpoint/2010/main" val="23335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055E1-97D6-B50F-D487-27CE21E38E44}"/>
              </a:ext>
            </a:extLst>
          </p:cNvPr>
          <p:cNvPicPr>
            <a:picLocks noChangeAspect="1"/>
          </p:cNvPicPr>
          <p:nvPr/>
        </p:nvPicPr>
        <p:blipFill rotWithShape="1">
          <a:blip r:embed="rId2"/>
          <a:srcRect t="2075" b="4116"/>
          <a:stretch/>
        </p:blipFill>
        <p:spPr>
          <a:xfrm>
            <a:off x="571200" y="1052706"/>
            <a:ext cx="5512932" cy="2465782"/>
          </a:xfrm>
          <a:prstGeom prst="rect">
            <a:avLst/>
          </a:prstGeom>
        </p:spPr>
      </p:pic>
      <p:sp>
        <p:nvSpPr>
          <p:cNvPr id="2" name="Title 1">
            <a:extLst>
              <a:ext uri="{FF2B5EF4-FFF2-40B4-BE49-F238E27FC236}">
                <a16:creationId xmlns:a16="http://schemas.microsoft.com/office/drawing/2014/main" id="{AF089891-B3DE-01FC-96AA-B7F42F6CE5D1}"/>
              </a:ext>
            </a:extLst>
          </p:cNvPr>
          <p:cNvSpPr>
            <a:spLocks noGrp="1"/>
          </p:cNvSpPr>
          <p:nvPr>
            <p:ph type="title"/>
          </p:nvPr>
        </p:nvSpPr>
        <p:spPr/>
        <p:txBody>
          <a:bodyPr/>
          <a:lstStyle/>
          <a:p>
            <a:r>
              <a:rPr lang="en-US" dirty="0">
                <a:solidFill>
                  <a:schemeClr val="bg1"/>
                </a:solidFill>
              </a:rPr>
              <a:t>Additional Background</a:t>
            </a:r>
          </a:p>
        </p:txBody>
      </p:sp>
      <p:pic>
        <p:nvPicPr>
          <p:cNvPr id="6" name="Picture 5">
            <a:extLst>
              <a:ext uri="{FF2B5EF4-FFF2-40B4-BE49-F238E27FC236}">
                <a16:creationId xmlns:a16="http://schemas.microsoft.com/office/drawing/2014/main" id="{2C587499-0D38-9B9A-7916-F3B7743D7806}"/>
              </a:ext>
            </a:extLst>
          </p:cNvPr>
          <p:cNvPicPr>
            <a:picLocks noChangeAspect="1"/>
          </p:cNvPicPr>
          <p:nvPr/>
        </p:nvPicPr>
        <p:blipFill>
          <a:blip r:embed="rId3"/>
          <a:stretch>
            <a:fillRect/>
          </a:stretch>
        </p:blipFill>
        <p:spPr>
          <a:xfrm>
            <a:off x="555848" y="3703521"/>
            <a:ext cx="2985874" cy="2304003"/>
          </a:xfrm>
          <a:prstGeom prst="rect">
            <a:avLst/>
          </a:prstGeom>
        </p:spPr>
      </p:pic>
      <p:pic>
        <p:nvPicPr>
          <p:cNvPr id="9" name="Picture 8">
            <a:extLst>
              <a:ext uri="{FF2B5EF4-FFF2-40B4-BE49-F238E27FC236}">
                <a16:creationId xmlns:a16="http://schemas.microsoft.com/office/drawing/2014/main" id="{B155EA94-9076-896A-2EEB-26339842036E}"/>
              </a:ext>
            </a:extLst>
          </p:cNvPr>
          <p:cNvPicPr>
            <a:picLocks noChangeAspect="1"/>
          </p:cNvPicPr>
          <p:nvPr/>
        </p:nvPicPr>
        <p:blipFill rotWithShape="1">
          <a:blip r:embed="rId4"/>
          <a:srcRect t="74866" r="56413" b="-4052"/>
          <a:stretch/>
        </p:blipFill>
        <p:spPr>
          <a:xfrm>
            <a:off x="304015" y="663147"/>
            <a:ext cx="1091114" cy="379363"/>
          </a:xfrm>
          <a:prstGeom prst="rect">
            <a:avLst/>
          </a:prstGeom>
        </p:spPr>
      </p:pic>
      <p:pic>
        <p:nvPicPr>
          <p:cNvPr id="22" name="Picture 21">
            <a:extLst>
              <a:ext uri="{FF2B5EF4-FFF2-40B4-BE49-F238E27FC236}">
                <a16:creationId xmlns:a16="http://schemas.microsoft.com/office/drawing/2014/main" id="{46E61427-66F5-77D3-4888-283D6315D520}"/>
              </a:ext>
            </a:extLst>
          </p:cNvPr>
          <p:cNvPicPr>
            <a:picLocks noChangeAspect="1"/>
          </p:cNvPicPr>
          <p:nvPr/>
        </p:nvPicPr>
        <p:blipFill rotWithShape="1">
          <a:blip r:embed="rId5"/>
          <a:srcRect t="718" b="-1"/>
          <a:stretch/>
        </p:blipFill>
        <p:spPr>
          <a:xfrm>
            <a:off x="6133639" y="1403810"/>
            <a:ext cx="5913446" cy="3122859"/>
          </a:xfrm>
          <a:prstGeom prst="rect">
            <a:avLst/>
          </a:prstGeom>
        </p:spPr>
      </p:pic>
      <p:sp>
        <p:nvSpPr>
          <p:cNvPr id="24" name="TextBox 23">
            <a:extLst>
              <a:ext uri="{FF2B5EF4-FFF2-40B4-BE49-F238E27FC236}">
                <a16:creationId xmlns:a16="http://schemas.microsoft.com/office/drawing/2014/main" id="{5AB0A0E0-88CA-6F9A-6AD6-37D53CE7F3F3}"/>
              </a:ext>
            </a:extLst>
          </p:cNvPr>
          <p:cNvSpPr txBox="1"/>
          <p:nvPr/>
        </p:nvSpPr>
        <p:spPr>
          <a:xfrm>
            <a:off x="6612932" y="1157590"/>
            <a:ext cx="1283268" cy="246221"/>
          </a:xfrm>
          <a:prstGeom prst="rect">
            <a:avLst/>
          </a:prstGeom>
          <a:noFill/>
        </p:spPr>
        <p:txBody>
          <a:bodyPr wrap="square">
            <a:spAutoFit/>
          </a:bodyPr>
          <a:lstStyle/>
          <a:p>
            <a:pPr>
              <a:defRPr/>
            </a:pPr>
            <a:r>
              <a:rPr lang="en-US" sz="1000" b="1" dirty="0">
                <a:solidFill>
                  <a:srgbClr val="1C1C1C"/>
                </a:solidFill>
                <a:latin typeface="Arial"/>
              </a:rPr>
              <a:t>Analysts</a:t>
            </a:r>
            <a:endParaRPr kumimoji="0" lang="en-US" sz="1800" b="1" i="0" u="none" strike="noStrike" kern="1200" cap="none" spc="0" normalizeH="0" baseline="0" noProof="0" dirty="0">
              <a:ln>
                <a:noFill/>
              </a:ln>
              <a:solidFill>
                <a:srgbClr val="1C1C1C"/>
              </a:solidFill>
              <a:effectLst/>
              <a:uLnTx/>
              <a:uFillTx/>
              <a:latin typeface="Arial"/>
              <a:cs typeface="+mn-cs"/>
            </a:endParaRPr>
          </a:p>
        </p:txBody>
      </p:sp>
      <p:sp>
        <p:nvSpPr>
          <p:cNvPr id="3" name="Rectangle 2">
            <a:extLst>
              <a:ext uri="{FF2B5EF4-FFF2-40B4-BE49-F238E27FC236}">
                <a16:creationId xmlns:a16="http://schemas.microsoft.com/office/drawing/2014/main" id="{DA06FB95-68C5-10D3-5DDF-18F04AE92C4A}"/>
              </a:ext>
            </a:extLst>
          </p:cNvPr>
          <p:cNvSpPr/>
          <p:nvPr/>
        </p:nvSpPr>
        <p:spPr bwMode="gray">
          <a:xfrm flipV="1">
            <a:off x="4644048" y="5146564"/>
            <a:ext cx="7243152" cy="1254236"/>
          </a:xfrm>
          <a:prstGeom prst="rect">
            <a:avLst/>
          </a:prstGeom>
          <a:solidFill>
            <a:schemeClr val="accent2"/>
          </a:solidFill>
          <a:effectLst/>
        </p:spPr>
        <p:txBody>
          <a:bodyPr wrap="square" lIns="243777" tIns="182832" rIns="182832" bIns="182832" rtlCol="0" anchor="ctr">
            <a:noAutofit/>
          </a:bodyPr>
          <a:lstStyle/>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1866" b="1" i="0" u="none" strike="noStrike" kern="0" cap="none" spc="0" normalizeH="0" baseline="0" noProof="0">
              <a:ln>
                <a:noFill/>
              </a:ln>
              <a:solidFill>
                <a:srgbClr val="FFFFFF"/>
              </a:solidFill>
              <a:effectLst/>
              <a:uLnTx/>
              <a:uFillTx/>
              <a:latin typeface="Arial"/>
              <a:cs typeface="+mn-cs"/>
            </a:endParaRPr>
          </a:p>
        </p:txBody>
      </p:sp>
      <p:sp>
        <p:nvSpPr>
          <p:cNvPr id="5" name="TextBox 4">
            <a:extLst>
              <a:ext uri="{FF2B5EF4-FFF2-40B4-BE49-F238E27FC236}">
                <a16:creationId xmlns:a16="http://schemas.microsoft.com/office/drawing/2014/main" id="{B08D75FD-7070-D2A4-F574-9BD168D8F9C0}"/>
              </a:ext>
            </a:extLst>
          </p:cNvPr>
          <p:cNvSpPr txBox="1"/>
          <p:nvPr/>
        </p:nvSpPr>
        <p:spPr bwMode="gray">
          <a:xfrm>
            <a:off x="4825298" y="5264558"/>
            <a:ext cx="6871521" cy="951209"/>
          </a:xfrm>
          <a:prstGeom prst="rect">
            <a:avLst/>
          </a:prstGeom>
          <a:noFill/>
        </p:spPr>
        <p:txBody>
          <a:bodyPr wrap="square" lIns="0" tIns="0" rIns="0" bIns="0" rtlCol="0">
            <a:noAutofit/>
          </a:bodyPr>
          <a:lstStyle/>
          <a:p>
            <a:pPr marL="115887" marR="0" lvl="0" indent="0" algn="l" defTabSz="914400" rtl="0" eaLnBrk="1" fontAlgn="base" latinLnBrk="0" hangingPunct="1">
              <a:lnSpc>
                <a:spcPts val="1800"/>
              </a:lnSpc>
              <a:spcBef>
                <a:spcPct val="0"/>
              </a:spcBef>
              <a:spcAft>
                <a:spcPts val="600"/>
              </a:spcAft>
              <a:buClr>
                <a:srgbClr val="FFFFFF"/>
              </a:buClr>
              <a:buSzTx/>
              <a:buFontTx/>
              <a:buNone/>
              <a:tabLst/>
              <a:defRPr/>
            </a:pPr>
            <a:r>
              <a:rPr kumimoji="0" lang="en-US" sz="1600" b="1" i="0" u="none" strike="noStrike" kern="0" cap="none" spc="0" normalizeH="0" baseline="0" noProof="0" dirty="0">
                <a:ln>
                  <a:noFill/>
                </a:ln>
                <a:solidFill>
                  <a:srgbClr val="FFFFFF"/>
                </a:solidFill>
                <a:effectLst/>
                <a:uLnTx/>
                <a:uFillTx/>
                <a:latin typeface="Arial"/>
                <a:cs typeface="Arial" panose="020B0604020202020204" pitchFamily="34" charset="0"/>
              </a:rPr>
              <a:t>12,000+</a:t>
            </a:r>
            <a:r>
              <a:rPr kumimoji="0"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 agile practitioners</a:t>
            </a:r>
          </a:p>
          <a:p>
            <a:pPr marL="115887" marR="0" lvl="0" indent="0" algn="l" defTabSz="914400" rtl="0" eaLnBrk="1" fontAlgn="base" latinLnBrk="0" hangingPunct="1">
              <a:lnSpc>
                <a:spcPts val="1800"/>
              </a:lnSpc>
              <a:spcBef>
                <a:spcPct val="0"/>
              </a:spcBef>
              <a:spcAft>
                <a:spcPts val="600"/>
              </a:spcAft>
              <a:buClr>
                <a:srgbClr val="FFFFFF"/>
              </a:buClr>
              <a:buSzTx/>
              <a:buFontTx/>
              <a:buNone/>
              <a:tabLst/>
              <a:defRPr/>
            </a:pPr>
            <a:r>
              <a:rPr kumimoji="0" lang="en-US" sz="1600" b="1" i="0" u="none" strike="noStrike" kern="0" cap="none" spc="0" normalizeH="0" baseline="0" noProof="0" dirty="0">
                <a:ln>
                  <a:noFill/>
                </a:ln>
                <a:solidFill>
                  <a:srgbClr val="FFFFFF"/>
                </a:solidFill>
                <a:effectLst/>
                <a:uLnTx/>
                <a:uFillTx/>
                <a:latin typeface="Arial"/>
                <a:cs typeface="Arial" panose="020B0604020202020204" pitchFamily="34" charset="0"/>
              </a:rPr>
              <a:t>1,000+</a:t>
            </a:r>
            <a:r>
              <a:rPr kumimoji="0"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 DevOps (CI/CD) engineers</a:t>
            </a:r>
          </a:p>
          <a:p>
            <a:pPr marL="115887" marR="0" lvl="0" indent="0" algn="l" defTabSz="914400" rtl="0" eaLnBrk="1" fontAlgn="base" latinLnBrk="0" hangingPunct="1">
              <a:lnSpc>
                <a:spcPts val="1800"/>
              </a:lnSpc>
              <a:spcBef>
                <a:spcPct val="0"/>
              </a:spcBef>
              <a:spcAft>
                <a:spcPts val="600"/>
              </a:spcAft>
              <a:buClr>
                <a:srgbClr val="FFFFFF"/>
              </a:buClr>
              <a:buSzTx/>
              <a:buFontTx/>
              <a:buNone/>
              <a:tabLst/>
              <a:defRPr/>
            </a:pPr>
            <a:r>
              <a:rPr kumimoji="0" lang="en-US" sz="1600" b="1" i="0" u="none" strike="noStrike" kern="0" cap="none" spc="0" normalizeH="0" baseline="0" noProof="0" dirty="0">
                <a:ln>
                  <a:noFill/>
                </a:ln>
                <a:solidFill>
                  <a:srgbClr val="FFFFFF"/>
                </a:solidFill>
                <a:effectLst/>
                <a:uLnTx/>
                <a:uFillTx/>
                <a:latin typeface="Arial"/>
                <a:cs typeface="Arial" panose="020B0604020202020204" pitchFamily="34" charset="0"/>
              </a:rPr>
              <a:t>1,000+</a:t>
            </a:r>
            <a:r>
              <a:rPr kumimoji="0" lang="en-US" sz="1600" b="0" i="0" u="none" strike="noStrike" kern="0" cap="none" spc="0" normalizeH="0" baseline="0" noProof="0" dirty="0">
                <a:ln>
                  <a:noFill/>
                </a:ln>
                <a:solidFill>
                  <a:srgbClr val="FFFFFF"/>
                </a:solidFill>
                <a:effectLst/>
                <a:uLnTx/>
                <a:uFillTx/>
                <a:latin typeface="Arial"/>
                <a:cs typeface="Arial" panose="020B0604020202020204" pitchFamily="34" charset="0"/>
              </a:rPr>
              <a:t> consultants supporting cloud brokerage and orchestration</a:t>
            </a:r>
          </a:p>
          <a:p>
            <a:pPr marL="115887" marR="0" lvl="0" indent="0" algn="l" defTabSz="914400" rtl="0" eaLnBrk="1" fontAlgn="base" latinLnBrk="0" hangingPunct="1">
              <a:lnSpc>
                <a:spcPts val="1800"/>
              </a:lnSpc>
              <a:spcBef>
                <a:spcPct val="0"/>
              </a:spcBef>
              <a:spcAft>
                <a:spcPts val="600"/>
              </a:spcAft>
              <a:buClr>
                <a:srgbClr val="FFFFFF"/>
              </a:buClr>
              <a:buSzTx/>
              <a:buFontTx/>
              <a:buNone/>
              <a:tabLst/>
              <a:defRPr/>
            </a:pPr>
            <a:endParaRPr kumimoji="0" lang="en-US" sz="16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Tree>
    <p:extLst>
      <p:ext uri="{BB962C8B-B14F-4D97-AF65-F5344CB8AC3E}">
        <p14:creationId xmlns:p14="http://schemas.microsoft.com/office/powerpoint/2010/main" val="1480646061"/>
      </p:ext>
    </p:extLst>
  </p:cSld>
  <p:clrMapOvr>
    <a:masterClrMapping/>
  </p:clrMapOvr>
</p:sld>
</file>

<file path=ppt/theme/theme1.xml><?xml version="1.0" encoding="utf-8"?>
<a:theme xmlns:a="http://schemas.openxmlformats.org/drawingml/2006/main" name="Title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no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6DC9D42D-D1B7-418D-8D84-2EF5E194E6B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0FC1E60F-57D6-4346-8E7E-6967ADF6CF43}"/>
    </a:ext>
  </a:extLst>
</a:theme>
</file>

<file path=ppt/theme/theme3.xml><?xml version="1.0" encoding="utf-8"?>
<a:theme xmlns:a="http://schemas.openxmlformats.org/drawingml/2006/main" name="Divider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BE471ED2-7F8B-4619-B28F-1AF2379F4073}"/>
    </a:ext>
  </a:extLst>
</a:theme>
</file>

<file path=ppt/theme/theme4.xml><?xml version="1.0" encoding="utf-8"?>
<a:theme xmlns:a="http://schemas.openxmlformats.org/drawingml/2006/main" name="Branded Footer - Human (BF-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F46615D2-0F21-495E-A233-AB9083F88A63}"/>
    </a:ext>
  </a:extLst>
</a:theme>
</file>

<file path=ppt/theme/theme5.xml><?xml version="1.0" encoding="utf-8"?>
<a:theme xmlns:a="http://schemas.openxmlformats.org/drawingml/2006/main" name="Branded Footer - Black (BF-B)">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05BF557F-3C7E-43FD-8C71-0E57F66CC856}"/>
    </a:ext>
  </a:extLst>
</a:theme>
</file>

<file path=ppt/theme/theme6.xml><?xml version="1.0" encoding="utf-8"?>
<a:theme xmlns:a="http://schemas.openxmlformats.org/drawingml/2006/main" name="Branded Header - Black (BH-B) ">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14F2DD89-A78D-4356-9DFE-664395CAECE1}"/>
    </a:ext>
  </a:extLst>
</a:theme>
</file>

<file path=ppt/theme/theme7.xml><?xml version="1.0" encoding="utf-8"?>
<a:theme xmlns:a="http://schemas.openxmlformats.org/drawingml/2006/main" name="Closing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E34B299B-860B-4C6A-9FEE-D901D2305733}"/>
    </a:ext>
  </a:extLst>
</a:theme>
</file>

<file path=ppt/theme/theme8.xml><?xml version="1.0" encoding="utf-8"?>
<a:theme xmlns:a="http://schemas.openxmlformats.org/drawingml/2006/main" name="Misc. Layout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C5699CFA-CDBC-441B-9EB9-56184D83CE24}"/>
    </a:ext>
  </a:extLst>
</a:theme>
</file>

<file path=ppt/theme/theme9.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083f01-a068-47f1-8adf-70eb39868ea3">
      <Terms xmlns="http://schemas.microsoft.com/office/infopath/2007/PartnerControls"/>
    </lcf76f155ced4ddcb4097134ff3c332f>
    <TaxCatchAll xmlns="88277476-d7b8-4914-a8c1-9da81a4263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D82887-AAE3-469F-BE61-3282A3A4DCE6}">
  <ds:schemaRefs>
    <ds:schemaRef ds:uri="http://schemas.microsoft.com/sharepoint/v3/contenttype/forms"/>
  </ds:schemaRefs>
</ds:datastoreItem>
</file>

<file path=customXml/itemProps2.xml><?xml version="1.0" encoding="utf-8"?>
<ds:datastoreItem xmlns:ds="http://schemas.openxmlformats.org/officeDocument/2006/customXml" ds:itemID="{86116F66-595D-4A97-A095-949E00816E84}">
  <ds:schemaRefs>
    <ds:schemaRef ds:uri="http://schemas.microsoft.com/office/2006/metadata/properties"/>
    <ds:schemaRef ds:uri="http://schemas.microsoft.com/office/infopath/2007/PartnerControls"/>
    <ds:schemaRef ds:uri="3551b45e-4d07-496d-b717-30c36ee5537f"/>
  </ds:schemaRefs>
</ds:datastoreItem>
</file>

<file path=customXml/itemProps3.xml><?xml version="1.0" encoding="utf-8"?>
<ds:datastoreItem xmlns:ds="http://schemas.openxmlformats.org/officeDocument/2006/customXml" ds:itemID="{A4106FB5-A0C1-49EE-8185-A7420A2FE6F7}"/>
</file>

<file path=docProps/app.xml><?xml version="1.0" encoding="utf-8"?>
<Properties xmlns="http://schemas.openxmlformats.org/officeDocument/2006/extended-properties" xmlns:vt="http://schemas.openxmlformats.org/officeDocument/2006/docPropsVTypes">
  <Template>NTT DATA Services Presentation Template</Template>
  <TotalTime>12753</TotalTime>
  <Words>830</Words>
  <Application>Microsoft Office PowerPoint</Application>
  <PresentationFormat>Widescreen</PresentationFormat>
  <Paragraphs>93</Paragraphs>
  <Slides>3</Slides>
  <Notes>2</Notes>
  <HiddenSlides>1</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vt:i4>
      </vt:variant>
    </vt:vector>
  </HeadingPairs>
  <TitlesOfParts>
    <vt:vector size="17" baseType="lpstr">
      <vt:lpstr>HGPGothicE</vt:lpstr>
      <vt:lpstr>MS PGothic</vt:lpstr>
      <vt:lpstr>Yu Gothic</vt:lpstr>
      <vt:lpstr>Arial</vt:lpstr>
      <vt:lpstr>Calibri</vt:lpstr>
      <vt:lpstr>Segoe UI</vt:lpstr>
      <vt:lpstr>Title Slides</vt:lpstr>
      <vt:lpstr>Branded Header - Human (BH-H)</vt:lpstr>
      <vt:lpstr>Divider Slides</vt:lpstr>
      <vt:lpstr>Branded Footer - Human (BF-H)</vt:lpstr>
      <vt:lpstr>Branded Footer - Black (BF-B)</vt:lpstr>
      <vt:lpstr>Branded Header - Black (BH-B) </vt:lpstr>
      <vt:lpstr>Closing Slides</vt:lpstr>
      <vt:lpstr>Misc. Layouts</vt:lpstr>
      <vt:lpstr>Microsoft Strategic Alliance Partnership</vt:lpstr>
      <vt:lpstr>NTT DATA - Trusted and Experienced Cloud Leader</vt:lpstr>
      <vt:lpstr>Additional Background</vt:lpstr>
    </vt:vector>
  </TitlesOfParts>
  <Company>NTT DATA,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NTT DATA PowerPoint Template</dc:subject>
  <dc:creator>T_Joshuva_John_Felix</dc:creator>
  <cp:keywords>Template;Corporate/Brand</cp:keywords>
  <cp:lastModifiedBy>Lloyd, Adam</cp:lastModifiedBy>
  <cp:revision>134</cp:revision>
  <cp:lastPrinted>2016-10-07T04:27:25Z</cp:lastPrinted>
  <dcterms:created xsi:type="dcterms:W3CDTF">2021-02-24T14:29:08Z</dcterms:created>
  <dcterms:modified xsi:type="dcterms:W3CDTF">2023-06-27T23:10:55Z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0x010100E9914045BB87554FBB8598C8659C1BF8</vt:lpwstr>
  </property>
</Properties>
</file>