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843" r:id="rId5"/>
    <p:sldMasterId id="2147483833" r:id="rId6"/>
    <p:sldMasterId id="2147483854" r:id="rId7"/>
  </p:sldMasterIdLst>
  <p:notesMasterIdLst>
    <p:notesMasterId r:id="rId20"/>
  </p:notesMasterIdLst>
  <p:handoutMasterIdLst>
    <p:handoutMasterId r:id="rId21"/>
  </p:handoutMasterIdLst>
  <p:sldIdLst>
    <p:sldId id="270" r:id="rId8"/>
    <p:sldId id="319" r:id="rId9"/>
    <p:sldId id="320" r:id="rId10"/>
    <p:sldId id="314" r:id="rId11"/>
    <p:sldId id="2076137613" r:id="rId12"/>
    <p:sldId id="5385" r:id="rId13"/>
    <p:sldId id="10290" r:id="rId14"/>
    <p:sldId id="10292" r:id="rId15"/>
    <p:sldId id="10291" r:id="rId16"/>
    <p:sldId id="10937" r:id="rId17"/>
    <p:sldId id="372" r:id="rId18"/>
    <p:sldId id="329"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36" userDrawn="1">
          <p15:clr>
            <a:srgbClr val="A4A3A4"/>
          </p15:clr>
        </p15:guide>
        <p15:guide id="4" pos="3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85C1"/>
    <a:srgbClr val="2C2C2C"/>
    <a:srgbClr val="1B1B1B"/>
    <a:srgbClr val="494949"/>
    <a:srgbClr val="471935"/>
    <a:srgbClr val="6D9644"/>
    <a:srgbClr val="9E3A22"/>
    <a:srgbClr val="006E9A"/>
    <a:srgbClr val="C89D00"/>
    <a:srgbClr val="0B1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5417" autoAdjust="0"/>
  </p:normalViewPr>
  <p:slideViewPr>
    <p:cSldViewPr snapToGrid="0">
      <p:cViewPr varScale="1">
        <p:scale>
          <a:sx n="86" d="100"/>
          <a:sy n="86" d="100"/>
        </p:scale>
        <p:origin x="557" y="53"/>
      </p:cViewPr>
      <p:guideLst>
        <p:guide orient="horz" pos="2160"/>
        <p:guide pos="3840"/>
        <p:guide pos="3936"/>
        <p:guide pos="3744"/>
      </p:guideLst>
    </p:cSldViewPr>
  </p:slideViewPr>
  <p:notesTextViewPr>
    <p:cViewPr>
      <p:scale>
        <a:sx n="1" d="1"/>
        <a:sy n="1" d="1"/>
      </p:scale>
      <p:origin x="0" y="0"/>
    </p:cViewPr>
  </p:notesTextViewPr>
  <p:notesViewPr>
    <p:cSldViewPr snapToGrid="0">
      <p:cViewPr>
        <p:scale>
          <a:sx n="100" d="100"/>
          <a:sy n="100" d="100"/>
        </p:scale>
        <p:origin x="2400" y="-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82-4DBF-B04B-3310D85C942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382-4DBF-B04B-3310D85C942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382-4DBF-B04B-3310D85C942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382-4DBF-B04B-3310D85C9424}"/>
              </c:ext>
            </c:extLst>
          </c:dPt>
          <c:cat>
            <c:strRef>
              <c:f>Sheet1!$A$2:$A$5</c:f>
              <c:strCache>
                <c:ptCount val="1"/>
                <c:pt idx="0">
                  <c:v>1st Qtr</c:v>
                </c:pt>
              </c:strCache>
            </c:strRef>
          </c:cat>
          <c:val>
            <c:numRef>
              <c:f>Sheet1!$B$2:$B$5</c:f>
              <c:numCache>
                <c:formatCode>General</c:formatCode>
                <c:ptCount val="4"/>
                <c:pt idx="0">
                  <c:v>71</c:v>
                </c:pt>
                <c:pt idx="1">
                  <c:v>40</c:v>
                </c:pt>
              </c:numCache>
            </c:numRef>
          </c:val>
          <c:extLst>
            <c:ext xmlns:c16="http://schemas.microsoft.com/office/drawing/2014/chart" uri="{C3380CC4-5D6E-409C-BE32-E72D297353CC}">
              <c16:uniqueId val="{00000008-D382-4DBF-B04B-3310D85C942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1A331-5310-4818-AC10-A0B358F26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B457-D9C3-46A5-B6FD-5589255DE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5D2DB2-69CE-4E4C-A9C5-74599D4C580F}" type="datetimeFigureOut">
              <a:rPr lang="en-US" smtClean="0"/>
              <a:t>6/16/2023</a:t>
            </a:fld>
            <a:endParaRPr lang="en-US"/>
          </a:p>
        </p:txBody>
      </p:sp>
      <p:sp>
        <p:nvSpPr>
          <p:cNvPr id="4" name="Footer Placeholder 3">
            <a:extLst>
              <a:ext uri="{FF2B5EF4-FFF2-40B4-BE49-F238E27FC236}">
                <a16:creationId xmlns:a16="http://schemas.microsoft.com/office/drawing/2014/main" id="{68974CB9-3962-4959-8590-B7B276897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3C9A24-3C0F-477A-B9F2-1DAE94A4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4D46FD-6AF1-461B-A28A-AC789C65349D}" type="slidenum">
              <a:rPr lang="en-US" smtClean="0"/>
              <a:t>‹#›</a:t>
            </a:fld>
            <a:endParaRPr lang="en-US"/>
          </a:p>
        </p:txBody>
      </p:sp>
    </p:spTree>
    <p:extLst>
      <p:ext uri="{BB962C8B-B14F-4D97-AF65-F5344CB8AC3E}">
        <p14:creationId xmlns:p14="http://schemas.microsoft.com/office/powerpoint/2010/main" val="39910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187B8588-1665-0A4A-AD47-68FFFFC620D1}" type="datetimeFigureOut">
              <a:rPr lang="ja-JP" altLang="en-US" smtClean="0"/>
              <a:pPr/>
              <a:t>2023/6/15</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AF9AAED7-EB68-B44B-A29A-E9CFE7A1147D}" type="slidenum">
              <a:rPr lang="ja-JP" altLang="en-US" smtClean="0"/>
              <a:pPr/>
              <a:t>‹#›</a:t>
            </a:fld>
            <a:endParaRPr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crosoft.com/microsoft-365/partners/microsoft-365-accelerators#security-compliance-identity-workshop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ocs.microsoft.com/en-us/azure/active-directory/" TargetMode="External"/><Relationship Id="rId4" Type="http://schemas.openxmlformats.org/officeDocument/2006/relationships/hyperlink" Target="https://sw.transform.microsoft.com/resourc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microsoft.com/en-us/azure/active-directory/fundamentals/active-directory-deployment-pla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microsoft.com/en-us/azure/active-directory/fundamentals/active-directory-ops-guide-intr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Introduction – Brandon.</a:t>
            </a:r>
          </a:p>
          <a:p>
            <a:endParaRPr kumimoji="1" lang="en-US" altLang="ja-JP" dirty="0"/>
          </a:p>
          <a:p>
            <a:r>
              <a:rPr kumimoji="1" lang="en-US" altLang="ja-JP" dirty="0"/>
              <a:t>Actions (Ramesh) – create a slide with pictures – 1. Brandon (NTTD)  2. Ramesh (NTTD) 3. David (MSFT) 4. Steve (MSFT)</a:t>
            </a:r>
            <a:endParaRPr kumimoji="1" lang="ja-JP" altLang="en-US" dirty="0"/>
          </a:p>
        </p:txBody>
      </p:sp>
      <p:sp>
        <p:nvSpPr>
          <p:cNvPr id="4" name="スライド番号プレースホルダー 3"/>
          <p:cNvSpPr>
            <a:spLocks noGrp="1"/>
          </p:cNvSpPr>
          <p:nvPr>
            <p:ph type="sldNum" sz="quarter" idx="10"/>
          </p:nvPr>
        </p:nvSpPr>
        <p:spPr/>
        <p:txBody>
          <a:bodyPr/>
          <a:lstStyle/>
          <a:p>
            <a:fld id="{AF9AAED7-EB68-B44B-A29A-E9CFE7A1147D}" type="slidenum">
              <a:rPr kumimoji="1" lang="ja-JP" altLang="en-US" smtClean="0"/>
              <a:t>1</a:t>
            </a:fld>
            <a:endParaRPr kumimoji="1" lang="ja-JP" altLang="en-US"/>
          </a:p>
        </p:txBody>
      </p:sp>
    </p:spTree>
    <p:extLst>
      <p:ext uri="{BB962C8B-B14F-4D97-AF65-F5344CB8AC3E}">
        <p14:creationId xmlns:p14="http://schemas.microsoft.com/office/powerpoint/2010/main" val="197229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49891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322389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Ramesh – Thank you note.</a:t>
            </a:r>
          </a:p>
        </p:txBody>
      </p:sp>
      <p:sp>
        <p:nvSpPr>
          <p:cNvPr id="4" name="Footer Placeholder 3"/>
          <p:cNvSpPr>
            <a:spLocks noGrp="1"/>
          </p:cNvSpPr>
          <p:nvPr>
            <p:ph type="ftr" sz="quarter" idx="4"/>
          </p:nvPr>
        </p:nvSpPr>
        <p:spPr/>
        <p:txBody>
          <a:bodyPr/>
          <a:lstStyle/>
          <a:p>
            <a:r>
              <a:rPr lang="en-US"/>
              <a:t>Presentation title</a:t>
            </a:r>
          </a:p>
        </p:txBody>
      </p:sp>
      <p:sp>
        <p:nvSpPr>
          <p:cNvPr id="5" name="Slide Number Placeholder 4"/>
          <p:cNvSpPr>
            <a:spLocks noGrp="1"/>
          </p:cNvSpPr>
          <p:nvPr>
            <p:ph type="sldNum" sz="quarter" idx="5"/>
          </p:nvPr>
        </p:nvSpPr>
        <p:spPr/>
        <p:txBody>
          <a:bodyPr/>
          <a:lstStyle/>
          <a:p>
            <a:fld id="{5F2D3714-B553-A044-BA72-366907BA36B5}" type="slidenum">
              <a:rPr lang="en-US" smtClean="0"/>
              <a:pPr/>
              <a:t>12</a:t>
            </a:fld>
            <a:endParaRPr lang="en-US"/>
          </a:p>
        </p:txBody>
      </p:sp>
    </p:spTree>
    <p:extLst>
      <p:ext uri="{BB962C8B-B14F-4D97-AF65-F5344CB8AC3E}">
        <p14:creationId xmlns:p14="http://schemas.microsoft.com/office/powerpoint/2010/main" val="21013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a:cs typeface="Arial"/>
              </a:rPr>
              <a:t>As part of NTT, NTT DATA Services has the unique benefit to provide the attention you’d expect from a boutique firm with the scale and delivery of a top 10 IT services provider and one of the world’s largest data center operators. In addition, we leverage NTT’s $3.6B investment in R&amp;D (annual average </a:t>
            </a:r>
            <a:r>
              <a:rPr lang="en-US" dirty="0">
                <a:latin typeface="Arial"/>
                <a:cs typeface="Arial"/>
              </a:rPr>
              <a:t>spend for</a:t>
            </a:r>
            <a:r>
              <a:rPr lang="en-US" sz="1050" dirty="0">
                <a:latin typeface="Arial"/>
                <a:cs typeface="Arial"/>
              </a:rPr>
              <a:t> 5 years from 2019) and approx. 5,000 researchers (</a:t>
            </a:r>
            <a:r>
              <a:rPr kumimoji="1" lang="en-US" sz="1050" b="0" kern="1200" dirty="0">
                <a:solidFill>
                  <a:schemeClr val="tx1"/>
                </a:solidFill>
                <a:effectLst/>
                <a:latin typeface="Arial"/>
                <a:cs typeface="Arial"/>
              </a:rPr>
              <a:t>All group companies in </a:t>
            </a:r>
            <a:r>
              <a:rPr kumimoji="1" lang="en-US" sz="1050" b="0" kern="1200" dirty="0" err="1">
                <a:solidFill>
                  <a:schemeClr val="tx1"/>
                </a:solidFill>
                <a:effectLst/>
                <a:latin typeface="Arial"/>
                <a:cs typeface="Arial"/>
              </a:rPr>
              <a:t>Japan＋NTT</a:t>
            </a:r>
            <a:r>
              <a:rPr kumimoji="1" lang="en-US" sz="1050" b="0" kern="1200" dirty="0">
                <a:solidFill>
                  <a:schemeClr val="tx1"/>
                </a:solidFill>
                <a:effectLst/>
                <a:latin typeface="Arial"/>
                <a:cs typeface="Arial"/>
              </a:rPr>
              <a:t> Research Inc )</a:t>
            </a:r>
            <a:r>
              <a:rPr lang="en-US" sz="1050" dirty="0">
                <a:latin typeface="Arial"/>
                <a:cs typeface="Arial"/>
              </a:rPr>
              <a:t>.</a:t>
            </a:r>
          </a:p>
          <a:p>
            <a:endParaRPr lang="en-US" sz="1050" dirty="0">
              <a:latin typeface="Arial" panose="020B0604020202020204" pitchFamily="34" charset="0"/>
              <a:cs typeface="Arial" panose="020B0604020202020204" pitchFamily="34" charset="0"/>
            </a:endParaRPr>
          </a:p>
          <a:p>
            <a:r>
              <a:rPr lang="en-US" sz="1050" dirty="0">
                <a:latin typeface="Arial"/>
                <a:cs typeface="Arial"/>
              </a:rPr>
              <a:t>The NTT Group is a world leader in providing technology and business solutions to people, clients and communities. With $108B in revenue and more than 330,000 employees in over 80 countries and regions, providing services in over 190 of them, we are committed to being a long-term trusted partner and always contributing to society through our business operations.</a:t>
            </a:r>
          </a:p>
          <a:p>
            <a:endParaRPr lang="en-US" sz="1050" dirty="0">
              <a:latin typeface="Arial" panose="020B0604020202020204" pitchFamily="34" charset="0"/>
              <a:cs typeface="Arial" panose="020B0604020202020204" pitchFamily="34" charset="0"/>
            </a:endParaRPr>
          </a:p>
          <a:p>
            <a:r>
              <a:rPr lang="en-US" sz="1050" b="1" dirty="0">
                <a:latin typeface="Arial"/>
                <a:cs typeface="Arial"/>
              </a:rPr>
              <a:t>NTT stats:</a:t>
            </a:r>
          </a:p>
          <a:p>
            <a:pPr marL="171450" indent="-171450">
              <a:buFont typeface="Arial" panose="020B0604020202020204" pitchFamily="34" charset="0"/>
              <a:buChar char="•"/>
            </a:pPr>
            <a:r>
              <a:rPr lang="en-US" sz="1050" dirty="0">
                <a:latin typeface="Arial"/>
                <a:cs typeface="Arial"/>
              </a:rPr>
              <a:t>Ranked #</a:t>
            </a:r>
            <a:r>
              <a:rPr lang="en-US" dirty="0">
                <a:latin typeface="Arial"/>
                <a:cs typeface="Arial"/>
              </a:rPr>
              <a:t>41</a:t>
            </a:r>
            <a:r>
              <a:rPr lang="en-US" sz="1050" dirty="0">
                <a:latin typeface="Arial"/>
                <a:cs typeface="Arial"/>
              </a:rPr>
              <a:t> Brand Finance Global 500</a:t>
            </a:r>
            <a:r>
              <a:rPr lang="en-US" dirty="0">
                <a:latin typeface="Arial"/>
                <a:cs typeface="Arial"/>
              </a:rPr>
              <a:t> https://brandirectory.com/download-report/brand-finance-global-500-2023-preview.pdf</a:t>
            </a:r>
          </a:p>
          <a:p>
            <a:pPr marL="171450" indent="-171450">
              <a:buFont typeface="Arial" panose="020B0604020202020204" pitchFamily="34" charset="0"/>
              <a:buChar char="•"/>
            </a:pPr>
            <a:r>
              <a:rPr lang="en-US" sz="1050" dirty="0">
                <a:latin typeface="Arial"/>
                <a:cs typeface="Arial"/>
              </a:rPr>
              <a:t>Ranked #</a:t>
            </a:r>
            <a:r>
              <a:rPr lang="en-US" dirty="0">
                <a:latin typeface="Arial"/>
                <a:cs typeface="Arial"/>
              </a:rPr>
              <a:t>83</a:t>
            </a:r>
            <a:r>
              <a:rPr lang="en-US" sz="1050" dirty="0">
                <a:latin typeface="Arial"/>
                <a:cs typeface="Arial"/>
              </a:rPr>
              <a:t> Fortune Global 500 </a:t>
            </a:r>
            <a:r>
              <a:rPr lang="en-US" dirty="0">
                <a:latin typeface="Arial"/>
                <a:cs typeface="Arial"/>
              </a:rPr>
              <a:t>https://fortune.com/company/nippon-telegraph-telephone/global500/</a:t>
            </a:r>
            <a:endParaRPr lang="en-US" dirty="0"/>
          </a:p>
          <a:p>
            <a:pPr marL="171450" indent="-171450">
              <a:buFont typeface="Arial" panose="020B0604020202020204" pitchFamily="34" charset="0"/>
              <a:buChar char="•"/>
            </a:pPr>
            <a:r>
              <a:rPr lang="en-US" sz="1050" dirty="0">
                <a:latin typeface="Arial"/>
                <a:cs typeface="Arial"/>
              </a:rPr>
              <a:t>#2 data center in TeleGeography 2021</a:t>
            </a:r>
          </a:p>
          <a:p>
            <a:pPr marL="628650" lvl="1" indent="-171450">
              <a:buFont typeface="Arial" panose="020B0604020202020204" pitchFamily="34" charset="0"/>
              <a:buChar char="•"/>
            </a:pPr>
            <a:r>
              <a:rPr lang="en-US" sz="1050" dirty="0">
                <a:latin typeface="Arial"/>
                <a:cs typeface="Arial"/>
              </a:rPr>
              <a:t>Number of sites</a:t>
            </a:r>
            <a:r>
              <a:rPr lang="en-US" dirty="0">
                <a:latin typeface="Arial"/>
                <a:cs typeface="Arial"/>
              </a:rPr>
              <a:t> </a:t>
            </a:r>
            <a:r>
              <a:rPr lang="en-US" sz="1050" dirty="0">
                <a:latin typeface="Arial"/>
                <a:cs typeface="Arial"/>
              </a:rPr>
              <a:t> NTT No. 2  (Equinix No.2）​</a:t>
            </a:r>
          </a:p>
          <a:p>
            <a:pPr marL="628650" lvl="1" indent="-171450">
              <a:buFont typeface="Arial" panose="020B0604020202020204" pitchFamily="34" charset="0"/>
              <a:buChar char="•"/>
            </a:pPr>
            <a:r>
              <a:rPr lang="en-US" sz="1050" dirty="0">
                <a:latin typeface="Arial"/>
                <a:cs typeface="Arial"/>
              </a:rPr>
              <a:t>Floor space No.2 in the world (Equinix No.1）</a:t>
            </a:r>
          </a:p>
          <a:p>
            <a:pPr marL="171450" indent="-171450">
              <a:buFont typeface="Arial" panose="020B0604020202020204" pitchFamily="34" charset="0"/>
              <a:buChar char="•"/>
            </a:pPr>
            <a:r>
              <a:rPr lang="en-US" sz="1050" dirty="0">
                <a:latin typeface="Arial"/>
                <a:cs typeface="Arial"/>
              </a:rPr>
              <a:t>Top 5 </a:t>
            </a:r>
            <a:r>
              <a:rPr lang="en-US" dirty="0">
                <a:latin typeface="Arial"/>
                <a:cs typeface="Arial"/>
              </a:rPr>
              <a:t>Global IT</a:t>
            </a:r>
            <a:r>
              <a:rPr lang="en-US" sz="1050" dirty="0">
                <a:latin typeface="Arial"/>
                <a:cs typeface="Arial"/>
              </a:rPr>
              <a:t> Services Provider FY2021 (this represents NTT calculated average based on NTT Group </a:t>
            </a:r>
            <a:r>
              <a:rPr lang="en-US" sz="1050" dirty="0" err="1">
                <a:latin typeface="Arial"/>
                <a:cs typeface="Arial"/>
              </a:rPr>
              <a:t>OpCo</a:t>
            </a:r>
            <a:r>
              <a:rPr lang="en-US" sz="1050" dirty="0">
                <a:latin typeface="Arial"/>
                <a:cs typeface="Arial"/>
              </a:rPr>
              <a:t> revenue rankings in Gartner Market Analysis, IT Services: </a:t>
            </a:r>
          </a:p>
          <a:p>
            <a:pPr marL="628650" lvl="1" indent="-171450">
              <a:buFont typeface="Arial" panose="020B0604020202020204" pitchFamily="34" charset="0"/>
              <a:buChar char="•"/>
            </a:pPr>
            <a:r>
              <a:rPr lang="en-US" b="0" dirty="0"/>
              <a:t>Total of NTT DATA（22.493B） + NTT Ltd (7.843B) +  NTT Com (3.040 B)＝   ＄33.376 B　（#5</a:t>
            </a:r>
            <a:r>
              <a:rPr lang="en-US" sz="1050" b="0" dirty="0">
                <a:latin typeface="Arial"/>
                <a:cs typeface="Arial"/>
              </a:rPr>
              <a:t>)</a:t>
            </a:r>
          </a:p>
          <a:p>
            <a:pPr marL="171450" indent="-171450">
              <a:buFont typeface="Arial" panose="020B0604020202020204" pitchFamily="34" charset="0"/>
              <a:buChar char="•"/>
            </a:pPr>
            <a:r>
              <a:rPr lang="en-US" sz="1050" dirty="0">
                <a:latin typeface="Arial"/>
                <a:cs typeface="Arial"/>
              </a:rPr>
              <a:t>Top 5 Global IP Backbone by CAIDA’s </a:t>
            </a:r>
            <a:r>
              <a:rPr lang="en-US" sz="1050" dirty="0" err="1">
                <a:latin typeface="Arial"/>
                <a:cs typeface="Arial"/>
              </a:rPr>
              <a:t>ASRank</a:t>
            </a:r>
            <a:r>
              <a:rPr lang="en-US" sz="1050" dirty="0">
                <a:latin typeface="Arial"/>
                <a:cs typeface="Arial"/>
              </a:rPr>
              <a:t> (as of May 2022)</a:t>
            </a:r>
          </a:p>
          <a:p>
            <a:pPr marL="171450" indent="-171450">
              <a:buFont typeface="Arial" panose="020B0604020202020204" pitchFamily="34" charset="0"/>
              <a:buChar char="•"/>
            </a:pPr>
            <a:r>
              <a:rPr lang="en-US" sz="1050" dirty="0">
                <a:latin typeface="Arial"/>
                <a:cs typeface="Arial"/>
              </a:rPr>
              <a:t>This is the 10th consecutive year that NTT Group has received this award, since the former Thomson Reuters Top 100 Global Innovators. https://group.ntt/en/topics/2021/03/22/clarivate2021/index.html</a:t>
            </a:r>
          </a:p>
          <a:p>
            <a:pPr marL="171450" indent="-171450">
              <a:buFont typeface="Arial" panose="020B0604020202020204" pitchFamily="34" charset="0"/>
              <a:buChar char="•"/>
            </a:pPr>
            <a:r>
              <a:rPr lang="en-US" sz="1050" dirty="0">
                <a:latin typeface="Arial"/>
                <a:cs typeface="Arial"/>
              </a:rPr>
              <a:t>We operate in 80+ countries and regions across the Americas, EMEA, APAC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050" b="0" kern="1200" dirty="0">
                <a:solidFill>
                  <a:schemeClr val="tx1"/>
                </a:solidFill>
                <a:effectLst/>
                <a:latin typeface="Arial"/>
                <a:cs typeface="Arial"/>
              </a:rPr>
              <a:t>18000+ Patents: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800" b="0" i="0" kern="1200" dirty="0">
                <a:solidFill>
                  <a:schemeClr val="tx1"/>
                </a:solidFill>
                <a:effectLst/>
                <a:latin typeface="+mn-lt"/>
                <a:ea typeface="+mn-ea"/>
                <a:cs typeface="+mn-cs"/>
              </a:rPr>
              <a:t>Number of patents</a:t>
            </a:r>
            <a:r>
              <a:rPr lang="ja-JP" altLang="en-US" sz="800" b="0" i="0" kern="1200" dirty="0">
                <a:solidFill>
                  <a:schemeClr val="tx1"/>
                </a:solidFill>
                <a:effectLst/>
                <a:latin typeface="+mn-lt"/>
                <a:ea typeface="+mn-ea"/>
                <a:cs typeface="+mn-cs"/>
              </a:rPr>
              <a:t>：</a:t>
            </a:r>
            <a:r>
              <a:rPr lang="en-US" altLang="ja-JP" sz="800" b="1" i="0" kern="1200" dirty="0">
                <a:solidFill>
                  <a:schemeClr val="tx1"/>
                </a:solidFill>
                <a:effectLst/>
                <a:latin typeface="+mn-lt"/>
                <a:ea typeface="+mn-ea"/>
                <a:cs typeface="+mn-cs"/>
              </a:rPr>
              <a:t>18,100</a:t>
            </a:r>
          </a:p>
          <a:p>
            <a:pPr marL="628650" lvl="1" indent="-171450">
              <a:buFont typeface="Arial" panose="020B0604020202020204" pitchFamily="34" charset="0"/>
              <a:buChar char="•"/>
            </a:pPr>
            <a:r>
              <a:rPr lang="en-US" sz="1050" dirty="0">
                <a:effectLst/>
                <a:latin typeface="Calibri" panose="020F0502020204030204" pitchFamily="34" charset="0"/>
                <a:ea typeface="游ゴシック" panose="020B0400000000000000" pitchFamily="50" charset="-128"/>
                <a:cs typeface="Arial" panose="020B0604020202020204" pitchFamily="34" charset="0"/>
              </a:rPr>
              <a:t>IEEE Fellows (45)</a:t>
            </a:r>
          </a:p>
          <a:p>
            <a:pPr marL="628650" lvl="1" indent="-171450">
              <a:buFont typeface="Arial" panose="020B0604020202020204" pitchFamily="34" charset="0"/>
              <a:buChar char="•"/>
            </a:pPr>
            <a:r>
              <a:rPr lang="en-US" sz="1050" dirty="0">
                <a:effectLst/>
                <a:latin typeface="Calibri" panose="020F0502020204030204" pitchFamily="34" charset="0"/>
                <a:ea typeface="游ゴシック" panose="020B0400000000000000" pitchFamily="50" charset="-128"/>
                <a:cs typeface="Arial" panose="020B0604020202020204" pitchFamily="34" charset="0"/>
              </a:rPr>
              <a:t>Awarded IEEE milestone (4)</a:t>
            </a:r>
          </a:p>
          <a:p>
            <a:pPr marL="628650" lvl="1" indent="-171450">
              <a:buFont typeface="Arial" panose="020B0604020202020204" pitchFamily="34" charset="0"/>
              <a:buChar char="•"/>
            </a:pPr>
            <a:r>
              <a:rPr lang="en-US" sz="1050" dirty="0">
                <a:effectLst/>
                <a:latin typeface="Calibri" panose="020F0502020204030204" pitchFamily="34" charset="0"/>
                <a:ea typeface="游ゴシック" panose="020B0400000000000000" pitchFamily="50" charset="-128"/>
                <a:cs typeface="Arial" panose="020B0604020202020204" pitchFamily="34" charset="0"/>
              </a:rPr>
              <a:t>Technical Papers (2.1K+)</a:t>
            </a:r>
            <a:endParaRPr lang="en-US" sz="1050" b="0" kern="1200" dirty="0">
              <a:solidFill>
                <a:schemeClr val="tx1"/>
              </a:solidFill>
              <a:effectLst/>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050" b="0" kern="1200" dirty="0">
                <a:solidFill>
                  <a:schemeClr val="tx1"/>
                </a:solidFill>
                <a:effectLst/>
                <a:latin typeface="Arial"/>
                <a:cs typeface="Arial"/>
              </a:rPr>
              <a:t>150+ years heritage (since the start of telegram service in Japan in 1870)</a:t>
            </a:r>
            <a:endParaRPr lang="en-US" sz="1050" b="0" kern="1200" dirty="0">
              <a:solidFill>
                <a:schemeClr val="tx1"/>
              </a:solidFill>
              <a:effectLst/>
              <a:latin typeface="Arial"/>
              <a:cs typeface="Arial"/>
            </a:endParaRPr>
          </a:p>
          <a:p>
            <a:pPr marL="171450" indent="-171450">
              <a:buFont typeface="Arial" panose="020B0604020202020204" pitchFamily="34" charset="0"/>
              <a:buChar char="•"/>
              <a:defRPr/>
            </a:pPr>
            <a:r>
              <a:rPr kumimoji="1" lang="en-US" sz="1050" b="0" kern="1200" dirty="0">
                <a:solidFill>
                  <a:schemeClr val="tx1"/>
                </a:solidFill>
                <a:effectLst/>
                <a:latin typeface="Arial"/>
                <a:cs typeface="Arial"/>
              </a:rPr>
              <a:t>S&amp;P rating: A (as of </a:t>
            </a:r>
            <a:r>
              <a:rPr lang="en-US" dirty="0">
                <a:latin typeface="Arial"/>
                <a:cs typeface="Arial"/>
              </a:rPr>
              <a:t>September 22, 2021</a:t>
            </a:r>
            <a:r>
              <a:rPr kumimoji="1" lang="en-US" sz="1050" b="0" kern="1200" dirty="0">
                <a:solidFill>
                  <a:schemeClr val="tx1"/>
                </a:solidFill>
                <a:effectLst/>
                <a:latin typeface="Arial"/>
                <a:cs typeface="Arial"/>
              </a:rPr>
              <a:t>)</a:t>
            </a:r>
          </a:p>
          <a:p>
            <a:pPr marL="171450" indent="-171450">
              <a:buFont typeface="Arial" panose="020B0604020202020204" pitchFamily="34" charset="0"/>
              <a:buChar char="•"/>
              <a:defRPr/>
            </a:pPr>
            <a:r>
              <a:rPr kumimoji="1" lang="en-US" sz="1050" b="0" kern="1200" dirty="0">
                <a:solidFill>
                  <a:schemeClr val="tx1"/>
                </a:solidFill>
                <a:effectLst/>
                <a:latin typeface="Arial"/>
                <a:cs typeface="Arial"/>
              </a:rPr>
              <a:t>333,850 employees (as of March 31, 2022)</a:t>
            </a:r>
          </a:p>
          <a:p>
            <a:pPr marL="171450" indent="-171450">
              <a:buFont typeface="Arial" panose="020B0604020202020204" pitchFamily="34" charset="0"/>
              <a:buChar char="•"/>
              <a:defRPr/>
            </a:pPr>
            <a:r>
              <a:rPr kumimoji="1" lang="en-US" sz="1050" b="0" kern="1200" dirty="0">
                <a:solidFill>
                  <a:schemeClr val="tx1"/>
                </a:solidFill>
                <a:effectLst/>
                <a:latin typeface="Arial"/>
                <a:cs typeface="Arial"/>
              </a:rPr>
              <a:t>952 consolidated subsidiaries (as of March 31, 2022)</a:t>
            </a:r>
            <a:endParaRPr lang="en-US" sz="1050" dirty="0">
              <a:latin typeface="Arial"/>
              <a:cs typeface="Arial"/>
            </a:endParaRPr>
          </a:p>
          <a:p>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a:cs typeface="Arial"/>
              </a:rPr>
              <a:t>Conversion rate for NTT FY2021 revenue: 1 USD = 112.39 JPY</a:t>
            </a:r>
            <a:endParaRPr lang="en-US" sz="1050" b="1" dirty="0"/>
          </a:p>
          <a:p>
            <a:endParaRPr kumimoji="1" lang="en-US" sz="1050" b="0" kern="1200" dirty="0">
              <a:solidFill>
                <a:schemeClr val="tx1"/>
              </a:solidFill>
              <a:effectLst/>
              <a:latin typeface="Arial" panose="020B0604020202020204" pitchFamily="34" charset="0"/>
              <a:ea typeface="+mn-ea"/>
              <a:cs typeface="Arial" panose="020B0604020202020204" pitchFamily="34" charset="0"/>
            </a:endParaRPr>
          </a:p>
          <a:p>
            <a:r>
              <a:rPr kumimoji="1" lang="en-US" sz="1050" b="0" kern="1200" dirty="0">
                <a:solidFill>
                  <a:schemeClr val="tx1"/>
                </a:solidFill>
                <a:effectLst/>
                <a:latin typeface="Arial"/>
                <a:cs typeface="Arial"/>
              </a:rPr>
              <a:t>More information about NTT Innovation: https://www.global.ntt/our-innovation.html</a:t>
            </a:r>
            <a:endParaRPr lang="en-US" sz="1050" b="0" kern="1200" dirty="0">
              <a:solidFill>
                <a:schemeClr val="tx1"/>
              </a:solidFill>
              <a:effectLst/>
              <a:latin typeface="Arial"/>
              <a:cs typeface="Arial"/>
            </a:endParaRPr>
          </a:p>
          <a:p>
            <a:endParaRPr kumimoji="1" lang="en-US" sz="1050" b="0" kern="1200" dirty="0">
              <a:solidFill>
                <a:schemeClr val="tx1"/>
              </a:solidFill>
              <a:effectLst/>
              <a:latin typeface="Arial" panose="020B0604020202020204" pitchFamily="34" charset="0"/>
              <a:ea typeface="+mn-ea"/>
              <a:cs typeface="Arial" panose="020B0604020202020204" pitchFamily="34" charset="0"/>
            </a:endParaRPr>
          </a:p>
          <a:p>
            <a:endParaRPr kumimoji="1" lang="en-US" sz="1050" b="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2</a:t>
            </a:fld>
            <a:endParaRPr lang="ja-JP" altLang="en-US"/>
          </a:p>
        </p:txBody>
      </p:sp>
    </p:spTree>
    <p:extLst>
      <p:ext uri="{BB962C8B-B14F-4D97-AF65-F5344CB8AC3E}">
        <p14:creationId xmlns:p14="http://schemas.microsoft.com/office/powerpoint/2010/main" val="45062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a:cs typeface="Arial"/>
              </a:rPr>
              <a:t>NTT DATA is a top 10 global business and IT services provider with business operations in more than 50 countries. The parent of NTT DATA Services, the business was established in 1967 as the IT services arm of NTT and became a public company in 1995. NTT DATA ranks in the top 10 (#6) of the most valuable IT Services brands in the Brand Finance IT Services 25. https://brandirectory.com/download-report/brand-finance-it-services-25-2023-preview.pdf</a:t>
            </a:r>
          </a:p>
          <a:p>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a:cs typeface="Arial"/>
              </a:rPr>
              <a:t>$</a:t>
            </a:r>
            <a:r>
              <a:rPr lang="en-US" dirty="0">
                <a:latin typeface="Arial"/>
                <a:cs typeface="Arial"/>
              </a:rPr>
              <a:t>30B</a:t>
            </a:r>
            <a:r>
              <a:rPr lang="en-US" sz="1050" dirty="0">
                <a:latin typeface="Arial"/>
                <a:cs typeface="Arial"/>
              </a:rPr>
              <a:t> in annual revenue</a:t>
            </a:r>
          </a:p>
          <a:p>
            <a:pPr marL="171450" indent="-171450">
              <a:buFont typeface="Arial" panose="020B0604020202020204" pitchFamily="34" charset="0"/>
              <a:buChar char="•"/>
            </a:pPr>
            <a:r>
              <a:rPr lang="en-US" dirty="0">
                <a:latin typeface="Arial"/>
                <a:cs typeface="Arial"/>
              </a:rPr>
              <a:t>190,000</a:t>
            </a:r>
            <a:r>
              <a:rPr lang="en-US" sz="1050" dirty="0">
                <a:latin typeface="Arial"/>
                <a:cs typeface="Arial"/>
              </a:rPr>
              <a:t> professionals located in 50+ countries</a:t>
            </a:r>
            <a:r>
              <a:rPr lang="en-US" dirty="0">
                <a:latin typeface="Arial"/>
                <a:cs typeface="Arial"/>
              </a:rPr>
              <a:t> and regions</a:t>
            </a:r>
            <a:r>
              <a:rPr lang="en-US" sz="1050" dirty="0">
                <a:latin typeface="Arial"/>
                <a:cs typeface="Arial"/>
              </a:rPr>
              <a:t> worldwide</a:t>
            </a:r>
            <a:r>
              <a:rPr lang="en-US" dirty="0">
                <a:latin typeface="Arial"/>
                <a:cs typeface="Arial"/>
              </a:rPr>
              <a:t> (when combined with NTT Ltd.)</a:t>
            </a:r>
            <a:endParaRPr lang="en-US" sz="1050" dirty="0">
              <a:latin typeface="Arial"/>
              <a:cs typeface="Arial"/>
            </a:endParaRPr>
          </a:p>
          <a:p>
            <a:endParaRPr lang="en-US" sz="1050" dirty="0">
              <a:latin typeface="Arial" panose="020B0604020202020204" pitchFamily="34" charset="0"/>
              <a:cs typeface="Arial" panose="020B0604020202020204" pitchFamily="34" charset="0"/>
            </a:endParaRPr>
          </a:p>
          <a:p>
            <a:r>
              <a:rPr lang="en-US" sz="1050" dirty="0">
                <a:latin typeface="Arial"/>
                <a:cs typeface="Arial"/>
              </a:rPr>
              <a:t>NTT DATA’s core values guide us everyday in the work we do:</a:t>
            </a:r>
            <a:r>
              <a:rPr lang="en-US" dirty="0">
                <a:latin typeface="Arial"/>
                <a:cs typeface="Arial"/>
              </a:rPr>
              <a:t> </a:t>
            </a: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a:cs typeface="Arial"/>
              </a:rPr>
              <a:t>Take a client-first approach to ensure their success</a:t>
            </a:r>
          </a:p>
          <a:p>
            <a:pPr marL="171450" indent="-171450">
              <a:buFont typeface="Arial" panose="020B0604020202020204" pitchFamily="34" charset="0"/>
              <a:buChar char="•"/>
            </a:pPr>
            <a:r>
              <a:rPr lang="en-US" sz="1050" dirty="0">
                <a:latin typeface="Arial"/>
                <a:cs typeface="Arial"/>
              </a:rPr>
              <a:t>Use foresight to identity industry challenges and expand our IT and business expertise</a:t>
            </a:r>
          </a:p>
          <a:p>
            <a:pPr marL="171450" indent="-171450">
              <a:buFont typeface="Arial" panose="020B0604020202020204" pitchFamily="34" charset="0"/>
              <a:buChar char="•"/>
            </a:pPr>
            <a:r>
              <a:rPr lang="en-US" sz="1050" dirty="0">
                <a:latin typeface="Arial"/>
                <a:cs typeface="Arial"/>
              </a:rPr>
              <a:t>Maintain a commitment to collaboration and teamwork – both within our organization, our sister companies and most importantly, with our clients.</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r>
              <a:rPr kumimoji="1" lang="en-US" sz="1050" b="1" kern="1200" dirty="0">
                <a:solidFill>
                  <a:schemeClr val="tx1"/>
                </a:solidFill>
                <a:effectLst/>
                <a:latin typeface="Arial"/>
                <a:cs typeface="Arial"/>
              </a:rPr>
              <a:t>Conversion rate for FY2021 revenue: 1 USD = 112.42 JPY</a:t>
            </a:r>
            <a:endParaRPr lang="en-US" sz="1050" b="1" kern="1200" dirty="0">
              <a:solidFill>
                <a:schemeClr val="tx1"/>
              </a:solidFill>
              <a:effectLst/>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3</a:t>
            </a:fld>
            <a:endParaRPr lang="ja-JP" altLang="en-US"/>
          </a:p>
        </p:txBody>
      </p:sp>
    </p:spTree>
    <p:extLst>
      <p:ext uri="{BB962C8B-B14F-4D97-AF65-F5344CB8AC3E}">
        <p14:creationId xmlns:p14="http://schemas.microsoft.com/office/powerpoint/2010/main" val="145698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latin typeface="Arial" panose="020B0604020202020204" pitchFamily="34" charset="0"/>
                <a:cs typeface="Arial" panose="020B0604020202020204" pitchFamily="34" charset="0"/>
              </a:rPr>
              <a:t>At NTT DATA, we deliver industry-centric business and IT solutions to solve your toughest business challenges and to deliver the outcomes that matter most to you.</a:t>
            </a:r>
          </a:p>
          <a:p>
            <a:endParaRPr lang="en-US" sz="1050">
              <a:latin typeface="Arial" panose="020B0604020202020204" pitchFamily="34" charset="0"/>
              <a:cs typeface="Arial" panose="020B0604020202020204" pitchFamily="34" charset="0"/>
            </a:endParaRP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Learn more about the NTT DATA Nucleus Intelligent Enterprise Platform that powers our offerings: https://us.nttdata.com/en/services/nucleus-intelligent-enterprise-platform</a:t>
            </a:r>
          </a:p>
          <a:p>
            <a:endParaRPr lang="en-US"/>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4</a:t>
            </a:fld>
            <a:endParaRPr lang="ja-JP" altLang="en-US"/>
          </a:p>
        </p:txBody>
      </p:sp>
    </p:spTree>
    <p:extLst>
      <p:ext uri="{BB962C8B-B14F-4D97-AF65-F5344CB8AC3E}">
        <p14:creationId xmlns:p14="http://schemas.microsoft.com/office/powerpoint/2010/main" val="16169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6/15/2023 3:43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18735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Brandon</a:t>
            </a:r>
          </a:p>
          <a:p>
            <a:endParaRPr lang="en-US" dirty="0"/>
          </a:p>
          <a:p>
            <a:r>
              <a:rPr lang="en-US" dirty="0"/>
              <a:t>Let’s talk about – how NTT Data services can help a customer to solve its IAM related business problem using Azure AD as a tool. As with another product, we have three kind of services here – 1. Advisory Services 2. Implementation Services and 3. Managed Services. We will talk in more details about these services in following slides.</a:t>
            </a:r>
          </a:p>
        </p:txBody>
      </p:sp>
      <p:sp>
        <p:nvSpPr>
          <p:cNvPr id="4" name="Footer Placeholder 3"/>
          <p:cNvSpPr>
            <a:spLocks noGrp="1"/>
          </p:cNvSpPr>
          <p:nvPr>
            <p:ph type="ftr" sz="quarter" idx="4"/>
          </p:nvPr>
        </p:nvSpPr>
        <p:spPr/>
        <p:txBody>
          <a:bodyPr/>
          <a:lstStyle/>
          <a:p>
            <a:r>
              <a:rPr lang="en-US"/>
              <a:t>Presentation title</a:t>
            </a:r>
          </a:p>
        </p:txBody>
      </p:sp>
      <p:sp>
        <p:nvSpPr>
          <p:cNvPr id="5" name="Slide Number Placeholder 4"/>
          <p:cNvSpPr>
            <a:spLocks noGrp="1"/>
          </p:cNvSpPr>
          <p:nvPr>
            <p:ph type="sldNum" sz="quarter" idx="5"/>
          </p:nvPr>
        </p:nvSpPr>
        <p:spPr/>
        <p:txBody>
          <a:bodyPr/>
          <a:lstStyle/>
          <a:p>
            <a:fld id="{5F2D3714-B553-A044-BA72-366907BA36B5}" type="slidenum">
              <a:rPr lang="en-US" smtClean="0"/>
              <a:pPr/>
              <a:t>6</a:t>
            </a:fld>
            <a:endParaRPr lang="en-US"/>
          </a:p>
        </p:txBody>
      </p:sp>
    </p:spTree>
    <p:extLst>
      <p:ext uri="{BB962C8B-B14F-4D97-AF65-F5344CB8AC3E}">
        <p14:creationId xmlns:p14="http://schemas.microsoft.com/office/powerpoint/2010/main" val="397064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Ramesh &amp; David </a:t>
            </a:r>
          </a:p>
          <a:p>
            <a:endParaRPr lang="en-US" b="1" dirty="0"/>
          </a:p>
          <a:p>
            <a:r>
              <a:rPr lang="en-US" b="1" dirty="0"/>
              <a:t>Message:  </a:t>
            </a:r>
          </a:p>
          <a:p>
            <a:endParaRPr lang="en-US" b="1" dirty="0"/>
          </a:p>
          <a:p>
            <a:pPr marL="228600" indent="-228600">
              <a:buAutoNum type="arabicPeriod"/>
            </a:pPr>
            <a:r>
              <a:rPr lang="en-US" b="1" dirty="0"/>
              <a:t>NTT Data has worked very closely with Microsoft to come up with Advisory Services workshops </a:t>
            </a:r>
          </a:p>
          <a:p>
            <a:pPr marL="0" indent="0">
              <a:buNone/>
            </a:pPr>
            <a:r>
              <a:rPr lang="en-US" b="1" dirty="0"/>
              <a:t>2.  How Microsoft is helping other customers and partners to come up with best advisory services  - was input to our workshops.</a:t>
            </a:r>
          </a:p>
          <a:p>
            <a:endParaRPr lang="en-US" b="1" dirty="0"/>
          </a:p>
          <a:p>
            <a:endParaRPr lang="en-US" b="1" dirty="0"/>
          </a:p>
          <a:p>
            <a:r>
              <a:rPr lang="en-US" b="1" dirty="0"/>
              <a:t>Azure AD Advisory Services is </a:t>
            </a:r>
            <a:r>
              <a:rPr lang="en-US" b="1" dirty="0" err="1"/>
              <a:t>approx</a:t>
            </a:r>
            <a:r>
              <a:rPr lang="en-US" b="1" dirty="0"/>
              <a:t> two weeks of engagement where our consultants work with customers very closely to understand their business problem, educate them Azure AD features, help them understand how Azure AD can solve their business problem and come up with a solution. For designing these workshops, we worked very closely with Microsoft Team.</a:t>
            </a:r>
          </a:p>
          <a:p>
            <a:endParaRPr lang="en-US" b="1" dirty="0"/>
          </a:p>
          <a:p>
            <a:r>
              <a:rPr lang="en-US" b="1" dirty="0"/>
              <a:t>This engagement ends up with a Design Guide which becomes input to the next phase of the service which is Implementation.</a:t>
            </a:r>
          </a:p>
          <a:p>
            <a:endParaRPr lang="en-US" b="1" dirty="0"/>
          </a:p>
          <a:p>
            <a:endParaRPr lang="en-US" b="1" dirty="0"/>
          </a:p>
          <a:p>
            <a:r>
              <a:rPr lang="en-US" b="1" dirty="0"/>
              <a:t>Identity and Access Management Review</a:t>
            </a:r>
            <a:r>
              <a:rPr lang="en-US" b="0" dirty="0"/>
              <a:t> box</a:t>
            </a:r>
            <a:r>
              <a:rPr lang="en-US" b="1" dirty="0"/>
              <a:t>: </a:t>
            </a:r>
          </a:p>
          <a:p>
            <a:pPr marL="171450" indent="-171450">
              <a:buFont typeface="Arial" panose="020B0604020202020204" pitchFamily="34" charset="0"/>
              <a:buChar char="•"/>
            </a:pPr>
            <a:r>
              <a:rPr lang="en-US" dirty="0">
                <a:hlinkClick r:id="rId3"/>
              </a:rPr>
              <a:t>https://www.microsoft.com/microsoft-365/partners/microsoft-365-accelerators#security-compliance-identity-workshops</a:t>
            </a:r>
            <a:endParaRPr lang="en-US" dirty="0"/>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Application Discovery</a:t>
            </a:r>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Microsoft Secure Score Review</a:t>
            </a:r>
            <a:endParaRPr lang="en-US" dirty="0"/>
          </a:p>
          <a:p>
            <a:endParaRPr lang="en-US" b="1" dirty="0"/>
          </a:p>
          <a:p>
            <a:r>
              <a:rPr lang="en-US" b="1" dirty="0"/>
              <a:t>Intro to Azure Active Directory </a:t>
            </a:r>
            <a:r>
              <a:rPr lang="en-US" b="0" dirty="0"/>
              <a:t>box: </a:t>
            </a:r>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Customer Value Conversation.PPTX</a:t>
            </a:r>
          </a:p>
          <a:p>
            <a:endParaRPr lang="en-US" b="1" dirty="0">
              <a:sym typeface="Wingdings" panose="05000000000000000000" pitchFamily="2" charset="2"/>
            </a:endParaRPr>
          </a:p>
          <a:p>
            <a:r>
              <a:rPr lang="en-US" b="1" dirty="0">
                <a:sym typeface="Wingdings" panose="05000000000000000000" pitchFamily="2" charset="2"/>
              </a:rPr>
              <a:t>User Identity Provisioning </a:t>
            </a:r>
            <a:r>
              <a:rPr lang="en-US" b="0" dirty="0">
                <a:sym typeface="Wingdings" panose="05000000000000000000" pitchFamily="2" charset="2"/>
              </a:rPr>
              <a:t>box:</a:t>
            </a:r>
          </a:p>
          <a:p>
            <a:pPr marL="171450" marR="0" lvl="0" indent="-171450" algn="l" defTabSz="932688"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hlinkClick r:id="rId5"/>
              </a:rPr>
              <a:t>https://docs.microsoft.com/en-us/azure/active-directory/</a:t>
            </a:r>
            <a:r>
              <a:rPr lang="en-US" b="0" dirty="0">
                <a:sym typeface="Wingdings" panose="05000000000000000000" pitchFamily="2" charset="2"/>
              </a:rPr>
              <a:t> </a:t>
            </a:r>
            <a:r>
              <a:rPr lang="en-US" b="1" dirty="0">
                <a:sym typeface="Wingdings" panose="05000000000000000000" pitchFamily="2" charset="2"/>
              </a:rPr>
              <a:t> Cloud Provisioning / Enterprise Users / Hybrid Identity / Domain Services / Authentication </a:t>
            </a:r>
          </a:p>
          <a:p>
            <a:pPr marL="171450" indent="-171450">
              <a:buFont typeface="Arial" panose="020B0604020202020204" pitchFamily="34" charset="0"/>
              <a:buChar char="•"/>
            </a:pPr>
            <a:endParaRPr lang="en-US" b="1" dirty="0">
              <a:sym typeface="Wingdings" panose="05000000000000000000" pitchFamily="2" charset="2"/>
            </a:endParaRPr>
          </a:p>
          <a:p>
            <a:endParaRPr lang="en-US" b="1" dirty="0">
              <a:sym typeface="Wingdings" panose="05000000000000000000" pitchFamily="2" charset="2"/>
            </a:endParaRPr>
          </a:p>
          <a:p>
            <a:r>
              <a:rPr lang="en-US" b="1" dirty="0">
                <a:sym typeface="Wingdings" panose="05000000000000000000" pitchFamily="2" charset="2"/>
              </a:rPr>
              <a:t>Deploy and Manage Devices </a:t>
            </a:r>
            <a:r>
              <a:rPr lang="en-US" b="0" dirty="0">
                <a:sym typeface="Wingdings" panose="05000000000000000000" pitchFamily="2" charset="2"/>
              </a:rPr>
              <a:t>box:</a:t>
            </a:r>
          </a:p>
          <a:p>
            <a:pPr marL="171450" indent="-171450">
              <a:buFont typeface="Arial" panose="020B0604020202020204" pitchFamily="34" charset="0"/>
              <a:buChar char="•"/>
            </a:pPr>
            <a:r>
              <a:rPr lang="en-US" dirty="0">
                <a:hlinkClick r:id="rId5"/>
              </a:rPr>
              <a:t>https://docs.microsoft.com/en-us/azure/active-directory/</a:t>
            </a:r>
            <a:r>
              <a:rPr lang="en-US" b="1" dirty="0">
                <a:sym typeface="Wingdings" panose="05000000000000000000" pitchFamily="2" charset="2"/>
              </a:rPr>
              <a:t>  Device Management</a:t>
            </a:r>
          </a:p>
          <a:p>
            <a:endParaRPr lang="en-US" b="1" dirty="0">
              <a:sym typeface="Wingdings" panose="05000000000000000000" pitchFamily="2" charset="2"/>
            </a:endParaRPr>
          </a:p>
          <a:p>
            <a:r>
              <a:rPr lang="en-US" b="1" dirty="0">
                <a:sym typeface="Wingdings" panose="05000000000000000000" pitchFamily="2" charset="2"/>
              </a:rPr>
              <a:t>Driving Application Adoption </a:t>
            </a:r>
            <a:r>
              <a:rPr lang="en-US" b="0" dirty="0">
                <a:sym typeface="Wingdings" panose="05000000000000000000" pitchFamily="2" charset="2"/>
              </a:rPr>
              <a:t>box:</a:t>
            </a:r>
          </a:p>
          <a:p>
            <a:pPr marL="171450" indent="-171450">
              <a:buFont typeface="Arial" panose="020B0604020202020204" pitchFamily="34" charset="0"/>
              <a:buChar char="•"/>
            </a:pPr>
            <a:r>
              <a:rPr lang="en-US" dirty="0">
                <a:hlinkClick r:id="rId5"/>
              </a:rPr>
              <a:t>https://docs.microsoft.com/en-us/azure/active-directory/</a:t>
            </a:r>
            <a:r>
              <a:rPr lang="en-US" dirty="0"/>
              <a:t> </a:t>
            </a:r>
            <a:r>
              <a:rPr lang="en-US" b="1" dirty="0">
                <a:sym typeface="Wingdings" panose="05000000000000000000" pitchFamily="2" charset="2"/>
              </a:rPr>
              <a:t> Application and HR provisioning / Application Management / Microsoft Identity Platform</a:t>
            </a:r>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Azure AD Application Management</a:t>
            </a:r>
          </a:p>
          <a:p>
            <a:endParaRPr lang="en-US" b="1" dirty="0">
              <a:sym typeface="Wingdings" panose="05000000000000000000" pitchFamily="2" charset="2"/>
            </a:endParaRPr>
          </a:p>
          <a:p>
            <a:r>
              <a:rPr lang="en-US" b="1" dirty="0">
                <a:sym typeface="Wingdings" panose="05000000000000000000" pitchFamily="2" charset="2"/>
              </a:rPr>
              <a:t>Engage with External Users </a:t>
            </a:r>
            <a:r>
              <a:rPr lang="en-US" b="0" dirty="0">
                <a:sym typeface="Wingdings" panose="05000000000000000000" pitchFamily="2" charset="2"/>
              </a:rPr>
              <a:t>box:</a:t>
            </a:r>
          </a:p>
          <a:p>
            <a:pPr marL="171450" indent="-171450">
              <a:buFont typeface="Arial" panose="020B0604020202020204" pitchFamily="34" charset="0"/>
              <a:buChar char="•"/>
            </a:pPr>
            <a:r>
              <a:rPr lang="en-US" dirty="0">
                <a:hlinkClick r:id="rId5"/>
              </a:rPr>
              <a:t>https://docs.microsoft.com/en-us/azure/active-directory/</a:t>
            </a:r>
            <a:r>
              <a:rPr lang="en-US" dirty="0"/>
              <a:t> </a:t>
            </a:r>
            <a:r>
              <a:rPr lang="en-US" b="1" dirty="0">
                <a:sym typeface="Wingdings" panose="05000000000000000000" pitchFamily="2" charset="2"/>
              </a:rPr>
              <a:t> External Identities</a:t>
            </a:r>
          </a:p>
          <a:p>
            <a:endParaRPr lang="en-US" b="1" dirty="0">
              <a:sym typeface="Wingdings" panose="05000000000000000000" pitchFamily="2" charset="2"/>
            </a:endParaRPr>
          </a:p>
          <a:p>
            <a:r>
              <a:rPr lang="en-US" b="1" dirty="0">
                <a:sym typeface="Wingdings" panose="05000000000000000000" pitchFamily="2" charset="2"/>
              </a:rPr>
              <a:t>Securing Identities </a:t>
            </a:r>
            <a:r>
              <a:rPr lang="en-US" b="0" dirty="0">
                <a:sym typeface="Wingdings" panose="05000000000000000000" pitchFamily="2" charset="2"/>
              </a:rPr>
              <a:t>box:</a:t>
            </a:r>
          </a:p>
          <a:p>
            <a:pPr marL="171450" indent="-171450">
              <a:buFont typeface="Arial" panose="020B0604020202020204" pitchFamily="34" charset="0"/>
              <a:buChar char="•"/>
            </a:pPr>
            <a:r>
              <a:rPr lang="en-US" dirty="0">
                <a:hlinkClick r:id="rId5"/>
              </a:rPr>
              <a:t>https://docs.microsoft.com/en-us/azure/active-directory/</a:t>
            </a:r>
            <a:r>
              <a:rPr lang="en-US" dirty="0"/>
              <a:t> </a:t>
            </a:r>
            <a:r>
              <a:rPr lang="en-US" b="1" dirty="0">
                <a:sym typeface="Wingdings" panose="05000000000000000000" pitchFamily="2" charset="2"/>
              </a:rPr>
              <a:t> Identity Governance / Conditional Access / Identity Protection / Managed Identities for Azure Resources / PIM / Reports and monitoring</a:t>
            </a:r>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Self-Service Password Reset / Multifactor Authentication (MFA) / Conditional Access</a:t>
            </a:r>
          </a:p>
          <a:p>
            <a:endParaRPr lang="en-US" b="1" dirty="0">
              <a:sym typeface="Wingdings" panose="05000000000000000000" pitchFamily="2" charset="2"/>
            </a:endParaRPr>
          </a:p>
          <a:p>
            <a:r>
              <a:rPr lang="en-US" b="1" dirty="0">
                <a:sym typeface="Wingdings" panose="05000000000000000000" pitchFamily="2" charset="2"/>
              </a:rPr>
              <a:t>Design Guide </a:t>
            </a:r>
            <a:r>
              <a:rPr lang="en-US" b="0" dirty="0">
                <a:sym typeface="Wingdings" panose="05000000000000000000" pitchFamily="2" charset="2"/>
              </a:rPr>
              <a:t>box:</a:t>
            </a:r>
          </a:p>
          <a:p>
            <a:pPr marL="171450" indent="-171450">
              <a:buFont typeface="Arial" panose="020B0604020202020204" pitchFamily="34" charset="0"/>
              <a:buChar char="•"/>
            </a:pPr>
            <a:r>
              <a:rPr lang="en-US" dirty="0">
                <a:hlinkClick r:id="rId4"/>
              </a:rPr>
              <a:t>https://sw.transform.microsoft.com/resources</a:t>
            </a:r>
            <a:r>
              <a:rPr lang="en-US" dirty="0"/>
              <a:t> </a:t>
            </a:r>
            <a:r>
              <a:rPr lang="en-US" b="1" dirty="0">
                <a:sym typeface="Wingdings" panose="05000000000000000000" pitchFamily="2" charset="2"/>
              </a:rPr>
              <a:t> Identity tab  Design Decision Points.xlsx / Key Results, Recommendations and Next Steps</a:t>
            </a:r>
          </a:p>
          <a:p>
            <a:endParaRPr lang="en-US" b="1" dirty="0"/>
          </a:p>
        </p:txBody>
      </p:sp>
      <p:sp>
        <p:nvSpPr>
          <p:cNvPr id="4" name="Footer Placeholder 3"/>
          <p:cNvSpPr>
            <a:spLocks noGrp="1"/>
          </p:cNvSpPr>
          <p:nvPr>
            <p:ph type="ftr" sz="quarter" idx="4"/>
          </p:nvPr>
        </p:nvSpPr>
        <p:spPr/>
        <p:txBody>
          <a:bodyPr/>
          <a:lstStyle/>
          <a:p>
            <a:r>
              <a:rPr lang="en-US"/>
              <a:t>Presentation title</a:t>
            </a:r>
          </a:p>
        </p:txBody>
      </p:sp>
      <p:sp>
        <p:nvSpPr>
          <p:cNvPr id="5" name="Slide Number Placeholder 4"/>
          <p:cNvSpPr>
            <a:spLocks noGrp="1"/>
          </p:cNvSpPr>
          <p:nvPr>
            <p:ph type="sldNum" sz="quarter" idx="5"/>
          </p:nvPr>
        </p:nvSpPr>
        <p:spPr/>
        <p:txBody>
          <a:bodyPr/>
          <a:lstStyle/>
          <a:p>
            <a:fld id="{5F2D3714-B553-A044-BA72-366907BA36B5}" type="slidenum">
              <a:rPr lang="en-US" smtClean="0"/>
              <a:pPr/>
              <a:t>7</a:t>
            </a:fld>
            <a:endParaRPr lang="en-US"/>
          </a:p>
        </p:txBody>
      </p:sp>
    </p:spTree>
    <p:extLst>
      <p:ext uri="{BB962C8B-B14F-4D97-AF65-F5344CB8AC3E}">
        <p14:creationId xmlns:p14="http://schemas.microsoft.com/office/powerpoint/2010/main" val="300265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Ramesh / Brandon </a:t>
            </a:r>
          </a:p>
          <a:p>
            <a:endParaRPr lang="en-US" dirty="0">
              <a:hlinkClick r:id="rId3"/>
            </a:endParaRPr>
          </a:p>
          <a:p>
            <a:r>
              <a:rPr lang="en-US" dirty="0">
                <a:hlinkClick r:id="rId3"/>
              </a:rPr>
              <a:t>https://docs.microsoft.com/en-us/azure/active-directory/fundamentals/active-directory-deployment-plans</a:t>
            </a:r>
            <a:endParaRPr lang="en-US" dirty="0"/>
          </a:p>
          <a:p>
            <a:endParaRPr lang="en-US" dirty="0"/>
          </a:p>
          <a:p>
            <a:r>
              <a:rPr lang="en-US" dirty="0"/>
              <a:t>Depending upon engagement size and complexity, this phase could span from few months to several months. During this phase, the goal is to implement proposed Azure AD solution in customer environment. This is done in a project deliverable model. During this phase, we will be closely interacting with customer’s team to define the requirements (Identities / Apps etc.), implement solution, testing and sign off from the end customers. Each phase could be divided into several sub-phases depending upon business units, business applications etc. The goal here is to have smooth transition from the current system to Azure AD without any business impact. We will also make sure that the environment is fully transitioned to Managed services team (if customer chooses us for Managed Services) or to the customers themselves (or their designated support team) for day to day maintenance. </a:t>
            </a:r>
          </a:p>
        </p:txBody>
      </p:sp>
      <p:sp>
        <p:nvSpPr>
          <p:cNvPr id="4" name="Footer Placeholder 3"/>
          <p:cNvSpPr>
            <a:spLocks noGrp="1"/>
          </p:cNvSpPr>
          <p:nvPr>
            <p:ph type="ftr" sz="quarter" idx="4"/>
          </p:nvPr>
        </p:nvSpPr>
        <p:spPr/>
        <p:txBody>
          <a:bodyPr/>
          <a:lstStyle/>
          <a:p>
            <a:r>
              <a:rPr lang="en-US"/>
              <a:t>Presentation title</a:t>
            </a:r>
          </a:p>
        </p:txBody>
      </p:sp>
      <p:sp>
        <p:nvSpPr>
          <p:cNvPr id="5" name="Slide Number Placeholder 4"/>
          <p:cNvSpPr>
            <a:spLocks noGrp="1"/>
          </p:cNvSpPr>
          <p:nvPr>
            <p:ph type="sldNum" sz="quarter" idx="5"/>
          </p:nvPr>
        </p:nvSpPr>
        <p:spPr/>
        <p:txBody>
          <a:bodyPr/>
          <a:lstStyle/>
          <a:p>
            <a:fld id="{5F2D3714-B553-A044-BA72-366907BA36B5}" type="slidenum">
              <a:rPr lang="en-US" smtClean="0"/>
              <a:pPr/>
              <a:t>8</a:t>
            </a:fld>
            <a:endParaRPr lang="en-US"/>
          </a:p>
        </p:txBody>
      </p:sp>
    </p:spTree>
    <p:extLst>
      <p:ext uri="{BB962C8B-B14F-4D97-AF65-F5344CB8AC3E}">
        <p14:creationId xmlns:p14="http://schemas.microsoft.com/office/powerpoint/2010/main" val="337011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Ramesh &amp; Brandon </a:t>
            </a:r>
          </a:p>
          <a:p>
            <a:endParaRPr lang="en-US" dirty="0"/>
          </a:p>
          <a:p>
            <a:endParaRPr lang="en-US" dirty="0"/>
          </a:p>
          <a:p>
            <a:r>
              <a:rPr lang="en-US" dirty="0"/>
              <a:t>Operational Guidelines: </a:t>
            </a:r>
            <a:r>
              <a:rPr lang="en-US" dirty="0">
                <a:hlinkClick r:id="rId3"/>
              </a:rPr>
              <a:t>https://docs.microsoft.com/en-us/azure/active-directory/fundamentals/active-directory-ops-guide-intro</a:t>
            </a:r>
            <a:endParaRPr lang="en-US" dirty="0"/>
          </a:p>
          <a:p>
            <a:endParaRPr lang="en-US" dirty="0"/>
          </a:p>
          <a:p>
            <a:r>
              <a:rPr lang="en-US" dirty="0"/>
              <a:t>This service kicks in when customer chooses us to provide managed services around Azure AD. We have developed a repeatable process for managing and supporting the environment on a day-to-day basis. Along with Operational Support, we constantly look for optimizing support process in on going manner to make system more efficient. During this service, we also support customers for their Audit needs.</a:t>
            </a:r>
          </a:p>
        </p:txBody>
      </p:sp>
      <p:sp>
        <p:nvSpPr>
          <p:cNvPr id="4" name="Footer Placeholder 3"/>
          <p:cNvSpPr>
            <a:spLocks noGrp="1"/>
          </p:cNvSpPr>
          <p:nvPr>
            <p:ph type="ftr" sz="quarter" idx="4"/>
          </p:nvPr>
        </p:nvSpPr>
        <p:spPr/>
        <p:txBody>
          <a:bodyPr/>
          <a:lstStyle/>
          <a:p>
            <a:r>
              <a:rPr lang="en-US"/>
              <a:t>Presentation title</a:t>
            </a:r>
          </a:p>
        </p:txBody>
      </p:sp>
      <p:sp>
        <p:nvSpPr>
          <p:cNvPr id="5" name="Slide Number Placeholder 4"/>
          <p:cNvSpPr>
            <a:spLocks noGrp="1"/>
          </p:cNvSpPr>
          <p:nvPr>
            <p:ph type="sldNum" sz="quarter" idx="5"/>
          </p:nvPr>
        </p:nvSpPr>
        <p:spPr/>
        <p:txBody>
          <a:bodyPr/>
          <a:lstStyle/>
          <a:p>
            <a:fld id="{5F2D3714-B553-A044-BA72-366907BA36B5}" type="slidenum">
              <a:rPr lang="en-US" smtClean="0"/>
              <a:pPr/>
              <a:t>9</a:t>
            </a:fld>
            <a:endParaRPr lang="en-US"/>
          </a:p>
        </p:txBody>
      </p:sp>
    </p:spTree>
    <p:extLst>
      <p:ext uri="{BB962C8B-B14F-4D97-AF65-F5344CB8AC3E}">
        <p14:creationId xmlns:p14="http://schemas.microsoft.com/office/powerpoint/2010/main" val="3554684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 (White NTT DAT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6F24AE-ED68-45B3-B103-5620597416D6}"/>
              </a:ext>
            </a:extLst>
          </p:cNvPr>
          <p:cNvPicPr>
            <a:picLocks noChangeAspect="1"/>
          </p:cNvPicPr>
          <p:nvPr userDrawn="1"/>
        </p:nvPicPr>
        <p:blipFill>
          <a:blip r:embed="rId2"/>
          <a:srcRect l="608" r="608"/>
          <a:stretch/>
        </p:blipFill>
        <p:spPr>
          <a:xfrm>
            <a:off x="-119" y="0"/>
            <a:ext cx="12192120" cy="4770296"/>
          </a:xfrm>
          <a:prstGeom prst="rect">
            <a:avLst/>
          </a:prstGeom>
        </p:spPr>
      </p:pic>
      <p:sp>
        <p:nvSpPr>
          <p:cNvPr id="14" name="正方形/長方形 13"/>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a:latin typeface="HGPGothicE" charset="-128"/>
              <a:ea typeface="HGPGothicE" charset="-128"/>
            </a:endParaRPr>
          </a:p>
        </p:txBody>
      </p:sp>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a:t>&lt;MM/DD/YYYY&gt;</a:t>
            </a:r>
            <a:br>
              <a:rPr lang="en-US" altLang="ja-JP"/>
            </a:br>
            <a:r>
              <a:rPr lang="en-US" altLang="ja-JP"/>
              <a:t>&lt;NTT DATA, Inc.&gt;</a:t>
            </a:r>
            <a:br>
              <a:rPr lang="en-US" altLang="ja-JP"/>
            </a:br>
            <a:r>
              <a:rPr lang="en-US" altLang="ja-JP"/>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a:t>[Title]</a:t>
            </a:r>
          </a:p>
        </p:txBody>
      </p:sp>
      <p:pic>
        <p:nvPicPr>
          <p:cNvPr id="13" name="図 12">
            <a:extLst>
              <a:ext uri="{FF2B5EF4-FFF2-40B4-BE49-F238E27FC236}">
                <a16:creationId xmlns:a16="http://schemas.microsoft.com/office/drawing/2014/main" id="{5F996963-4A1F-8846-B376-4BC33022D192}"/>
              </a:ext>
            </a:extLst>
          </p:cNvPr>
          <p:cNvPicPr>
            <a:picLocks noChangeAspect="1"/>
          </p:cNvPicPr>
          <p:nvPr userDrawn="1"/>
        </p:nvPicPr>
        <p:blipFill>
          <a:blip r:embed="rId3"/>
          <a:stretch>
            <a:fillRect/>
          </a:stretch>
        </p:blipFill>
        <p:spPr>
          <a:xfrm>
            <a:off x="9306503" y="253134"/>
            <a:ext cx="2635200" cy="902800"/>
          </a:xfrm>
          <a:prstGeom prst="rect">
            <a:avLst/>
          </a:prstGeom>
        </p:spPr>
      </p:pic>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pt-BR" sz="800" kern="1200" dirty="0">
                <a:solidFill>
                  <a:schemeClr val="bg1"/>
                </a:solidFill>
                <a:latin typeface="+mn-lt"/>
                <a:ea typeface="+mn-ea"/>
                <a:cs typeface="+mn-cs"/>
              </a:rPr>
              <a:t>© 2023 NTT DATA Americas, Inc.</a:t>
            </a:r>
            <a:r>
              <a:rPr kumimoji="1" lang="en-US" sz="800" kern="1200" dirty="0">
                <a:solidFill>
                  <a:schemeClr val="bg1"/>
                </a:solidFill>
                <a:latin typeface="+mn-lt"/>
                <a:ea typeface="+mn-ea"/>
                <a:cs typeface="+mn-cs"/>
              </a:rPr>
              <a:t> All rights reserved.</a:t>
            </a:r>
            <a:endParaRPr lang="en-US" dirty="0"/>
          </a:p>
        </p:txBody>
      </p:sp>
      <p:pic>
        <p:nvPicPr>
          <p:cNvPr id="9" name="図 17">
            <a:extLst>
              <a:ext uri="{FF2B5EF4-FFF2-40B4-BE49-F238E27FC236}">
                <a16:creationId xmlns:a16="http://schemas.microsoft.com/office/drawing/2014/main" id="{F726A3C3-B8A5-43F5-948F-FCDA2DECB2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33085501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ccess Story (Unnam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0090F6-DCC4-4D36-8C94-183E108D8C49}"/>
              </a:ext>
            </a:extLst>
          </p:cNvPr>
          <p:cNvSpPr/>
          <p:nvPr userDrawn="1"/>
        </p:nvSpPr>
        <p:spPr>
          <a:xfrm>
            <a:off x="4114800" y="5346981"/>
            <a:ext cx="8083677" cy="1060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399317447"/>
              </p:ext>
            </p:extLst>
          </p:nvPr>
        </p:nvGraphicFramePr>
        <p:xfrm>
          <a:off x="4419600" y="1231508"/>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600" b="0" kern="1200">
                          <a:solidFill>
                            <a:schemeClr val="accent2">
                              <a:lumMod val="75000"/>
                            </a:schemeClr>
                          </a:solidFill>
                          <a:latin typeface="+mn-lt"/>
                          <a:ea typeface="+mn-ea"/>
                          <a:cs typeface="+mn-cs"/>
                        </a:rPr>
                        <a:t>Business need</a:t>
                      </a:r>
                      <a:r>
                        <a:rPr kumimoji="1" lang="en-US" sz="1800" b="0" kern="1200">
                          <a:solidFill>
                            <a:schemeClr val="accent2">
                              <a:lumMod val="75000"/>
                            </a:schemeClr>
                          </a:solidFill>
                          <a:latin typeface="+mn-lt"/>
                          <a:ea typeface="+mn-ea"/>
                          <a:cs typeface="+mn-cs"/>
                        </a:rPr>
                        <a:t>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a:solidFill>
                            <a:schemeClr val="accent2">
                              <a:lumMod val="75000"/>
                            </a:schemeClr>
                          </a:solidFill>
                          <a:latin typeface="+mn-lt"/>
                          <a:ea typeface="+mn-ea"/>
                          <a:cs typeface="+mn-cs"/>
                        </a:rPr>
                        <a:t>Solution</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a:solidFill>
                            <a:schemeClr val="accent2">
                              <a:lumMod val="75000"/>
                            </a:schemeClr>
                          </a:solidFill>
                          <a:latin typeface="+mn-lt"/>
                          <a:ea typeface="+mn-ea"/>
                          <a:cs typeface="+mn-cs"/>
                        </a:rPr>
                        <a:t>Outcomes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549046"/>
            <a:ext cx="6414655" cy="552204"/>
          </a:xfrm>
          <a:prstGeom prst="rect">
            <a:avLst/>
          </a:prstGeom>
        </p:spPr>
        <p:txBody>
          <a:bodyPr lIns="0" tIns="0" rIns="0" bIns="0" anchor="ctr" anchorCtr="0"/>
          <a:lstStyle>
            <a:lvl1pPr marL="0" indent="0">
              <a:defRPr lang="en-US" sz="1800" b="1" dirty="0">
                <a:solidFill>
                  <a:schemeClr val="tx1"/>
                </a:solidFill>
                <a:latin typeface="+mj-lt"/>
              </a:defRPr>
            </a:lvl1pPr>
          </a:lstStyle>
          <a:p>
            <a:r>
              <a:rPr lang="en-US"/>
              <a:t>Published Case Study Headline in Title Case</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p:nvPr>
        </p:nvSpPr>
        <p:spPr>
          <a:xfrm>
            <a:off x="4419599" y="1717037"/>
            <a:ext cx="2359152" cy="3683175"/>
          </a:xfrm>
          <a:prstGeom prst="rect">
            <a:avLst/>
          </a:prstGeom>
        </p:spPr>
        <p:txBody>
          <a:bodyPr lIns="0"/>
          <a:lstStyle>
            <a:lvl1pPr marL="0" indent="0" fontAlgn="base">
              <a:spcBef>
                <a:spcPct val="0"/>
              </a:spcBef>
              <a:spcAft>
                <a:spcPct val="0"/>
              </a:spcAft>
              <a:buNone/>
              <a:defRPr sz="1050">
                <a:solidFill>
                  <a:schemeClr val="tx1"/>
                </a:solidFill>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GB" sz="1050"/>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p:nvPr>
        </p:nvSpPr>
        <p:spPr>
          <a:xfrm>
            <a:off x="6981825" y="1717037"/>
            <a:ext cx="2359152" cy="3683175"/>
          </a:xfrm>
          <a:prstGeom prst="rect">
            <a:avLst/>
          </a:prstGeom>
        </p:spPr>
        <p:txBody>
          <a:bodyPr lIns="0"/>
          <a:lstStyle>
            <a:lvl1pPr marL="0" indent="0" fontAlgn="base">
              <a:spcBef>
                <a:spcPct val="0"/>
              </a:spcBef>
              <a:spcAft>
                <a:spcPct val="0"/>
              </a:spcAft>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US" sz="105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p:nvPr>
        </p:nvSpPr>
        <p:spPr>
          <a:xfrm>
            <a:off x="9528048" y="1717037"/>
            <a:ext cx="2359152" cy="3683175"/>
          </a:xfrm>
          <a:prstGeom prst="rect">
            <a:avLst/>
          </a:prstGeom>
        </p:spPr>
        <p:txBody>
          <a:bodyPr lIns="0"/>
          <a:lstStyle>
            <a:lvl1pPr marL="55563" indent="0" fontAlgn="base">
              <a:spcBef>
                <a:spcPct val="0"/>
              </a:spcBef>
              <a:spcAft>
                <a:spcPts val="600"/>
              </a:spcAft>
              <a:buClr>
                <a:schemeClr val="accent2"/>
              </a:buClr>
              <a:buFontTx/>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marR="0" lvl="0" indent="-171450" algn="l" defTabSz="609555" rtl="0" eaLnBrk="1" fontAlgn="base" latinLnBrk="0" hangingPunct="1">
              <a:lnSpc>
                <a:spcPct val="100000"/>
              </a:lnSpc>
              <a:spcBef>
                <a:spcPct val="0"/>
              </a:spcBef>
              <a:spcAft>
                <a:spcPts val="600"/>
              </a:spcAft>
              <a:buClr>
                <a:schemeClr val="accent2"/>
              </a:buClr>
              <a:buSzTx/>
              <a:buFont typeface="Arial" panose="020B0604020202020204" pitchFamily="34" charset="0"/>
              <a:buChar char="•"/>
              <a:tabLst/>
              <a:defRPr/>
            </a:pPr>
            <a:endParaRPr kumimoji="1" lang="en-US" sz="1050">
              <a:solidFill>
                <a:srgbClr val="444444"/>
              </a:solidFill>
              <a:ea typeface="Museo Sans For Dell" pitchFamily="2" charset="0"/>
            </a:endParaRPr>
          </a:p>
        </p:txBody>
      </p:sp>
      <p:sp>
        <p:nvSpPr>
          <p:cNvPr id="5" name="Content Placeholder 4">
            <a:extLst>
              <a:ext uri="{FF2B5EF4-FFF2-40B4-BE49-F238E27FC236}">
                <a16:creationId xmlns:a16="http://schemas.microsoft.com/office/drawing/2014/main" id="{9B500611-86D1-47D6-81ED-99234D6492DB}"/>
              </a:ext>
            </a:extLst>
          </p:cNvPr>
          <p:cNvSpPr>
            <a:spLocks noGrp="1"/>
          </p:cNvSpPr>
          <p:nvPr>
            <p:ph sz="quarter" idx="19" hasCustomPrompt="1"/>
          </p:nvPr>
        </p:nvSpPr>
        <p:spPr>
          <a:xfrm>
            <a:off x="10945813" y="565610"/>
            <a:ext cx="941387" cy="552450"/>
          </a:xfrm>
          <a:prstGeom prst="rect">
            <a:avLst/>
          </a:prstGeom>
        </p:spPr>
        <p:txBody>
          <a:bodyPr/>
          <a:lstStyle>
            <a:lvl1pPr marL="0" indent="0" algn="ctr">
              <a:buNone/>
              <a:defRPr sz="1050"/>
            </a:lvl1pPr>
            <a:lvl2pPr>
              <a:buNone/>
              <a:defRPr sz="1000"/>
            </a:lvl2pPr>
            <a:lvl3pPr>
              <a:buNone/>
              <a:defRPr sz="1000"/>
            </a:lvl3pPr>
            <a:lvl4pPr>
              <a:buNone/>
              <a:defRPr sz="1000"/>
            </a:lvl4pPr>
            <a:lvl5pPr>
              <a:buNone/>
              <a:defRPr sz="1000"/>
            </a:lvl5pPr>
          </a:lstStyle>
          <a:p>
            <a:pPr lvl="0"/>
            <a:r>
              <a:rPr lang="en-US"/>
              <a:t>Logo should fit in this area</a:t>
            </a:r>
          </a:p>
        </p:txBody>
      </p:sp>
      <p:sp>
        <p:nvSpPr>
          <p:cNvPr id="10" name="Text Placeholder 9">
            <a:extLst>
              <a:ext uri="{FF2B5EF4-FFF2-40B4-BE49-F238E27FC236}">
                <a16:creationId xmlns:a16="http://schemas.microsoft.com/office/drawing/2014/main" id="{3EE4AB24-9081-497B-9837-5F6FFC203E33}"/>
              </a:ext>
            </a:extLst>
          </p:cNvPr>
          <p:cNvSpPr>
            <a:spLocks noGrp="1"/>
          </p:cNvSpPr>
          <p:nvPr>
            <p:ph type="body" sz="quarter" idx="20" hasCustomPrompt="1"/>
          </p:nvPr>
        </p:nvSpPr>
        <p:spPr>
          <a:xfrm>
            <a:off x="4419599" y="5404672"/>
            <a:ext cx="7467600" cy="576410"/>
          </a:xfrm>
          <a:prstGeom prst="rect">
            <a:avLst/>
          </a:prstGeom>
        </p:spPr>
        <p:txBody>
          <a:bodyPr/>
          <a:lstStyle>
            <a:lvl1pPr marL="0" indent="0">
              <a:buFontTx/>
              <a:buNone/>
              <a:defRPr sz="1200" i="0">
                <a:solidFill>
                  <a:schemeClr val="bg1"/>
                </a:solidFill>
              </a:defRPr>
            </a:lvl1pPr>
          </a:lstStyle>
          <a:p>
            <a:pPr lvl="0"/>
            <a:r>
              <a:rPr lang="en-US"/>
              <a:t>Enter a quote here, up to three lines, beginning and ending with quotation marks. </a:t>
            </a:r>
          </a:p>
          <a:p>
            <a:pPr lvl="0"/>
            <a:endParaRPr lang="en-US"/>
          </a:p>
        </p:txBody>
      </p:sp>
      <p:sp>
        <p:nvSpPr>
          <p:cNvPr id="21" name="Text Placeholder 20">
            <a:extLst>
              <a:ext uri="{FF2B5EF4-FFF2-40B4-BE49-F238E27FC236}">
                <a16:creationId xmlns:a16="http://schemas.microsoft.com/office/drawing/2014/main" id="{CCD48BF2-48F6-46DC-91F6-F36BEC0F038F}"/>
              </a:ext>
            </a:extLst>
          </p:cNvPr>
          <p:cNvSpPr>
            <a:spLocks noGrp="1"/>
          </p:cNvSpPr>
          <p:nvPr>
            <p:ph type="body" sz="quarter" idx="22" hasCustomPrompt="1"/>
          </p:nvPr>
        </p:nvSpPr>
        <p:spPr>
          <a:xfrm>
            <a:off x="5368924" y="6092236"/>
            <a:ext cx="6518275" cy="339873"/>
          </a:xfrm>
          <a:prstGeom prst="rect">
            <a:avLst/>
          </a:prstGeom>
        </p:spPr>
        <p:txBody>
          <a:bodyPr/>
          <a:lstStyle>
            <a:lvl1pPr marL="0" indent="0" algn="r">
              <a:buFontTx/>
              <a:buNone/>
              <a:defRPr sz="1200" b="0" i="1">
                <a:solidFill>
                  <a:schemeClr val="bg1"/>
                </a:solidFill>
              </a:defRPr>
            </a:lvl1pPr>
          </a:lstStyle>
          <a:p>
            <a:pPr lvl="0"/>
            <a:r>
              <a:rPr lang="en-US" sz="1200"/>
              <a:t>- Client’s First and Last Name in bold type, Job Title, Organization Name</a:t>
            </a:r>
            <a:endParaRPr lang="en-US"/>
          </a:p>
        </p:txBody>
      </p:sp>
      <p:sp>
        <p:nvSpPr>
          <p:cNvPr id="29" name="Text Placeholder 28">
            <a:extLst>
              <a:ext uri="{FF2B5EF4-FFF2-40B4-BE49-F238E27FC236}">
                <a16:creationId xmlns:a16="http://schemas.microsoft.com/office/drawing/2014/main" id="{090093CD-BB1C-4B90-B24C-4BA444F754BC}"/>
              </a:ext>
            </a:extLst>
          </p:cNvPr>
          <p:cNvSpPr>
            <a:spLocks noGrp="1"/>
          </p:cNvSpPr>
          <p:nvPr>
            <p:ph type="body" sz="quarter" idx="23" hasCustomPrompt="1"/>
          </p:nvPr>
        </p:nvSpPr>
        <p:spPr>
          <a:xfrm>
            <a:off x="9707526" y="6492548"/>
            <a:ext cx="2179674" cy="261938"/>
          </a:xfrm>
          <a:prstGeom prst="rect">
            <a:avLst/>
          </a:prstGeom>
        </p:spPr>
        <p:txBody>
          <a:bodyPr/>
          <a:lstStyle>
            <a:lvl1pPr marL="0" indent="0" algn="r">
              <a:buFontTx/>
              <a:buNone/>
              <a:defRPr sz="1100" b="1">
                <a:solidFill>
                  <a:schemeClr val="bg2"/>
                </a:solidFill>
              </a:defRPr>
            </a:lvl1pPr>
          </a:lstStyle>
          <a:p>
            <a:pPr lvl="0"/>
            <a:r>
              <a:rPr lang="en-US" sz="1100"/>
              <a:t>READ THE CASE STUDY &gt;&gt;</a:t>
            </a:r>
            <a:endParaRPr lang="en-US"/>
          </a:p>
        </p:txBody>
      </p:sp>
      <p:sp>
        <p:nvSpPr>
          <p:cNvPr id="30" name="Text Placeholder 28">
            <a:extLst>
              <a:ext uri="{FF2B5EF4-FFF2-40B4-BE49-F238E27FC236}">
                <a16:creationId xmlns:a16="http://schemas.microsoft.com/office/drawing/2014/main" id="{11324375-FF8B-40FF-8241-997A048B5F31}"/>
              </a:ext>
            </a:extLst>
          </p:cNvPr>
          <p:cNvSpPr>
            <a:spLocks noGrp="1"/>
          </p:cNvSpPr>
          <p:nvPr>
            <p:ph type="body" sz="quarter" idx="24" hasCustomPrompt="1"/>
          </p:nvPr>
        </p:nvSpPr>
        <p:spPr>
          <a:xfrm>
            <a:off x="7495826" y="6492548"/>
            <a:ext cx="2032222" cy="261938"/>
          </a:xfrm>
          <a:prstGeom prst="rect">
            <a:avLst/>
          </a:prstGeom>
        </p:spPr>
        <p:txBody>
          <a:bodyPr/>
          <a:lstStyle>
            <a:lvl1pPr marL="0" indent="0" algn="r">
              <a:buFontTx/>
              <a:buNone/>
              <a:defRPr sz="1100" b="1">
                <a:solidFill>
                  <a:schemeClr val="bg2"/>
                </a:solidFill>
              </a:defRPr>
            </a:lvl1pPr>
          </a:lstStyle>
          <a:p>
            <a:pPr lvl="0"/>
            <a:r>
              <a:rPr lang="en-US" sz="1100"/>
              <a:t>WATCH THE VIDEO &gt;&gt;</a:t>
            </a:r>
            <a:endParaRPr lang="en-US"/>
          </a:p>
        </p:txBody>
      </p:sp>
    </p:spTree>
    <p:extLst>
      <p:ext uri="{BB962C8B-B14F-4D97-AF65-F5344CB8AC3E}">
        <p14:creationId xmlns:p14="http://schemas.microsoft.com/office/powerpoint/2010/main" val="4128358118"/>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uccess Story (Unnam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0090F6-DCC4-4D36-8C94-183E108D8C49}"/>
              </a:ext>
            </a:extLst>
          </p:cNvPr>
          <p:cNvSpPr/>
          <p:nvPr userDrawn="1"/>
        </p:nvSpPr>
        <p:spPr>
          <a:xfrm>
            <a:off x="4114800" y="5346981"/>
            <a:ext cx="8083677" cy="1060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3535256615"/>
              </p:ext>
            </p:extLst>
          </p:nvPr>
        </p:nvGraphicFramePr>
        <p:xfrm>
          <a:off x="4419600" y="1231508"/>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600" b="0" kern="1200">
                          <a:solidFill>
                            <a:schemeClr val="accent2">
                              <a:lumMod val="75000"/>
                            </a:schemeClr>
                          </a:solidFill>
                          <a:latin typeface="+mn-lt"/>
                          <a:ea typeface="+mn-ea"/>
                          <a:cs typeface="+mn-cs"/>
                        </a:rPr>
                        <a:t>Business need</a:t>
                      </a:r>
                      <a:r>
                        <a:rPr kumimoji="1" lang="en-US" sz="1800" b="0" kern="1200">
                          <a:solidFill>
                            <a:schemeClr val="accent2">
                              <a:lumMod val="75000"/>
                            </a:schemeClr>
                          </a:solidFill>
                          <a:latin typeface="+mn-lt"/>
                          <a:ea typeface="+mn-ea"/>
                          <a:cs typeface="+mn-cs"/>
                        </a:rPr>
                        <a:t>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a:solidFill>
                            <a:schemeClr val="accent2">
                              <a:lumMod val="75000"/>
                            </a:schemeClr>
                          </a:solidFill>
                          <a:latin typeface="+mn-lt"/>
                          <a:ea typeface="+mn-ea"/>
                          <a:cs typeface="+mn-cs"/>
                        </a:rPr>
                        <a:t>Solution</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a:solidFill>
                            <a:schemeClr val="accent2">
                              <a:lumMod val="75000"/>
                            </a:schemeClr>
                          </a:solidFill>
                          <a:latin typeface="+mn-lt"/>
                          <a:ea typeface="+mn-ea"/>
                          <a:cs typeface="+mn-cs"/>
                        </a:rPr>
                        <a:t>Outcomes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549046"/>
            <a:ext cx="6414655" cy="552204"/>
          </a:xfrm>
          <a:prstGeom prst="rect">
            <a:avLst/>
          </a:prstGeom>
        </p:spPr>
        <p:txBody>
          <a:bodyPr lIns="0" tIns="0" rIns="0" bIns="0" anchor="ctr" anchorCtr="0"/>
          <a:lstStyle>
            <a:lvl1pPr marL="0" indent="0">
              <a:defRPr lang="en-US" sz="1800" b="1" dirty="0">
                <a:solidFill>
                  <a:schemeClr val="tx1"/>
                </a:solidFill>
                <a:latin typeface="+mj-lt"/>
              </a:defRPr>
            </a:lvl1pPr>
          </a:lstStyle>
          <a:p>
            <a:r>
              <a:rPr lang="en-US"/>
              <a:t>Published Case Study Headline in Title Case</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p:nvPr>
        </p:nvSpPr>
        <p:spPr>
          <a:xfrm>
            <a:off x="4419599" y="1717037"/>
            <a:ext cx="2359152" cy="3683175"/>
          </a:xfrm>
          <a:prstGeom prst="rect">
            <a:avLst/>
          </a:prstGeom>
        </p:spPr>
        <p:txBody>
          <a:bodyPr lIns="0"/>
          <a:lstStyle>
            <a:lvl1pPr marL="0" indent="0" fontAlgn="base">
              <a:spcBef>
                <a:spcPct val="0"/>
              </a:spcBef>
              <a:spcAft>
                <a:spcPct val="0"/>
              </a:spcAft>
              <a:buNone/>
              <a:defRPr sz="1050">
                <a:solidFill>
                  <a:schemeClr val="tx1"/>
                </a:solidFill>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GB" sz="1050"/>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p:nvPr>
        </p:nvSpPr>
        <p:spPr>
          <a:xfrm>
            <a:off x="6981825" y="1717037"/>
            <a:ext cx="2359152" cy="3683175"/>
          </a:xfrm>
          <a:prstGeom prst="rect">
            <a:avLst/>
          </a:prstGeom>
        </p:spPr>
        <p:txBody>
          <a:bodyPr lIns="0"/>
          <a:lstStyle>
            <a:lvl1pPr marL="0" indent="0" fontAlgn="base">
              <a:spcBef>
                <a:spcPct val="0"/>
              </a:spcBef>
              <a:spcAft>
                <a:spcPct val="0"/>
              </a:spcAft>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US" sz="105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p:nvPr>
        </p:nvSpPr>
        <p:spPr>
          <a:xfrm>
            <a:off x="9528048" y="1717037"/>
            <a:ext cx="2359152" cy="3683175"/>
          </a:xfrm>
          <a:prstGeom prst="rect">
            <a:avLst/>
          </a:prstGeom>
        </p:spPr>
        <p:txBody>
          <a:bodyPr lIns="0"/>
          <a:lstStyle>
            <a:lvl1pPr marL="55563" indent="0" fontAlgn="base">
              <a:spcBef>
                <a:spcPct val="0"/>
              </a:spcBef>
              <a:spcAft>
                <a:spcPts val="600"/>
              </a:spcAft>
              <a:buClr>
                <a:schemeClr val="accent2"/>
              </a:buClr>
              <a:buFontTx/>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marR="0" lvl="0" indent="-171450" algn="l" defTabSz="609555" rtl="0" eaLnBrk="1" fontAlgn="base" latinLnBrk="0" hangingPunct="1">
              <a:lnSpc>
                <a:spcPct val="100000"/>
              </a:lnSpc>
              <a:spcBef>
                <a:spcPct val="0"/>
              </a:spcBef>
              <a:spcAft>
                <a:spcPts val="600"/>
              </a:spcAft>
              <a:buClr>
                <a:schemeClr val="accent2"/>
              </a:buClr>
              <a:buSzTx/>
              <a:buFont typeface="Arial" panose="020B0604020202020204" pitchFamily="34" charset="0"/>
              <a:buChar char="•"/>
              <a:tabLst/>
              <a:defRPr/>
            </a:pPr>
            <a:endParaRPr kumimoji="1" lang="en-US" sz="1050">
              <a:solidFill>
                <a:srgbClr val="444444"/>
              </a:solidFill>
              <a:ea typeface="Museo Sans For Dell" pitchFamily="2" charset="0"/>
            </a:endParaRPr>
          </a:p>
        </p:txBody>
      </p:sp>
      <p:sp>
        <p:nvSpPr>
          <p:cNvPr id="10" name="Text Placeholder 9">
            <a:extLst>
              <a:ext uri="{FF2B5EF4-FFF2-40B4-BE49-F238E27FC236}">
                <a16:creationId xmlns:a16="http://schemas.microsoft.com/office/drawing/2014/main" id="{3EE4AB24-9081-497B-9837-5F6FFC203E33}"/>
              </a:ext>
            </a:extLst>
          </p:cNvPr>
          <p:cNvSpPr>
            <a:spLocks noGrp="1"/>
          </p:cNvSpPr>
          <p:nvPr>
            <p:ph type="body" sz="quarter" idx="20" hasCustomPrompt="1"/>
          </p:nvPr>
        </p:nvSpPr>
        <p:spPr>
          <a:xfrm>
            <a:off x="4419599" y="5404672"/>
            <a:ext cx="7467600" cy="576410"/>
          </a:xfrm>
          <a:prstGeom prst="rect">
            <a:avLst/>
          </a:prstGeom>
        </p:spPr>
        <p:txBody>
          <a:bodyPr/>
          <a:lstStyle>
            <a:lvl1pPr marL="0" indent="0">
              <a:buFontTx/>
              <a:buNone/>
              <a:defRPr sz="1200" i="0">
                <a:solidFill>
                  <a:schemeClr val="bg1"/>
                </a:solidFill>
              </a:defRPr>
            </a:lvl1pPr>
          </a:lstStyle>
          <a:p>
            <a:pPr lvl="0"/>
            <a:r>
              <a:rPr lang="en-US"/>
              <a:t>Enter a quote here, up to three lines, beginning and ending with quotation marks. </a:t>
            </a:r>
          </a:p>
          <a:p>
            <a:pPr lvl="0"/>
            <a:endParaRPr lang="en-US"/>
          </a:p>
        </p:txBody>
      </p:sp>
      <p:sp>
        <p:nvSpPr>
          <p:cNvPr id="29" name="Text Placeholder 28">
            <a:extLst>
              <a:ext uri="{FF2B5EF4-FFF2-40B4-BE49-F238E27FC236}">
                <a16:creationId xmlns:a16="http://schemas.microsoft.com/office/drawing/2014/main" id="{090093CD-BB1C-4B90-B24C-4BA444F754BC}"/>
              </a:ext>
            </a:extLst>
          </p:cNvPr>
          <p:cNvSpPr>
            <a:spLocks noGrp="1"/>
          </p:cNvSpPr>
          <p:nvPr>
            <p:ph type="body" sz="quarter" idx="23" hasCustomPrompt="1"/>
          </p:nvPr>
        </p:nvSpPr>
        <p:spPr>
          <a:xfrm>
            <a:off x="9707526" y="6492548"/>
            <a:ext cx="2179674" cy="261938"/>
          </a:xfrm>
          <a:prstGeom prst="rect">
            <a:avLst/>
          </a:prstGeom>
        </p:spPr>
        <p:txBody>
          <a:bodyPr/>
          <a:lstStyle>
            <a:lvl1pPr marL="0" indent="0" algn="r">
              <a:buFontTx/>
              <a:buNone/>
              <a:defRPr sz="1100" b="1">
                <a:solidFill>
                  <a:schemeClr val="bg2"/>
                </a:solidFill>
              </a:defRPr>
            </a:lvl1pPr>
          </a:lstStyle>
          <a:p>
            <a:pPr lvl="0"/>
            <a:r>
              <a:rPr lang="en-US" sz="1100"/>
              <a:t>READ THE CASE STUDY &gt;&gt;</a:t>
            </a:r>
            <a:endParaRPr lang="en-US"/>
          </a:p>
        </p:txBody>
      </p:sp>
      <p:sp>
        <p:nvSpPr>
          <p:cNvPr id="30" name="Text Placeholder 28">
            <a:extLst>
              <a:ext uri="{FF2B5EF4-FFF2-40B4-BE49-F238E27FC236}">
                <a16:creationId xmlns:a16="http://schemas.microsoft.com/office/drawing/2014/main" id="{11324375-FF8B-40FF-8241-997A048B5F31}"/>
              </a:ext>
            </a:extLst>
          </p:cNvPr>
          <p:cNvSpPr>
            <a:spLocks noGrp="1"/>
          </p:cNvSpPr>
          <p:nvPr>
            <p:ph type="body" sz="quarter" idx="24" hasCustomPrompt="1"/>
          </p:nvPr>
        </p:nvSpPr>
        <p:spPr>
          <a:xfrm>
            <a:off x="7495826" y="6492548"/>
            <a:ext cx="2032222" cy="261938"/>
          </a:xfrm>
          <a:prstGeom prst="rect">
            <a:avLst/>
          </a:prstGeom>
        </p:spPr>
        <p:txBody>
          <a:bodyPr/>
          <a:lstStyle>
            <a:lvl1pPr marL="0" indent="0" algn="r">
              <a:buFontTx/>
              <a:buNone/>
              <a:defRPr sz="1100" b="1">
                <a:solidFill>
                  <a:schemeClr val="bg2"/>
                </a:solidFill>
              </a:defRPr>
            </a:lvl1pPr>
          </a:lstStyle>
          <a:p>
            <a:pPr lvl="0"/>
            <a:r>
              <a:rPr lang="en-US" sz="1100"/>
              <a:t>WATCH THE VIDEO &gt;&gt;</a:t>
            </a:r>
            <a:endParaRPr lang="en-US"/>
          </a:p>
        </p:txBody>
      </p:sp>
      <p:sp>
        <p:nvSpPr>
          <p:cNvPr id="19" name="Content Placeholder 16">
            <a:extLst>
              <a:ext uri="{FF2B5EF4-FFF2-40B4-BE49-F238E27FC236}">
                <a16:creationId xmlns:a16="http://schemas.microsoft.com/office/drawing/2014/main" id="{5F8910F5-F9C5-4758-970F-44777BA0F127}"/>
              </a:ext>
            </a:extLst>
          </p:cNvPr>
          <p:cNvSpPr>
            <a:spLocks noGrp="1"/>
          </p:cNvSpPr>
          <p:nvPr>
            <p:ph sz="quarter" idx="19" hasCustomPrompt="1"/>
          </p:nvPr>
        </p:nvSpPr>
        <p:spPr>
          <a:xfrm>
            <a:off x="10945813" y="565610"/>
            <a:ext cx="941387" cy="552450"/>
          </a:xfrm>
          <a:prstGeom prst="rect">
            <a:avLst/>
          </a:prstGeom>
        </p:spPr>
        <p:txBody>
          <a:bodyPr/>
          <a:lstStyle>
            <a:lvl1pPr marL="0" indent="0" algn="ctr">
              <a:buNone/>
              <a:defRPr sz="1050"/>
            </a:lvl1pPr>
          </a:lstStyle>
          <a:p>
            <a:r>
              <a:rPr lang="en-US"/>
              <a:t>Logo should fit inside this area</a:t>
            </a:r>
          </a:p>
        </p:txBody>
      </p:sp>
    </p:spTree>
    <p:extLst>
      <p:ext uri="{BB962C8B-B14F-4D97-AF65-F5344CB8AC3E}">
        <p14:creationId xmlns:p14="http://schemas.microsoft.com/office/powerpoint/2010/main" val="2256403544"/>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A (White BI)">
    <p:spTree>
      <p:nvGrpSpPr>
        <p:cNvPr id="1" name=""/>
        <p:cNvGrpSpPr/>
        <p:nvPr/>
      </p:nvGrpSpPr>
      <p:grpSpPr>
        <a:xfrm>
          <a:off x="0" y="0"/>
          <a:ext cx="0" cy="0"/>
          <a:chOff x="0" y="0"/>
          <a:chExt cx="0" cy="0"/>
        </a:xfrm>
      </p:grpSpPr>
      <p:pic>
        <p:nvPicPr>
          <p:cNvPr id="11" name="Picture 10" descr="A picture containing computer, building, sitting, bus&#10;&#10;Description automatically generated">
            <a:extLst>
              <a:ext uri="{FF2B5EF4-FFF2-40B4-BE49-F238E27FC236}">
                <a16:creationId xmlns:a16="http://schemas.microsoft.com/office/drawing/2014/main" id="{BC154312-D381-4AEA-AC99-06B68E9A99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124" cy="4770296"/>
          </a:xfrm>
          <a:custGeom>
            <a:avLst/>
            <a:gdLst>
              <a:gd name="connsiteX0" fmla="*/ 0 w 12192124"/>
              <a:gd name="connsiteY0" fmla="*/ 0 h 4770296"/>
              <a:gd name="connsiteX1" fmla="*/ 12192124 w 12192124"/>
              <a:gd name="connsiteY1" fmla="*/ 0 h 4770296"/>
              <a:gd name="connsiteX2" fmla="*/ 12192124 w 12192124"/>
              <a:gd name="connsiteY2" fmla="*/ 4770296 h 4770296"/>
              <a:gd name="connsiteX3" fmla="*/ 0 w 12192124"/>
              <a:gd name="connsiteY3" fmla="*/ 4770296 h 4770296"/>
            </a:gdLst>
            <a:ahLst/>
            <a:cxnLst>
              <a:cxn ang="0">
                <a:pos x="connsiteX0" y="connsiteY0"/>
              </a:cxn>
              <a:cxn ang="0">
                <a:pos x="connsiteX1" y="connsiteY1"/>
              </a:cxn>
              <a:cxn ang="0">
                <a:pos x="connsiteX2" y="connsiteY2"/>
              </a:cxn>
              <a:cxn ang="0">
                <a:pos x="connsiteX3" y="connsiteY3"/>
              </a:cxn>
            </a:cxnLst>
            <a:rect l="l" t="t" r="r" b="b"/>
            <a:pathLst>
              <a:path w="12192124" h="4770296">
                <a:moveTo>
                  <a:pt x="0" y="0"/>
                </a:moveTo>
                <a:lnTo>
                  <a:pt x="12192124" y="0"/>
                </a:lnTo>
                <a:lnTo>
                  <a:pt x="12192124" y="4770296"/>
                </a:lnTo>
                <a:lnTo>
                  <a:pt x="0" y="4770296"/>
                </a:lnTo>
                <a:close/>
              </a:path>
            </a:pathLst>
          </a:custGeom>
        </p:spPr>
      </p:pic>
      <p:sp>
        <p:nvSpPr>
          <p:cNvPr id="14" name="正方形/長方形 13"/>
          <p:cNvSpPr/>
          <p:nvPr userDrawn="1"/>
        </p:nvSpPr>
        <p:spPr>
          <a:xfrm>
            <a:off x="6" y="4724401"/>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a:latin typeface="HGPGothicE" charset="-128"/>
              <a:ea typeface="HGPGothicE" charset="-128"/>
            </a:endParaRPr>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62"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62" indent="0">
              <a:buNone/>
              <a:defRPr sz="1400">
                <a:solidFill>
                  <a:schemeClr val="bg1"/>
                </a:solidFill>
                <a:latin typeface="MS PGothic" charset="-128"/>
                <a:ea typeface="MS PGothic" charset="-128"/>
                <a:cs typeface="MS PGothic" charset="-128"/>
              </a:defRPr>
            </a:lvl2pPr>
            <a:lvl3pPr marL="1219124" indent="0">
              <a:buNone/>
              <a:defRPr sz="1400">
                <a:solidFill>
                  <a:schemeClr val="bg1"/>
                </a:solidFill>
                <a:latin typeface="MS PGothic" charset="-128"/>
                <a:ea typeface="MS PGothic" charset="-128"/>
                <a:cs typeface="MS PGothic" charset="-128"/>
              </a:defRPr>
            </a:lvl3pPr>
            <a:lvl4pPr marL="1828685" indent="0">
              <a:buNone/>
              <a:defRPr sz="1867">
                <a:solidFill>
                  <a:schemeClr val="tx1">
                    <a:tint val="75000"/>
                  </a:schemeClr>
                </a:solidFill>
              </a:defRPr>
            </a:lvl4pPr>
            <a:lvl5pPr marL="2438248" indent="0">
              <a:buNone/>
              <a:defRPr sz="1867">
                <a:solidFill>
                  <a:schemeClr val="tx1">
                    <a:tint val="75000"/>
                  </a:schemeClr>
                </a:solidFill>
              </a:defRPr>
            </a:lvl5pPr>
            <a:lvl6pPr marL="3047809" indent="0">
              <a:buNone/>
              <a:defRPr sz="1867">
                <a:solidFill>
                  <a:schemeClr val="tx1">
                    <a:tint val="75000"/>
                  </a:schemeClr>
                </a:solidFill>
              </a:defRPr>
            </a:lvl6pPr>
            <a:lvl7pPr marL="3657371" indent="0">
              <a:buNone/>
              <a:defRPr sz="1867">
                <a:solidFill>
                  <a:schemeClr val="tx1">
                    <a:tint val="75000"/>
                  </a:schemeClr>
                </a:solidFill>
              </a:defRPr>
            </a:lvl7pPr>
            <a:lvl8pPr marL="4266931" indent="0">
              <a:buNone/>
              <a:defRPr sz="1867">
                <a:solidFill>
                  <a:schemeClr val="tx1">
                    <a:tint val="75000"/>
                  </a:schemeClr>
                </a:solidFill>
              </a:defRPr>
            </a:lvl8pPr>
            <a:lvl9pPr marL="4876493" indent="0">
              <a:buNone/>
              <a:defRPr sz="1867">
                <a:solidFill>
                  <a:schemeClr val="tx1">
                    <a:tint val="75000"/>
                  </a:schemeClr>
                </a:solidFill>
              </a:defRPr>
            </a:lvl9pPr>
          </a:lstStyle>
          <a:p>
            <a:pPr marL="0" marR="0" lvl="0" indent="0" algn="l" defTabSz="609562" rtl="0" eaLnBrk="1" fontAlgn="ctr" latinLnBrk="0" hangingPunct="1">
              <a:lnSpc>
                <a:spcPct val="100000"/>
              </a:lnSpc>
              <a:spcBef>
                <a:spcPts val="0"/>
              </a:spcBef>
              <a:spcAft>
                <a:spcPct val="0"/>
              </a:spcAft>
              <a:buClrTx/>
              <a:buSzTx/>
              <a:buFont typeface="Arial" pitchFamily="34" charset="0"/>
              <a:buNone/>
              <a:tabLst/>
              <a:defRPr/>
            </a:pPr>
            <a:r>
              <a:rPr lang="en-US" altLang="ja-JP"/>
              <a:t>&lt;MM/DD/YYYY&gt;</a:t>
            </a:r>
            <a:br>
              <a:rPr lang="en-US" altLang="ja-JP"/>
            </a:br>
            <a:r>
              <a:rPr lang="en-US" altLang="ja-JP"/>
              <a:t>&lt;NTT DATA, Inc.&gt;</a:t>
            </a:r>
            <a:br>
              <a:rPr lang="en-US" altLang="ja-JP"/>
            </a:br>
            <a:r>
              <a:rPr lang="en-US" altLang="ja-JP"/>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a:t>[Title]</a:t>
            </a:r>
          </a:p>
        </p:txBody>
      </p:sp>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7880"/>
          </a:xfrm>
          <a:prstGeom prst="rect">
            <a:avLst/>
          </a:prstGeom>
          <a:noFill/>
        </p:spPr>
        <p:txBody>
          <a:bodyPr wrap="square" rtlCol="0">
            <a:spAutoFit/>
          </a:bodyPr>
          <a:lstStyle/>
          <a:p>
            <a:pPr algn="r"/>
            <a:r>
              <a:rPr kumimoji="1" lang="en-US" sz="800" kern="1200">
                <a:solidFill>
                  <a:schemeClr val="bg1"/>
                </a:solidFill>
                <a:latin typeface="+mn-lt"/>
                <a:ea typeface="+mn-ea"/>
                <a:cs typeface="+mn-cs"/>
              </a:rPr>
              <a:t>© 2021 NTT DATA, Inc. All rights reserved.</a:t>
            </a:r>
            <a:endParaRPr lang="en-US" sz="1836"/>
          </a:p>
        </p:txBody>
      </p:sp>
      <p:pic>
        <p:nvPicPr>
          <p:cNvPr id="10" name="Picture 9">
            <a:extLst>
              <a:ext uri="{FF2B5EF4-FFF2-40B4-BE49-F238E27FC236}">
                <a16:creationId xmlns:a16="http://schemas.microsoft.com/office/drawing/2014/main" id="{D742AEB1-8896-406F-9B09-D99121BAF5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0" y="421201"/>
            <a:ext cx="2362466" cy="781271"/>
          </a:xfrm>
          <a:prstGeom prst="rect">
            <a:avLst/>
          </a:prstGeom>
        </p:spPr>
      </p:pic>
    </p:spTree>
    <p:extLst>
      <p:ext uri="{BB962C8B-B14F-4D97-AF65-F5344CB8AC3E}">
        <p14:creationId xmlns:p14="http://schemas.microsoft.com/office/powerpoint/2010/main" val="1820057224"/>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s - BH-H">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9"/>
            <a:ext cx="2194560" cy="182880"/>
          </a:xfrm>
          <a:prstGeom prst="rect">
            <a:avLst/>
          </a:prstGeom>
        </p:spPr>
        <p:txBody>
          <a:bodyPr anchor="ctr"/>
          <a:lstStyle>
            <a:lvl1pPr>
              <a:defRPr sz="800">
                <a:solidFill>
                  <a:schemeClr val="accent2"/>
                </a:solidFill>
              </a:defRPr>
            </a:lvl1pPr>
          </a:lstStyle>
          <a:p>
            <a:pPr defTabSz="609562"/>
            <a:r>
              <a:rPr lang="en-US"/>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9"/>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1371820172"/>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s - BH-H">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9"/>
            <a:ext cx="2194560" cy="182880"/>
          </a:xfrm>
          <a:prstGeom prst="rect">
            <a:avLst/>
          </a:prstGeom>
        </p:spPr>
        <p:txBody>
          <a:bodyPr anchor="ctr"/>
          <a:lstStyle>
            <a:lvl1pPr>
              <a:defRPr sz="800">
                <a:solidFill>
                  <a:schemeClr val="accent2"/>
                </a:solidFill>
              </a:defRPr>
            </a:lvl1pPr>
          </a:lstStyle>
          <a:p>
            <a:pPr defTabSz="609562"/>
            <a:r>
              <a:rPr lang="en-US"/>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9"/>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680576082"/>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s - BH-H">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9"/>
            <a:ext cx="2194560" cy="182880"/>
          </a:xfrm>
          <a:prstGeom prst="rect">
            <a:avLst/>
          </a:prstGeom>
        </p:spPr>
        <p:txBody>
          <a:bodyPr anchor="ctr"/>
          <a:lstStyle>
            <a:lvl1pPr>
              <a:defRPr sz="800">
                <a:solidFill>
                  <a:schemeClr val="accent2"/>
                </a:solidFill>
              </a:defRPr>
            </a:lvl1pPr>
          </a:lstStyle>
          <a:p>
            <a:pPr defTabSz="609562"/>
            <a:r>
              <a:rPr lang="en-US"/>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9"/>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a:t>[Title]</a:t>
            </a:r>
          </a:p>
        </p:txBody>
      </p:sp>
    </p:spTree>
    <p:extLst>
      <p:ext uri="{BB962C8B-B14F-4D97-AF65-F5344CB8AC3E}">
        <p14:creationId xmlns:p14="http://schemas.microsoft.com/office/powerpoint/2010/main" val="1715998003"/>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E7F7-3A03-4684-AA76-595DE5702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8D651-BCEB-4317-81C1-4D7E62D650F2}"/>
              </a:ext>
            </a:extLst>
          </p:cNvPr>
          <p:cNvSpPr>
            <a:spLocks noGrp="1"/>
          </p:cNvSpPr>
          <p:nvPr>
            <p:ph type="dt" sz="half" idx="10"/>
          </p:nvPr>
        </p:nvSpPr>
        <p:spPr/>
        <p:txBody>
          <a:bodyPr/>
          <a:lstStyle/>
          <a:p>
            <a:fld id="{7F057333-219C-4000-B112-4EEA29060154}" type="datetimeFigureOut">
              <a:rPr lang="en-US" smtClean="0"/>
              <a:t>6/15/2023</a:t>
            </a:fld>
            <a:endParaRPr lang="en-US"/>
          </a:p>
        </p:txBody>
      </p:sp>
      <p:sp>
        <p:nvSpPr>
          <p:cNvPr id="4" name="Footer Placeholder 3">
            <a:extLst>
              <a:ext uri="{FF2B5EF4-FFF2-40B4-BE49-F238E27FC236}">
                <a16:creationId xmlns:a16="http://schemas.microsoft.com/office/drawing/2014/main" id="{A0909ECF-4CCB-423E-9215-5BEB9E9F5C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29B41F-643C-4009-988C-5514F4F0946B}"/>
              </a:ext>
            </a:extLst>
          </p:cNvPr>
          <p:cNvSpPr>
            <a:spLocks noGrp="1"/>
          </p:cNvSpPr>
          <p:nvPr>
            <p:ph type="sldNum" sz="quarter" idx="12"/>
          </p:nvPr>
        </p:nvSpPr>
        <p:spPr/>
        <p:txBody>
          <a:bodyPr/>
          <a:lstStyle/>
          <a:p>
            <a:fld id="{C0712EC9-07FF-4AF7-BFF5-64F999D4B1E3}" type="slidenum">
              <a:rPr lang="en-US" smtClean="0"/>
              <a:t>‹#›</a:t>
            </a:fld>
            <a:endParaRPr lang="en-US"/>
          </a:p>
        </p:txBody>
      </p:sp>
    </p:spTree>
    <p:extLst>
      <p:ext uri="{BB962C8B-B14F-4D97-AF65-F5344CB8AC3E}">
        <p14:creationId xmlns:p14="http://schemas.microsoft.com/office/powerpoint/2010/main" val="324385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Non-bulleted tex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5"/>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1"/>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3" indent="0">
              <a:buNone/>
              <a:defRPr sz="1600">
                <a:solidFill>
                  <a:srgbClr val="000000"/>
                </a:solidFill>
              </a:defRPr>
            </a:lvl2pPr>
            <a:lvl3pPr marL="457205" indent="0">
              <a:buNone/>
              <a:defRPr sz="1400">
                <a:solidFill>
                  <a:srgbClr val="000000"/>
                </a:solidFill>
              </a:defRPr>
            </a:lvl3pPr>
            <a:lvl4pPr marL="685808" indent="0">
              <a:buNone/>
              <a:defRPr sz="1200">
                <a:solidFill>
                  <a:srgbClr val="000000"/>
                </a:solidFill>
              </a:defRPr>
            </a:lvl4pPr>
            <a:lvl5pPr marL="914411"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72112209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599" y="6556248"/>
            <a:ext cx="2657475" cy="182880"/>
          </a:xfrm>
          <a:prstGeom prst="rect">
            <a:avLst/>
          </a:prstGeom>
        </p:spPr>
        <p:txBody>
          <a:bodyPr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9"/>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1" y="6556248"/>
            <a:ext cx="4114800" cy="123111"/>
          </a:xfrm>
          <a:prstGeom prst="rect">
            <a:avLst/>
          </a:prstGeom>
        </p:spPr>
        <p:txBody>
          <a:bodyPr anchor="ctr"/>
          <a:lstStyle>
            <a:lvl1pPr algn="r">
              <a:defRPr sz="800">
                <a:solidFill>
                  <a:schemeClr val="bg1"/>
                </a:solidFill>
              </a:defRPr>
            </a:lvl1pPr>
          </a:lstStyle>
          <a:p>
            <a:pPr defTabSz="609562"/>
            <a:r>
              <a:rPr lang="en-US"/>
              <a:t>© 2021 NTT DATA, Inc. All rights reserved.</a:t>
            </a:r>
          </a:p>
        </p:txBody>
      </p:sp>
    </p:spTree>
    <p:extLst>
      <p:ext uri="{BB962C8B-B14F-4D97-AF65-F5344CB8AC3E}">
        <p14:creationId xmlns:p14="http://schemas.microsoft.com/office/powerpoint/2010/main" val="3000769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97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71864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Navy">
    <p:bg>
      <p:bgPr>
        <a:solidFill>
          <a:schemeClr val="tx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B153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C88D7D23-6380-4790-9407-F2DB10096D06}"/>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9EED1E5A-B740-4A27-9D93-3496F12EADDD}"/>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1DB5E23D-9A6F-46FB-82D8-1B163F8593F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9069C14B-C885-BD3D-C88D-C821FFAFC360}"/>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2648259134"/>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Blue">
    <p:bg>
      <p:bgPr>
        <a:solidFill>
          <a:schemeClr val="bg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06E9A"/>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CDF98F7-BF4B-495B-85C0-8FAC45DA4E5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A8203C1-F66F-4CD4-A085-98D0ECF26AE2}"/>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714C0430-F884-4B31-924F-470F853576E1}"/>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4344AC7F-8F0F-BA62-1A4F-3E60B9F10B7B}"/>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3544353370"/>
      </p:ext>
    </p:extLst>
  </p:cSld>
  <p:clrMapOvr>
    <a:masterClrMapping/>
  </p:clrMapOvr>
  <p:extLst>
    <p:ext uri="{DCECCB84-F9BA-43D5-87BE-67443E8EF086}">
      <p15:sldGuideLst xmlns:p15="http://schemas.microsoft.com/office/powerpoint/2012/main">
        <p15:guide id="1" pos="192" userDrawn="1">
          <p15:clr>
            <a:srgbClr val="FBAE40"/>
          </p15:clr>
        </p15:guide>
        <p15:guide id="2" pos="74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94949"/>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506D9256-69F4-4846-8406-BC377285E39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638A7FD6-9D39-40A8-B4A5-64479B40DF8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CEAA0B5C-CEEE-4E55-8CC5-8378DAEADFF6}"/>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185E3461-D2DB-5C63-EF37-D907AE9BEA6F}"/>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390662479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vider Slide - Drk Gray">
    <p:bg>
      <p:bgPr>
        <a:solidFill>
          <a:schemeClr val="tx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084F0463-89F9-4D4B-B255-1EFE739F2F5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D7299AA9-FFE3-4ECF-B834-64F0717EAFF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E2D9BF53-29B6-4650-8772-EC4754B0B2E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3D1E1F35-7CD3-FCF4-FA45-97D7B77A8366}"/>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401103107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 Delightful Yellow">
    <p:bg>
      <p:bgPr>
        <a:gradFill>
          <a:gsLst>
            <a:gs pos="0">
              <a:schemeClr val="accent3"/>
            </a:gs>
            <a:gs pos="100000">
              <a:schemeClr val="accent3">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89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1A26B08-9158-4967-B8A3-A95F4ABF91C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F6444E9A-BCF2-4F85-8931-4AC83019969C}"/>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F7185149-67AC-4278-9BF7-17496CDD86C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ooter Placeholder 1">
            <a:extLst>
              <a:ext uri="{FF2B5EF4-FFF2-40B4-BE49-F238E27FC236}">
                <a16:creationId xmlns:a16="http://schemas.microsoft.com/office/drawing/2014/main" id="{F8E05802-5710-4A68-83B2-38D56E4DAED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2046902095"/>
      </p:ext>
    </p:extLst>
  </p:cSld>
  <p:clrMapOvr>
    <a:masterClrMapping/>
  </p:clrMapOvr>
  <p:extLst>
    <p:ext uri="{DCECCB84-F9BA-43D5-87BE-67443E8EF086}">
      <p15:sldGuideLst xmlns:p15="http://schemas.microsoft.com/office/powerpoint/2012/main">
        <p15:guide id="1" pos="3840" userDrawn="1">
          <p15:clr>
            <a:srgbClr val="FFFFFF"/>
          </p15:clr>
        </p15:guide>
        <p15:guide id="2" pos="7488" userDrawn="1">
          <p15:clr>
            <a:srgbClr val="FFFFFF"/>
          </p15:clr>
        </p15:guide>
        <p15:guide id="3" pos="192" userDrawn="1">
          <p15:clr>
            <a:srgbClr val="FFFF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 Dynamic Red">
    <p:bg>
      <p:bgPr>
        <a:gradFill>
          <a:gsLst>
            <a:gs pos="0">
              <a:schemeClr val="accent4"/>
            </a:gs>
            <a:gs pos="100000">
              <a:schemeClr val="accent4">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E3A2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CC9EC8F5-2F55-4C9F-90DE-8D9761994DA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EA2D50C-217A-4E68-9AFC-24E0273880EB}"/>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CF2D367C-3145-4484-8B03-3DD825210F72}"/>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0B21860E-D2F9-06A5-B82C-F121859217B4}"/>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341773318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bg>
      <p:bgPr>
        <a:gradFill>
          <a:gsLst>
            <a:gs pos="0">
              <a:schemeClr val="accent5"/>
            </a:gs>
            <a:gs pos="100000">
              <a:schemeClr val="accent5">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6D964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1C4E59A7-29AB-413D-999E-CE16C2494A4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0B4DD840-BBD0-42CF-AA51-B2D658DB2998}"/>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A1F59812-0A57-4D06-8C90-0F39D7BFE4C4}"/>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0CCE3374-2A9D-F57D-C784-BC1F651626DA}"/>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156824147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660904" cy="182880"/>
          </a:xfrm>
          <a:prstGeom prst="rect">
            <a:avLst/>
          </a:prstGeom>
        </p:spPr>
        <p:txBody>
          <a:bodyPr anchor="ctr"/>
          <a:lstStyle>
            <a:lvl1pPr>
              <a:defRPr sz="800">
                <a:solidFill>
                  <a:schemeClr val="bg1"/>
                </a:solidFill>
              </a:defRPr>
            </a:lvl1pPr>
          </a:lstStyle>
          <a:p>
            <a:pPr defTabSz="609555"/>
            <a:r>
              <a:rPr lang="pt-BR" dirty="0"/>
              <a:t>© 2023 NTT DATA Americas, Inc.</a:t>
            </a:r>
            <a:r>
              <a:rPr lang="en-US" dirty="0"/>
              <a:t>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 Purple Tinted">
    <p:bg>
      <p:bgPr>
        <a:solidFill>
          <a:schemeClr val="accent6">
            <a:lumMod val="50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7193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407C339E-F549-4195-B2AF-6498D38ED50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5B760E1B-4F8A-478E-807E-2E72332393C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a:t>[Middle Title Page]</a:t>
            </a:r>
          </a:p>
        </p:txBody>
      </p:sp>
      <p:sp>
        <p:nvSpPr>
          <p:cNvPr id="12" name="Freeform 5">
            <a:extLst>
              <a:ext uri="{FF2B5EF4-FFF2-40B4-BE49-F238E27FC236}">
                <a16:creationId xmlns:a16="http://schemas.microsoft.com/office/drawing/2014/main" id="{3EC6E173-FBBF-4238-8F99-F007BE92FB8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2B9AA196-3D85-5918-C8E9-261DB67D835C}"/>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29161545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234121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590800"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4" name="Footer Placeholder 1">
            <a:extLst>
              <a:ext uri="{FF2B5EF4-FFF2-40B4-BE49-F238E27FC236}">
                <a16:creationId xmlns:a16="http://schemas.microsoft.com/office/drawing/2014/main" id="{A2358B46-304A-B9F8-32EE-993D3F7AEBF4}"/>
              </a:ext>
            </a:extLst>
          </p:cNvPr>
          <p:cNvSpPr>
            <a:spLocks noGrp="1"/>
          </p:cNvSpPr>
          <p:nvPr>
            <p:ph type="ftr" sz="quarter" idx="13"/>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587752" cy="182880"/>
          </a:xfrm>
          <a:prstGeom prst="rect">
            <a:avLst/>
          </a:prstGeom>
        </p:spPr>
        <p:txBody>
          <a:bodyPr wrap="none" anchor="ctr"/>
          <a:lstStyle>
            <a:lvl1pPr>
              <a:defRPr sz="800">
                <a:solidFill>
                  <a:schemeClr val="accent2"/>
                </a:solidFill>
              </a:defRPr>
            </a:lvl1pPr>
          </a:lstStyle>
          <a:p>
            <a:pPr defTabSz="609555"/>
            <a:r>
              <a:rPr lang="pt-BR" dirty="0"/>
              <a:t>© 2023 NTT DATA Americas, Inc.</a:t>
            </a:r>
            <a:r>
              <a:rPr lang="en-US" dirty="0"/>
              <a:t>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pic>
        <p:nvPicPr>
          <p:cNvPr id="20" name="図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599" y="6556248"/>
            <a:ext cx="2695575" cy="182880"/>
          </a:xfrm>
          <a:prstGeom prst="rect">
            <a:avLst/>
          </a:prstGeom>
        </p:spPr>
        <p:txBody>
          <a:bodyPr anchor="ctr"/>
          <a:lstStyle>
            <a:lvl1pPr>
              <a:defRPr sz="800">
                <a:solidFill>
                  <a:schemeClr val="bg1"/>
                </a:solidFill>
              </a:defRPr>
            </a:lvl1pPr>
          </a:lstStyle>
          <a:p>
            <a:pPr defTabSz="609555"/>
            <a:r>
              <a:rPr lang="pt-BR" dirty="0"/>
              <a:t>© 2023 NTT DATA Americas, Inc.</a:t>
            </a:r>
            <a:r>
              <a:rPr lang="en-US" dirty="0"/>
              <a:t>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12" name="Freeform 5">
            <a:extLst>
              <a:ext uri="{FF2B5EF4-FFF2-40B4-BE49-F238E27FC236}">
                <a16:creationId xmlns:a16="http://schemas.microsoft.com/office/drawing/2014/main" id="{D743AACC-E6A3-4545-99FC-8515D810C3F5}"/>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pic>
        <p:nvPicPr>
          <p:cNvPr id="20" name="図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587752" cy="182880"/>
          </a:xfrm>
          <a:prstGeom prst="rect">
            <a:avLst/>
          </a:prstGeom>
        </p:spPr>
        <p:txBody>
          <a:bodyPr wrap="none" anchor="ctr"/>
          <a:lstStyle>
            <a:lvl1pPr>
              <a:defRPr sz="800">
                <a:solidFill>
                  <a:schemeClr val="bg1"/>
                </a:solidFill>
              </a:defRPr>
            </a:lvl1pPr>
          </a:lstStyle>
          <a:p>
            <a:pPr defTabSz="609555"/>
            <a:r>
              <a:rPr lang="pt-BR" dirty="0"/>
              <a:t>© 2023 NTT DATA Americas, Inc.</a:t>
            </a:r>
            <a:r>
              <a:rPr lang="en-US" dirty="0"/>
              <a:t>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118DC6EA-A69D-4D67-A8FB-5DEACE8BC13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306023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41D58A3C-E02C-4C9E-81B4-EF78C42B93DA}"/>
              </a:ext>
            </a:extLst>
          </p:cNvPr>
          <p:cNvSpPr/>
          <p:nvPr userDrawn="1"/>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a:solidFill>
                <a:schemeClr val="tx1"/>
              </a:solidFill>
              <a:latin typeface="HGPGothicE" charset="-128"/>
              <a:ea typeface="HGPGothicE" charset="-128"/>
            </a:endParaRPr>
          </a:p>
        </p:txBody>
      </p:sp>
      <p:sp>
        <p:nvSpPr>
          <p:cNvPr id="4" name="Slide Number Placeholder 2">
            <a:extLst>
              <a:ext uri="{FF2B5EF4-FFF2-40B4-BE49-F238E27FC236}">
                <a16:creationId xmlns:a16="http://schemas.microsoft.com/office/drawing/2014/main" id="{B2F0E52C-F694-4FD9-8441-2BDF61A4280D}"/>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7" name="Freeform 5">
            <a:extLst>
              <a:ext uri="{FF2B5EF4-FFF2-40B4-BE49-F238E27FC236}">
                <a16:creationId xmlns:a16="http://schemas.microsoft.com/office/drawing/2014/main" id="{8D2FB1D3-F8C4-4CE8-9D91-71CE28020DC7}"/>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2055069"/>
      </p:ext>
    </p:extLst>
  </p:cSld>
  <p:clrMap bg1="lt1" tx1="dk1" bg2="lt2" tx2="dk2" accent1="accent1" accent2="accent2" accent3="accent3" accent4="accent4" accent5="accent5" accent6="accent6" hlink="hlink" folHlink="folHlink"/>
  <p:sldLayoutIdLst>
    <p:sldLayoutId id="2147483868" r:id="rId1"/>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8.tiff"/><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1.jp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emf"/><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emf"/><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emf"/><Relationship Id="rId19" Type="http://schemas.openxmlformats.org/officeDocument/2006/relationships/image" Target="../media/image30.emf"/><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30F8E1-CA6B-4848-A801-2DA765EBC192}"/>
              </a:ext>
            </a:extLst>
          </p:cNvPr>
          <p:cNvSpPr>
            <a:spLocks noGrp="1"/>
          </p:cNvSpPr>
          <p:nvPr>
            <p:ph type="body" idx="17"/>
          </p:nvPr>
        </p:nvSpPr>
        <p:spPr>
          <a:xfrm>
            <a:off x="3906981" y="5839504"/>
            <a:ext cx="6761019" cy="1011600"/>
          </a:xfrm>
        </p:spPr>
        <p:txBody>
          <a:bodyPr anchor="t"/>
          <a:lstStyle/>
          <a:p>
            <a:r>
              <a:rPr lang="en-US" dirty="0"/>
              <a:t>Stan Riemer  (Security Portfolio Specialist)</a:t>
            </a:r>
          </a:p>
          <a:p>
            <a:r>
              <a:rPr lang="en-US" dirty="0"/>
              <a:t>Ramesh Gupta (Portfolio Leader – IAM)</a:t>
            </a:r>
          </a:p>
          <a:p>
            <a:endParaRPr lang="en-US" dirty="0"/>
          </a:p>
          <a:p>
            <a:r>
              <a:rPr lang="en-US" dirty="0"/>
              <a:t>June 2023</a:t>
            </a:r>
          </a:p>
        </p:txBody>
      </p:sp>
      <p:sp>
        <p:nvSpPr>
          <p:cNvPr id="4" name="Title 3">
            <a:extLst>
              <a:ext uri="{FF2B5EF4-FFF2-40B4-BE49-F238E27FC236}">
                <a16:creationId xmlns:a16="http://schemas.microsoft.com/office/drawing/2014/main" id="{59D8BCBE-354E-440E-B439-98E96C12CA0E}"/>
              </a:ext>
            </a:extLst>
          </p:cNvPr>
          <p:cNvSpPr>
            <a:spLocks noGrp="1"/>
          </p:cNvSpPr>
          <p:nvPr>
            <p:ph type="title"/>
          </p:nvPr>
        </p:nvSpPr>
        <p:spPr>
          <a:xfrm>
            <a:off x="3575999" y="4770277"/>
            <a:ext cx="7763562" cy="989986"/>
          </a:xfrm>
        </p:spPr>
        <p:txBody>
          <a:bodyPr>
            <a:normAutofit/>
          </a:bodyPr>
          <a:lstStyle/>
          <a:p>
            <a:r>
              <a:rPr lang="en-US" dirty="0"/>
              <a:t>NTT DATA’s Digital Trusted Identity Services (DTIS)</a:t>
            </a:r>
            <a:br>
              <a:rPr lang="en-US" dirty="0"/>
            </a:br>
            <a:r>
              <a:rPr lang="en-US" dirty="0"/>
              <a:t>Azure Active Directory – Cloud, On-Premise and Hybrid</a:t>
            </a:r>
          </a:p>
        </p:txBody>
      </p:sp>
    </p:spTree>
    <p:extLst>
      <p:ext uri="{BB962C8B-B14F-4D97-AF65-F5344CB8AC3E}">
        <p14:creationId xmlns:p14="http://schemas.microsoft.com/office/powerpoint/2010/main" val="79069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47">
            <a:extLst>
              <a:ext uri="{FF2B5EF4-FFF2-40B4-BE49-F238E27FC236}">
                <a16:creationId xmlns:a16="http://schemas.microsoft.com/office/drawing/2014/main" id="{E8D54300-28AE-42AF-B6A5-93342DE03385}"/>
              </a:ext>
            </a:extLst>
          </p:cNvPr>
          <p:cNvSpPr txBox="1">
            <a:spLocks/>
          </p:cNvSpPr>
          <p:nvPr/>
        </p:nvSpPr>
        <p:spPr>
          <a:xfrm>
            <a:off x="3944471" y="-2532"/>
            <a:ext cx="8247529" cy="2073851"/>
          </a:xfrm>
          <a:prstGeom prst="rect">
            <a:avLst/>
          </a:prstGeom>
          <a:solidFill>
            <a:schemeClr val="accent2">
              <a:alpha val="85000"/>
            </a:schemeClr>
          </a:solidFill>
        </p:spPr>
        <p:txBody>
          <a:bodyPr vert="horz" lIns="914400" tIns="228600" rIns="914400" bIns="0" rtlCol="0" anchor="ctr" anchorCtr="0">
            <a:normAutofit/>
          </a:bodyPr>
          <a:lstStyle>
            <a:lvl1pPr marL="228600" indent="-228600" algn="l" defTabSz="914400" rtl="0" eaLnBrk="1" latinLnBrk="0" hangingPunct="1">
              <a:lnSpc>
                <a:spcPct val="90000"/>
              </a:lnSpc>
              <a:spcBef>
                <a:spcPts val="1800"/>
              </a:spcBef>
              <a:buClr>
                <a:schemeClr val="accent2"/>
              </a:buClr>
              <a:buSzPct val="100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2"/>
              </a:buClr>
              <a:buSzPct val="10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accent2"/>
              </a:buClr>
              <a:buSzPct val="10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accent2"/>
              </a:buClr>
              <a:buSzPct val="10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accent2"/>
              </a:buClr>
              <a:buSzPct val="10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accent2"/>
              </a:buClr>
              <a:buSzPct val="10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accent2"/>
              </a:buClr>
              <a:buSzPct val="10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accent2"/>
              </a:buClr>
              <a:buSzPct val="10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6785C1"/>
              </a:buClr>
              <a:buSzPct val="100000"/>
              <a:buFont typeface="Wingdings" panose="05000000000000000000" pitchFamily="2" charset="2"/>
              <a:buNone/>
              <a:tabLst/>
              <a:defRPr/>
            </a:pPr>
            <a:endParaRPr kumimoji="1" lang="en-US" sz="1600" b="0" i="0" u="none" strike="noStrike" kern="1200" cap="none" spc="0" normalizeH="0" baseline="0" noProof="0">
              <a:ln>
                <a:noFill/>
              </a:ln>
              <a:solidFill>
                <a:srgbClr val="FFFFFF"/>
              </a:solidFill>
              <a:effectLst/>
              <a:uLnTx/>
              <a:uFillTx/>
              <a:latin typeface="Arial"/>
              <a:cs typeface="+mn-cs"/>
            </a:endParaRPr>
          </a:p>
        </p:txBody>
      </p:sp>
      <p:sp>
        <p:nvSpPr>
          <p:cNvPr id="22" name="Rectangle 21">
            <a:extLst>
              <a:ext uri="{FF2B5EF4-FFF2-40B4-BE49-F238E27FC236}">
                <a16:creationId xmlns:a16="http://schemas.microsoft.com/office/drawing/2014/main" id="{0EE0B6AE-B3E5-4E68-9C0E-C62879FEEE81}"/>
              </a:ext>
            </a:extLst>
          </p:cNvPr>
          <p:cNvSpPr/>
          <p:nvPr/>
        </p:nvSpPr>
        <p:spPr>
          <a:xfrm>
            <a:off x="1" y="2071319"/>
            <a:ext cx="12191997" cy="5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en-US" sz="2420" b="0" i="0" u="none" strike="noStrike" kern="1200" cap="none" spc="0" normalizeH="0" baseline="0" noProof="0" err="1">
              <a:ln>
                <a:noFill/>
              </a:ln>
              <a:solidFill>
                <a:srgbClr val="FFFFFF"/>
              </a:solidFill>
              <a:effectLst/>
              <a:uLnTx/>
              <a:uFillTx/>
              <a:latin typeface="Arial"/>
              <a:cs typeface="+mn-cs"/>
            </a:endParaRPr>
          </a:p>
        </p:txBody>
      </p:sp>
      <p:sp>
        <p:nvSpPr>
          <p:cNvPr id="25" name="TextBox 24">
            <a:extLst>
              <a:ext uri="{FF2B5EF4-FFF2-40B4-BE49-F238E27FC236}">
                <a16:creationId xmlns:a16="http://schemas.microsoft.com/office/drawing/2014/main" id="{AAD924DB-E9EB-4D8E-86B8-FD8F906672AE}"/>
              </a:ext>
            </a:extLst>
          </p:cNvPr>
          <p:cNvSpPr txBox="1"/>
          <p:nvPr/>
        </p:nvSpPr>
        <p:spPr>
          <a:xfrm>
            <a:off x="707187" y="2364670"/>
            <a:ext cx="2439902" cy="186717"/>
          </a:xfrm>
          <a:prstGeom prst="rect">
            <a:avLst/>
          </a:prstGeom>
          <a:noFill/>
        </p:spPr>
        <p:txBody>
          <a:bodyPr wrap="square" lIns="0" tIns="0" rIns="0" bIns="0" rtlCol="0">
            <a:noAutofit/>
          </a:bodyPr>
          <a:lstStyle/>
          <a:p>
            <a:pPr marL="0" marR="0" lvl="0" indent="0" algn="l" defTabSz="838025"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785C1"/>
                </a:solidFill>
                <a:effectLst/>
                <a:uLnTx/>
                <a:uFillTx/>
                <a:latin typeface="Arial"/>
                <a:cs typeface="+mn-cs"/>
              </a:rPr>
              <a:t>SERVICES </a:t>
            </a:r>
          </a:p>
        </p:txBody>
      </p:sp>
      <p:sp>
        <p:nvSpPr>
          <p:cNvPr id="26" name="TextBox 25">
            <a:extLst>
              <a:ext uri="{FF2B5EF4-FFF2-40B4-BE49-F238E27FC236}">
                <a16:creationId xmlns:a16="http://schemas.microsoft.com/office/drawing/2014/main" id="{3E7562D7-3AF8-4E9B-87BD-39A6C4618C75}"/>
              </a:ext>
            </a:extLst>
          </p:cNvPr>
          <p:cNvSpPr txBox="1"/>
          <p:nvPr/>
        </p:nvSpPr>
        <p:spPr>
          <a:xfrm>
            <a:off x="3678987" y="2364670"/>
            <a:ext cx="2337605" cy="186717"/>
          </a:xfrm>
          <a:prstGeom prst="rect">
            <a:avLst/>
          </a:prstGeom>
          <a:noFill/>
        </p:spPr>
        <p:txBody>
          <a:bodyPr wrap="square" lIns="0" tIns="0" rIns="0" bIns="0" rtlCol="0">
            <a:noAutofit/>
          </a:bodyPr>
          <a:lstStyle/>
          <a:p>
            <a:pPr marL="0" marR="0" lvl="0" indent="0" algn="l" defTabSz="838025"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785C1"/>
                </a:solidFill>
                <a:effectLst/>
                <a:uLnTx/>
                <a:uFillTx/>
                <a:latin typeface="Arial"/>
                <a:cs typeface="+mn-cs"/>
              </a:rPr>
              <a:t>OUTCOMES</a:t>
            </a:r>
          </a:p>
        </p:txBody>
      </p:sp>
      <p:sp>
        <p:nvSpPr>
          <p:cNvPr id="27" name="TextBox 26">
            <a:extLst>
              <a:ext uri="{FF2B5EF4-FFF2-40B4-BE49-F238E27FC236}">
                <a16:creationId xmlns:a16="http://schemas.microsoft.com/office/drawing/2014/main" id="{23AFC3EC-AE62-4B7F-927C-CCB7832735FF}"/>
              </a:ext>
            </a:extLst>
          </p:cNvPr>
          <p:cNvSpPr txBox="1"/>
          <p:nvPr/>
        </p:nvSpPr>
        <p:spPr>
          <a:xfrm>
            <a:off x="6613057" y="2364671"/>
            <a:ext cx="2454743" cy="222984"/>
          </a:xfrm>
          <a:prstGeom prst="rect">
            <a:avLst/>
          </a:prstGeom>
          <a:noFill/>
        </p:spPr>
        <p:txBody>
          <a:bodyPr wrap="square" lIns="0" tIns="0" rIns="0" bIns="0" rtlCol="0">
            <a:noAutofit/>
          </a:bodyPr>
          <a:lstStyle/>
          <a:p>
            <a:pPr marL="0" marR="0" lvl="0" indent="0" algn="l" defTabSz="838025"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785C1"/>
                </a:solidFill>
                <a:effectLst/>
                <a:uLnTx/>
                <a:uFillTx/>
                <a:latin typeface="Arial"/>
                <a:cs typeface="+mn-cs"/>
              </a:rPr>
              <a:t>AWARDS &amp; ALLIANCES</a:t>
            </a:r>
          </a:p>
        </p:txBody>
      </p:sp>
      <p:pic>
        <p:nvPicPr>
          <p:cNvPr id="28" name="Picture 27">
            <a:extLst>
              <a:ext uri="{FF2B5EF4-FFF2-40B4-BE49-F238E27FC236}">
                <a16:creationId xmlns:a16="http://schemas.microsoft.com/office/drawing/2014/main" id="{EDCDA172-E193-490C-A4BC-77A54CC45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294" y="2328402"/>
            <a:ext cx="270762" cy="259252"/>
          </a:xfrm>
          <a:prstGeom prst="rect">
            <a:avLst/>
          </a:prstGeom>
        </p:spPr>
      </p:pic>
      <p:sp>
        <p:nvSpPr>
          <p:cNvPr id="29" name="TextBox 28">
            <a:extLst>
              <a:ext uri="{FF2B5EF4-FFF2-40B4-BE49-F238E27FC236}">
                <a16:creationId xmlns:a16="http://schemas.microsoft.com/office/drawing/2014/main" id="{F5C19E0C-B36F-4EDF-A614-19BC8B4E38AA}"/>
              </a:ext>
            </a:extLst>
          </p:cNvPr>
          <p:cNvSpPr txBox="1"/>
          <p:nvPr/>
        </p:nvSpPr>
        <p:spPr>
          <a:xfrm>
            <a:off x="9748144" y="2364670"/>
            <a:ext cx="2176732" cy="223249"/>
          </a:xfrm>
          <a:prstGeom prst="rect">
            <a:avLst/>
          </a:prstGeom>
          <a:noFill/>
        </p:spPr>
        <p:txBody>
          <a:bodyPr wrap="square" lIns="0" tIns="0" rIns="0" bIns="0" rtlCol="0">
            <a:noAutofit/>
          </a:bodyPr>
          <a:lstStyle/>
          <a:p>
            <a:pPr marL="0" marR="0" lvl="0" indent="0" algn="l" defTabSz="838025"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785C1"/>
                </a:solidFill>
                <a:effectLst/>
                <a:uLnTx/>
                <a:uFillTx/>
                <a:latin typeface="Arial"/>
                <a:cs typeface="+mn-cs"/>
              </a:rPr>
              <a:t>WHY NTT DATA?</a:t>
            </a:r>
          </a:p>
        </p:txBody>
      </p:sp>
      <p:sp>
        <p:nvSpPr>
          <p:cNvPr id="30" name="Freeform 5">
            <a:extLst>
              <a:ext uri="{FF2B5EF4-FFF2-40B4-BE49-F238E27FC236}">
                <a16:creationId xmlns:a16="http://schemas.microsoft.com/office/drawing/2014/main" id="{7D2DBA40-0C81-48AF-8F5E-C66508409647}"/>
              </a:ext>
            </a:extLst>
          </p:cNvPr>
          <p:cNvSpPr>
            <a:spLocks noEditPoints="1"/>
          </p:cNvSpPr>
          <p:nvPr/>
        </p:nvSpPr>
        <p:spPr bwMode="auto">
          <a:xfrm>
            <a:off x="3292490" y="2304951"/>
            <a:ext cx="295552" cy="328359"/>
          </a:xfrm>
          <a:custGeom>
            <a:avLst/>
            <a:gdLst>
              <a:gd name="T0" fmla="*/ 861 w 1153"/>
              <a:gd name="T1" fmla="*/ 371 h 1113"/>
              <a:gd name="T2" fmla="*/ 703 w 1153"/>
              <a:gd name="T3" fmla="*/ 244 h 1113"/>
              <a:gd name="T4" fmla="*/ 703 w 1153"/>
              <a:gd name="T5" fmla="*/ 332 h 1113"/>
              <a:gd name="T6" fmla="*/ 557 w 1153"/>
              <a:gd name="T7" fmla="*/ 332 h 1113"/>
              <a:gd name="T8" fmla="*/ 557 w 1153"/>
              <a:gd name="T9" fmla="*/ 410 h 1113"/>
              <a:gd name="T10" fmla="*/ 703 w 1153"/>
              <a:gd name="T11" fmla="*/ 410 h 1113"/>
              <a:gd name="T12" fmla="*/ 703 w 1153"/>
              <a:gd name="T13" fmla="*/ 502 h 1113"/>
              <a:gd name="T14" fmla="*/ 861 w 1153"/>
              <a:gd name="T15" fmla="*/ 371 h 1113"/>
              <a:gd name="T16" fmla="*/ 473 w 1153"/>
              <a:gd name="T17" fmla="*/ 506 h 1113"/>
              <a:gd name="T18" fmla="*/ 473 w 1153"/>
              <a:gd name="T19" fmla="*/ 104 h 1113"/>
              <a:gd name="T20" fmla="*/ 826 w 1153"/>
              <a:gd name="T21" fmla="*/ 104 h 1113"/>
              <a:gd name="T22" fmla="*/ 826 w 1153"/>
              <a:gd name="T23" fmla="*/ 26 h 1113"/>
              <a:gd name="T24" fmla="*/ 404 w 1153"/>
              <a:gd name="T25" fmla="*/ 26 h 1113"/>
              <a:gd name="T26" fmla="*/ 404 w 1153"/>
              <a:gd name="T27" fmla="*/ 506 h 1113"/>
              <a:gd name="T28" fmla="*/ 473 w 1153"/>
              <a:gd name="T29" fmla="*/ 506 h 1113"/>
              <a:gd name="T30" fmla="*/ 946 w 1153"/>
              <a:gd name="T31" fmla="*/ 104 h 1113"/>
              <a:gd name="T32" fmla="*/ 946 w 1153"/>
              <a:gd name="T33" fmla="*/ 642 h 1113"/>
              <a:gd name="T34" fmla="*/ 473 w 1153"/>
              <a:gd name="T35" fmla="*/ 642 h 1113"/>
              <a:gd name="T36" fmla="*/ 473 w 1153"/>
              <a:gd name="T37" fmla="*/ 532 h 1113"/>
              <a:gd name="T38" fmla="*/ 381 w 1153"/>
              <a:gd name="T39" fmla="*/ 532 h 1113"/>
              <a:gd name="T40" fmla="*/ 381 w 1153"/>
              <a:gd name="T41" fmla="*/ 0 h 1113"/>
              <a:gd name="T42" fmla="*/ 849 w 1153"/>
              <a:gd name="T43" fmla="*/ 0 h 1113"/>
              <a:gd name="T44" fmla="*/ 849 w 1153"/>
              <a:gd name="T45" fmla="*/ 104 h 1113"/>
              <a:gd name="T46" fmla="*/ 946 w 1153"/>
              <a:gd name="T47" fmla="*/ 104 h 1113"/>
              <a:gd name="T48" fmla="*/ 131 w 1153"/>
              <a:gd name="T49" fmla="*/ 755 h 1113"/>
              <a:gd name="T50" fmla="*/ 0 w 1153"/>
              <a:gd name="T51" fmla="*/ 755 h 1113"/>
              <a:gd name="T52" fmla="*/ 0 w 1153"/>
              <a:gd name="T53" fmla="*/ 1048 h 1113"/>
              <a:gd name="T54" fmla="*/ 131 w 1153"/>
              <a:gd name="T55" fmla="*/ 1048 h 1113"/>
              <a:gd name="T56" fmla="*/ 150 w 1153"/>
              <a:gd name="T57" fmla="*/ 1026 h 1113"/>
              <a:gd name="T58" fmla="*/ 150 w 1153"/>
              <a:gd name="T59" fmla="*/ 773 h 1113"/>
              <a:gd name="T60" fmla="*/ 131 w 1153"/>
              <a:gd name="T61" fmla="*/ 755 h 1113"/>
              <a:gd name="T62" fmla="*/ 1153 w 1153"/>
              <a:gd name="T63" fmla="*/ 877 h 1113"/>
              <a:gd name="T64" fmla="*/ 1107 w 1153"/>
              <a:gd name="T65" fmla="*/ 917 h 1113"/>
              <a:gd name="T66" fmla="*/ 1095 w 1153"/>
              <a:gd name="T67" fmla="*/ 934 h 1113"/>
              <a:gd name="T68" fmla="*/ 1022 w 1153"/>
              <a:gd name="T69" fmla="*/ 1004 h 1113"/>
              <a:gd name="T70" fmla="*/ 880 w 1153"/>
              <a:gd name="T71" fmla="*/ 1069 h 1113"/>
              <a:gd name="T72" fmla="*/ 650 w 1153"/>
              <a:gd name="T73" fmla="*/ 1104 h 1113"/>
              <a:gd name="T74" fmla="*/ 181 w 1153"/>
              <a:gd name="T75" fmla="*/ 1008 h 1113"/>
              <a:gd name="T76" fmla="*/ 181 w 1153"/>
              <a:gd name="T77" fmla="*/ 812 h 1113"/>
              <a:gd name="T78" fmla="*/ 342 w 1153"/>
              <a:gd name="T79" fmla="*/ 733 h 1113"/>
              <a:gd name="T80" fmla="*/ 500 w 1153"/>
              <a:gd name="T81" fmla="*/ 746 h 1113"/>
              <a:gd name="T82" fmla="*/ 627 w 1153"/>
              <a:gd name="T83" fmla="*/ 759 h 1113"/>
              <a:gd name="T84" fmla="*/ 761 w 1153"/>
              <a:gd name="T85" fmla="*/ 738 h 1113"/>
              <a:gd name="T86" fmla="*/ 842 w 1153"/>
              <a:gd name="T87" fmla="*/ 794 h 1113"/>
              <a:gd name="T88" fmla="*/ 773 w 1153"/>
              <a:gd name="T89" fmla="*/ 851 h 1113"/>
              <a:gd name="T90" fmla="*/ 669 w 1153"/>
              <a:gd name="T91" fmla="*/ 847 h 1113"/>
              <a:gd name="T92" fmla="*/ 554 w 1153"/>
              <a:gd name="T93" fmla="*/ 882 h 1113"/>
              <a:gd name="T94" fmla="*/ 680 w 1153"/>
              <a:gd name="T95" fmla="*/ 947 h 1113"/>
              <a:gd name="T96" fmla="*/ 857 w 1153"/>
              <a:gd name="T97" fmla="*/ 952 h 1113"/>
              <a:gd name="T98" fmla="*/ 980 w 1153"/>
              <a:gd name="T99" fmla="*/ 912 h 1113"/>
              <a:gd name="T100" fmla="*/ 1103 w 1153"/>
              <a:gd name="T101" fmla="*/ 842 h 1113"/>
              <a:gd name="T102" fmla="*/ 1153 w 1153"/>
              <a:gd name="T103" fmla="*/ 8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3" h="1113">
                <a:moveTo>
                  <a:pt x="861" y="371"/>
                </a:moveTo>
                <a:cubicBezTo>
                  <a:pt x="703" y="244"/>
                  <a:pt x="703" y="244"/>
                  <a:pt x="703" y="244"/>
                </a:cubicBezTo>
                <a:cubicBezTo>
                  <a:pt x="703" y="332"/>
                  <a:pt x="703" y="332"/>
                  <a:pt x="703" y="332"/>
                </a:cubicBezTo>
                <a:cubicBezTo>
                  <a:pt x="557" y="332"/>
                  <a:pt x="557" y="332"/>
                  <a:pt x="557" y="332"/>
                </a:cubicBezTo>
                <a:cubicBezTo>
                  <a:pt x="557" y="410"/>
                  <a:pt x="557" y="410"/>
                  <a:pt x="557" y="410"/>
                </a:cubicBezTo>
                <a:cubicBezTo>
                  <a:pt x="703" y="410"/>
                  <a:pt x="703" y="410"/>
                  <a:pt x="703" y="410"/>
                </a:cubicBezTo>
                <a:cubicBezTo>
                  <a:pt x="703" y="502"/>
                  <a:pt x="703" y="502"/>
                  <a:pt x="703" y="502"/>
                </a:cubicBezTo>
                <a:lnTo>
                  <a:pt x="861" y="371"/>
                </a:lnTo>
                <a:close/>
                <a:moveTo>
                  <a:pt x="473" y="506"/>
                </a:moveTo>
                <a:cubicBezTo>
                  <a:pt x="473" y="104"/>
                  <a:pt x="473" y="104"/>
                  <a:pt x="473" y="104"/>
                </a:cubicBezTo>
                <a:cubicBezTo>
                  <a:pt x="826" y="104"/>
                  <a:pt x="826" y="104"/>
                  <a:pt x="826" y="104"/>
                </a:cubicBezTo>
                <a:cubicBezTo>
                  <a:pt x="826" y="26"/>
                  <a:pt x="826" y="26"/>
                  <a:pt x="826" y="26"/>
                </a:cubicBezTo>
                <a:cubicBezTo>
                  <a:pt x="404" y="26"/>
                  <a:pt x="404" y="26"/>
                  <a:pt x="404" y="26"/>
                </a:cubicBezTo>
                <a:cubicBezTo>
                  <a:pt x="404" y="506"/>
                  <a:pt x="404" y="506"/>
                  <a:pt x="404" y="506"/>
                </a:cubicBezTo>
                <a:lnTo>
                  <a:pt x="473" y="506"/>
                </a:lnTo>
                <a:close/>
                <a:moveTo>
                  <a:pt x="946" y="104"/>
                </a:moveTo>
                <a:cubicBezTo>
                  <a:pt x="946" y="642"/>
                  <a:pt x="946" y="642"/>
                  <a:pt x="946" y="642"/>
                </a:cubicBezTo>
                <a:cubicBezTo>
                  <a:pt x="473" y="642"/>
                  <a:pt x="473" y="642"/>
                  <a:pt x="473" y="642"/>
                </a:cubicBezTo>
                <a:cubicBezTo>
                  <a:pt x="473" y="532"/>
                  <a:pt x="473" y="532"/>
                  <a:pt x="473" y="532"/>
                </a:cubicBezTo>
                <a:cubicBezTo>
                  <a:pt x="381" y="532"/>
                  <a:pt x="381" y="532"/>
                  <a:pt x="381" y="532"/>
                </a:cubicBezTo>
                <a:cubicBezTo>
                  <a:pt x="381" y="0"/>
                  <a:pt x="381" y="0"/>
                  <a:pt x="381" y="0"/>
                </a:cubicBezTo>
                <a:cubicBezTo>
                  <a:pt x="849" y="0"/>
                  <a:pt x="849" y="0"/>
                  <a:pt x="849" y="0"/>
                </a:cubicBezTo>
                <a:cubicBezTo>
                  <a:pt x="849" y="104"/>
                  <a:pt x="849" y="104"/>
                  <a:pt x="849" y="104"/>
                </a:cubicBezTo>
                <a:lnTo>
                  <a:pt x="946" y="104"/>
                </a:lnTo>
                <a:close/>
                <a:moveTo>
                  <a:pt x="131" y="755"/>
                </a:moveTo>
                <a:cubicBezTo>
                  <a:pt x="0" y="755"/>
                  <a:pt x="0" y="755"/>
                  <a:pt x="0" y="755"/>
                </a:cubicBezTo>
                <a:cubicBezTo>
                  <a:pt x="0" y="1048"/>
                  <a:pt x="0" y="1048"/>
                  <a:pt x="0" y="1048"/>
                </a:cubicBezTo>
                <a:cubicBezTo>
                  <a:pt x="131" y="1048"/>
                  <a:pt x="131" y="1048"/>
                  <a:pt x="131" y="1048"/>
                </a:cubicBezTo>
                <a:cubicBezTo>
                  <a:pt x="143" y="1048"/>
                  <a:pt x="150" y="1039"/>
                  <a:pt x="150" y="1026"/>
                </a:cubicBezTo>
                <a:cubicBezTo>
                  <a:pt x="150" y="773"/>
                  <a:pt x="150" y="773"/>
                  <a:pt x="150" y="773"/>
                </a:cubicBezTo>
                <a:cubicBezTo>
                  <a:pt x="150" y="764"/>
                  <a:pt x="143" y="755"/>
                  <a:pt x="131" y="755"/>
                </a:cubicBezTo>
                <a:moveTo>
                  <a:pt x="1153" y="877"/>
                </a:moveTo>
                <a:cubicBezTo>
                  <a:pt x="1153" y="877"/>
                  <a:pt x="1149" y="882"/>
                  <a:pt x="1107" y="917"/>
                </a:cubicBezTo>
                <a:cubicBezTo>
                  <a:pt x="1107" y="917"/>
                  <a:pt x="1099" y="934"/>
                  <a:pt x="1095" y="934"/>
                </a:cubicBezTo>
                <a:cubicBezTo>
                  <a:pt x="1076" y="952"/>
                  <a:pt x="1057" y="973"/>
                  <a:pt x="1022" y="1004"/>
                </a:cubicBezTo>
                <a:cubicBezTo>
                  <a:pt x="988" y="1008"/>
                  <a:pt x="915" y="1048"/>
                  <a:pt x="880" y="1069"/>
                </a:cubicBezTo>
                <a:cubicBezTo>
                  <a:pt x="815" y="1065"/>
                  <a:pt x="719" y="1083"/>
                  <a:pt x="650" y="1104"/>
                </a:cubicBezTo>
                <a:cubicBezTo>
                  <a:pt x="550" y="1087"/>
                  <a:pt x="538" y="1113"/>
                  <a:pt x="181" y="1008"/>
                </a:cubicBezTo>
                <a:cubicBezTo>
                  <a:pt x="181" y="812"/>
                  <a:pt x="181" y="812"/>
                  <a:pt x="181" y="812"/>
                </a:cubicBezTo>
                <a:cubicBezTo>
                  <a:pt x="246" y="794"/>
                  <a:pt x="266" y="746"/>
                  <a:pt x="342" y="733"/>
                </a:cubicBezTo>
                <a:cubicBezTo>
                  <a:pt x="396" y="724"/>
                  <a:pt x="446" y="729"/>
                  <a:pt x="500" y="746"/>
                </a:cubicBezTo>
                <a:cubicBezTo>
                  <a:pt x="534" y="759"/>
                  <a:pt x="569" y="768"/>
                  <a:pt x="627" y="759"/>
                </a:cubicBezTo>
                <a:cubicBezTo>
                  <a:pt x="677" y="755"/>
                  <a:pt x="696" y="738"/>
                  <a:pt x="761" y="738"/>
                </a:cubicBezTo>
                <a:cubicBezTo>
                  <a:pt x="803" y="738"/>
                  <a:pt x="846" y="768"/>
                  <a:pt x="842" y="794"/>
                </a:cubicBezTo>
                <a:cubicBezTo>
                  <a:pt x="842" y="821"/>
                  <a:pt x="800" y="847"/>
                  <a:pt x="773" y="851"/>
                </a:cubicBezTo>
                <a:cubicBezTo>
                  <a:pt x="711" y="851"/>
                  <a:pt x="727" y="847"/>
                  <a:pt x="669" y="847"/>
                </a:cubicBezTo>
                <a:cubicBezTo>
                  <a:pt x="600" y="847"/>
                  <a:pt x="596" y="860"/>
                  <a:pt x="554" y="882"/>
                </a:cubicBezTo>
                <a:cubicBezTo>
                  <a:pt x="596" y="895"/>
                  <a:pt x="623" y="912"/>
                  <a:pt x="680" y="947"/>
                </a:cubicBezTo>
                <a:cubicBezTo>
                  <a:pt x="742" y="938"/>
                  <a:pt x="803" y="947"/>
                  <a:pt x="857" y="952"/>
                </a:cubicBezTo>
                <a:cubicBezTo>
                  <a:pt x="903" y="938"/>
                  <a:pt x="926" y="917"/>
                  <a:pt x="980" y="912"/>
                </a:cubicBezTo>
                <a:cubicBezTo>
                  <a:pt x="1015" y="882"/>
                  <a:pt x="1061" y="834"/>
                  <a:pt x="1103" y="842"/>
                </a:cubicBezTo>
                <a:cubicBezTo>
                  <a:pt x="1126" y="847"/>
                  <a:pt x="1153" y="877"/>
                  <a:pt x="1153" y="877"/>
                </a:cubicBezTo>
              </a:path>
            </a:pathLst>
          </a:custGeom>
          <a:solidFill>
            <a:schemeClr val="accent2"/>
          </a:solidFill>
          <a:ln>
            <a:noFill/>
          </a:ln>
        </p:spPr>
        <p:txBody>
          <a:bodyPr vert="horz" wrap="square" lIns="62345" tIns="31173" rIns="62345" bIns="31173" numCol="1" anchor="t" anchorCtr="0" compatLnSpc="1">
            <a:prstTxWarp prst="textNoShape">
              <a:avLst/>
            </a:prstTxWarp>
          </a:bodyPr>
          <a:lstStyle/>
          <a:p>
            <a:pPr marL="0" marR="0" lvl="0" indent="0" algn="l" defTabSz="838025"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srgbClr val="333333"/>
              </a:solidFill>
              <a:effectLst/>
              <a:uLnTx/>
              <a:uFillTx/>
              <a:latin typeface="Arial"/>
              <a:cs typeface="+mn-cs"/>
            </a:endParaRPr>
          </a:p>
        </p:txBody>
      </p:sp>
      <p:sp>
        <p:nvSpPr>
          <p:cNvPr id="31" name="Freeform 13">
            <a:extLst>
              <a:ext uri="{FF2B5EF4-FFF2-40B4-BE49-F238E27FC236}">
                <a16:creationId xmlns:a16="http://schemas.microsoft.com/office/drawing/2014/main" id="{C6AF54DA-B949-449E-B681-F02319CE8A49}"/>
              </a:ext>
            </a:extLst>
          </p:cNvPr>
          <p:cNvSpPr>
            <a:spLocks noEditPoints="1"/>
          </p:cNvSpPr>
          <p:nvPr/>
        </p:nvSpPr>
        <p:spPr bwMode="auto">
          <a:xfrm>
            <a:off x="9293346" y="2310961"/>
            <a:ext cx="358743" cy="296843"/>
          </a:xfrm>
          <a:custGeom>
            <a:avLst/>
            <a:gdLst>
              <a:gd name="T0" fmla="*/ 1151 w 1396"/>
              <a:gd name="T1" fmla="*/ 213 h 1106"/>
              <a:gd name="T2" fmla="*/ 1037 w 1396"/>
              <a:gd name="T3" fmla="*/ 532 h 1106"/>
              <a:gd name="T4" fmla="*/ 626 w 1396"/>
              <a:gd name="T5" fmla="*/ 1103 h 1106"/>
              <a:gd name="T6" fmla="*/ 1238 w 1396"/>
              <a:gd name="T7" fmla="*/ 532 h 1106"/>
              <a:gd name="T8" fmla="*/ 1151 w 1396"/>
              <a:gd name="T9" fmla="*/ 213 h 1106"/>
              <a:gd name="T10" fmla="*/ 589 w 1396"/>
              <a:gd name="T11" fmla="*/ 993 h 1106"/>
              <a:gd name="T12" fmla="*/ 696 w 1396"/>
              <a:gd name="T13" fmla="*/ 830 h 1106"/>
              <a:gd name="T14" fmla="*/ 589 w 1396"/>
              <a:gd name="T15" fmla="*/ 993 h 1106"/>
              <a:gd name="T16" fmla="*/ 589 w 1396"/>
              <a:gd name="T17" fmla="*/ 586 h 1106"/>
              <a:gd name="T18" fmla="*/ 718 w 1396"/>
              <a:gd name="T19" fmla="*/ 747 h 1106"/>
              <a:gd name="T20" fmla="*/ 589 w 1396"/>
              <a:gd name="T21" fmla="*/ 586 h 1106"/>
              <a:gd name="T22" fmla="*/ 589 w 1396"/>
              <a:gd name="T23" fmla="*/ 343 h 1106"/>
              <a:gd name="T24" fmla="*/ 738 w 1396"/>
              <a:gd name="T25" fmla="*/ 503 h 1106"/>
              <a:gd name="T26" fmla="*/ 589 w 1396"/>
              <a:gd name="T27" fmla="*/ 343 h 1106"/>
              <a:gd name="T28" fmla="*/ 589 w 1396"/>
              <a:gd name="T29" fmla="*/ 96 h 1106"/>
              <a:gd name="T30" fmla="*/ 696 w 1396"/>
              <a:gd name="T31" fmla="*/ 260 h 1106"/>
              <a:gd name="T32" fmla="*/ 589 w 1396"/>
              <a:gd name="T33" fmla="*/ 96 h 1106"/>
              <a:gd name="T34" fmla="*/ 505 w 1396"/>
              <a:gd name="T35" fmla="*/ 260 h 1106"/>
              <a:gd name="T36" fmla="*/ 420 w 1396"/>
              <a:gd name="T37" fmla="*/ 206 h 1106"/>
              <a:gd name="T38" fmla="*/ 505 w 1396"/>
              <a:gd name="T39" fmla="*/ 260 h 1106"/>
              <a:gd name="T40" fmla="*/ 505 w 1396"/>
              <a:gd name="T41" fmla="*/ 503 h 1106"/>
              <a:gd name="T42" fmla="*/ 376 w 1396"/>
              <a:gd name="T43" fmla="*/ 343 h 1106"/>
              <a:gd name="T44" fmla="*/ 505 w 1396"/>
              <a:gd name="T45" fmla="*/ 503 h 1106"/>
              <a:gd name="T46" fmla="*/ 505 w 1396"/>
              <a:gd name="T47" fmla="*/ 747 h 1106"/>
              <a:gd name="T48" fmla="*/ 356 w 1396"/>
              <a:gd name="T49" fmla="*/ 586 h 1106"/>
              <a:gd name="T50" fmla="*/ 505 w 1396"/>
              <a:gd name="T51" fmla="*/ 747 h 1106"/>
              <a:gd name="T52" fmla="*/ 505 w 1396"/>
              <a:gd name="T53" fmla="*/ 993 h 1106"/>
              <a:gd name="T54" fmla="*/ 398 w 1396"/>
              <a:gd name="T55" fmla="*/ 830 h 1106"/>
              <a:gd name="T56" fmla="*/ 505 w 1396"/>
              <a:gd name="T57" fmla="*/ 993 h 1106"/>
              <a:gd name="T58" fmla="*/ 184 w 1396"/>
              <a:gd name="T59" fmla="*/ 830 h 1106"/>
              <a:gd name="T60" fmla="*/ 344 w 1396"/>
              <a:gd name="T61" fmla="*/ 918 h 1106"/>
              <a:gd name="T62" fmla="*/ 184 w 1396"/>
              <a:gd name="T63" fmla="*/ 830 h 1106"/>
              <a:gd name="T64" fmla="*/ 131 w 1396"/>
              <a:gd name="T65" fmla="*/ 747 h 1106"/>
              <a:gd name="T66" fmla="*/ 272 w 1396"/>
              <a:gd name="T67" fmla="*/ 586 h 1106"/>
              <a:gd name="T68" fmla="*/ 131 w 1396"/>
              <a:gd name="T69" fmla="*/ 747 h 1106"/>
              <a:gd name="T70" fmla="*/ 131 w 1396"/>
              <a:gd name="T71" fmla="*/ 343 h 1106"/>
              <a:gd name="T72" fmla="*/ 272 w 1396"/>
              <a:gd name="T73" fmla="*/ 503 h 1106"/>
              <a:gd name="T74" fmla="*/ 131 w 1396"/>
              <a:gd name="T75" fmla="*/ 343 h 1106"/>
              <a:gd name="T76" fmla="*/ 374 w 1396"/>
              <a:gd name="T77" fmla="*/ 117 h 1106"/>
              <a:gd name="T78" fmla="*/ 311 w 1396"/>
              <a:gd name="T79" fmla="*/ 260 h 1106"/>
              <a:gd name="T80" fmla="*/ 374 w 1396"/>
              <a:gd name="T81" fmla="*/ 117 h 1106"/>
              <a:gd name="T82" fmla="*/ 650 w 1396"/>
              <a:gd name="T83" fmla="*/ 1052 h 1106"/>
              <a:gd name="T84" fmla="*/ 704 w 1396"/>
              <a:gd name="T85" fmla="*/ 996 h 1106"/>
              <a:gd name="T86" fmla="*/ 804 w 1396"/>
              <a:gd name="T87" fmla="*/ 747 h 1106"/>
              <a:gd name="T88" fmla="*/ 822 w 1396"/>
              <a:gd name="T89" fmla="*/ 586 h 1106"/>
              <a:gd name="T90" fmla="*/ 822 w 1396"/>
              <a:gd name="T91" fmla="*/ 503 h 1106"/>
              <a:gd name="T92" fmla="*/ 750 w 1396"/>
              <a:gd name="T93" fmla="*/ 171 h 1106"/>
              <a:gd name="T94" fmla="*/ 965 w 1396"/>
              <a:gd name="T95" fmla="*/ 348 h 1106"/>
              <a:gd name="T96" fmla="*/ 549 w 1396"/>
              <a:gd name="T97" fmla="*/ 0 h 1106"/>
              <a:gd name="T98" fmla="*/ 0 w 1396"/>
              <a:gd name="T99" fmla="*/ 545 h 1106"/>
              <a:gd name="T100" fmla="*/ 549 w 1396"/>
              <a:gd name="T101" fmla="*/ 1090 h 1106"/>
              <a:gd name="T102" fmla="*/ 550 w 1396"/>
              <a:gd name="T103" fmla="*/ 1089 h 1106"/>
              <a:gd name="T104" fmla="*/ 591 w 1396"/>
              <a:gd name="T105" fmla="*/ 1082 h 1106"/>
              <a:gd name="T106" fmla="*/ 619 w 1396"/>
              <a:gd name="T107" fmla="*/ 1071 h 1106"/>
              <a:gd name="T108" fmla="*/ 645 w 1396"/>
              <a:gd name="T109" fmla="*/ 105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106">
                <a:moveTo>
                  <a:pt x="1151" y="213"/>
                </a:moveTo>
                <a:cubicBezTo>
                  <a:pt x="1151" y="213"/>
                  <a:pt x="1151" y="213"/>
                  <a:pt x="1151" y="213"/>
                </a:cubicBezTo>
                <a:cubicBezTo>
                  <a:pt x="876" y="532"/>
                  <a:pt x="876" y="532"/>
                  <a:pt x="876" y="532"/>
                </a:cubicBezTo>
                <a:cubicBezTo>
                  <a:pt x="1037" y="532"/>
                  <a:pt x="1037" y="532"/>
                  <a:pt x="1037" y="532"/>
                </a:cubicBezTo>
                <a:cubicBezTo>
                  <a:pt x="1037" y="544"/>
                  <a:pt x="1038" y="555"/>
                  <a:pt x="1038" y="566"/>
                </a:cubicBezTo>
                <a:cubicBezTo>
                  <a:pt x="1038" y="828"/>
                  <a:pt x="883" y="1078"/>
                  <a:pt x="626" y="1103"/>
                </a:cubicBezTo>
                <a:cubicBezTo>
                  <a:pt x="644" y="1104"/>
                  <a:pt x="660" y="1106"/>
                  <a:pt x="678" y="1106"/>
                </a:cubicBezTo>
                <a:cubicBezTo>
                  <a:pt x="991" y="1106"/>
                  <a:pt x="1204" y="835"/>
                  <a:pt x="1238" y="532"/>
                </a:cubicBezTo>
                <a:cubicBezTo>
                  <a:pt x="1396" y="532"/>
                  <a:pt x="1396" y="532"/>
                  <a:pt x="1396" y="532"/>
                </a:cubicBezTo>
                <a:lnTo>
                  <a:pt x="1151" y="213"/>
                </a:lnTo>
                <a:close/>
                <a:moveTo>
                  <a:pt x="589" y="993"/>
                </a:moveTo>
                <a:cubicBezTo>
                  <a:pt x="589" y="993"/>
                  <a:pt x="589" y="993"/>
                  <a:pt x="589" y="993"/>
                </a:cubicBezTo>
                <a:cubicBezTo>
                  <a:pt x="589" y="830"/>
                  <a:pt x="589" y="830"/>
                  <a:pt x="589" y="830"/>
                </a:cubicBezTo>
                <a:cubicBezTo>
                  <a:pt x="696" y="830"/>
                  <a:pt x="696" y="830"/>
                  <a:pt x="696" y="830"/>
                </a:cubicBezTo>
                <a:cubicBezTo>
                  <a:pt x="689" y="849"/>
                  <a:pt x="682" y="867"/>
                  <a:pt x="675" y="883"/>
                </a:cubicBezTo>
                <a:cubicBezTo>
                  <a:pt x="648" y="940"/>
                  <a:pt x="618" y="976"/>
                  <a:pt x="589" y="993"/>
                </a:cubicBezTo>
                <a:moveTo>
                  <a:pt x="589" y="586"/>
                </a:moveTo>
                <a:cubicBezTo>
                  <a:pt x="589" y="586"/>
                  <a:pt x="589" y="586"/>
                  <a:pt x="589" y="586"/>
                </a:cubicBezTo>
                <a:cubicBezTo>
                  <a:pt x="738" y="586"/>
                  <a:pt x="738" y="586"/>
                  <a:pt x="738" y="586"/>
                </a:cubicBezTo>
                <a:cubicBezTo>
                  <a:pt x="736" y="644"/>
                  <a:pt x="729" y="698"/>
                  <a:pt x="718" y="747"/>
                </a:cubicBezTo>
                <a:cubicBezTo>
                  <a:pt x="589" y="747"/>
                  <a:pt x="589" y="747"/>
                  <a:pt x="589" y="747"/>
                </a:cubicBezTo>
                <a:lnTo>
                  <a:pt x="589" y="586"/>
                </a:lnTo>
                <a:close/>
                <a:moveTo>
                  <a:pt x="589" y="343"/>
                </a:moveTo>
                <a:cubicBezTo>
                  <a:pt x="589" y="343"/>
                  <a:pt x="589" y="343"/>
                  <a:pt x="589" y="343"/>
                </a:cubicBezTo>
                <a:cubicBezTo>
                  <a:pt x="718" y="343"/>
                  <a:pt x="718" y="343"/>
                  <a:pt x="718" y="343"/>
                </a:cubicBezTo>
                <a:cubicBezTo>
                  <a:pt x="729" y="392"/>
                  <a:pt x="736" y="446"/>
                  <a:pt x="738" y="503"/>
                </a:cubicBezTo>
                <a:cubicBezTo>
                  <a:pt x="589" y="503"/>
                  <a:pt x="589" y="503"/>
                  <a:pt x="589" y="503"/>
                </a:cubicBezTo>
                <a:lnTo>
                  <a:pt x="589" y="343"/>
                </a:lnTo>
                <a:close/>
                <a:moveTo>
                  <a:pt x="589" y="96"/>
                </a:moveTo>
                <a:cubicBezTo>
                  <a:pt x="589" y="96"/>
                  <a:pt x="589" y="96"/>
                  <a:pt x="589" y="96"/>
                </a:cubicBezTo>
                <a:cubicBezTo>
                  <a:pt x="618" y="114"/>
                  <a:pt x="648" y="150"/>
                  <a:pt x="675" y="206"/>
                </a:cubicBezTo>
                <a:cubicBezTo>
                  <a:pt x="682" y="223"/>
                  <a:pt x="689" y="241"/>
                  <a:pt x="696" y="260"/>
                </a:cubicBezTo>
                <a:cubicBezTo>
                  <a:pt x="589" y="260"/>
                  <a:pt x="589" y="260"/>
                  <a:pt x="589" y="260"/>
                </a:cubicBezTo>
                <a:lnTo>
                  <a:pt x="589" y="96"/>
                </a:lnTo>
                <a:close/>
                <a:moveTo>
                  <a:pt x="505" y="260"/>
                </a:moveTo>
                <a:cubicBezTo>
                  <a:pt x="505" y="260"/>
                  <a:pt x="505" y="260"/>
                  <a:pt x="505" y="260"/>
                </a:cubicBezTo>
                <a:cubicBezTo>
                  <a:pt x="398" y="260"/>
                  <a:pt x="398" y="260"/>
                  <a:pt x="398" y="260"/>
                </a:cubicBezTo>
                <a:cubicBezTo>
                  <a:pt x="405" y="241"/>
                  <a:pt x="412" y="223"/>
                  <a:pt x="420" y="206"/>
                </a:cubicBezTo>
                <a:cubicBezTo>
                  <a:pt x="446" y="150"/>
                  <a:pt x="476" y="114"/>
                  <a:pt x="505" y="96"/>
                </a:cubicBezTo>
                <a:lnTo>
                  <a:pt x="505" y="260"/>
                </a:lnTo>
                <a:close/>
                <a:moveTo>
                  <a:pt x="505" y="503"/>
                </a:moveTo>
                <a:cubicBezTo>
                  <a:pt x="505" y="503"/>
                  <a:pt x="505" y="503"/>
                  <a:pt x="505" y="503"/>
                </a:cubicBezTo>
                <a:cubicBezTo>
                  <a:pt x="356" y="503"/>
                  <a:pt x="356" y="503"/>
                  <a:pt x="356" y="503"/>
                </a:cubicBezTo>
                <a:cubicBezTo>
                  <a:pt x="358" y="446"/>
                  <a:pt x="365" y="392"/>
                  <a:pt x="376" y="343"/>
                </a:cubicBezTo>
                <a:cubicBezTo>
                  <a:pt x="505" y="343"/>
                  <a:pt x="505" y="343"/>
                  <a:pt x="505" y="343"/>
                </a:cubicBezTo>
                <a:lnTo>
                  <a:pt x="505" y="503"/>
                </a:lnTo>
                <a:close/>
                <a:moveTo>
                  <a:pt x="505" y="747"/>
                </a:moveTo>
                <a:cubicBezTo>
                  <a:pt x="505" y="747"/>
                  <a:pt x="505" y="747"/>
                  <a:pt x="505" y="747"/>
                </a:cubicBezTo>
                <a:cubicBezTo>
                  <a:pt x="376" y="747"/>
                  <a:pt x="376" y="747"/>
                  <a:pt x="376" y="747"/>
                </a:cubicBezTo>
                <a:cubicBezTo>
                  <a:pt x="365" y="698"/>
                  <a:pt x="358" y="644"/>
                  <a:pt x="356" y="586"/>
                </a:cubicBezTo>
                <a:cubicBezTo>
                  <a:pt x="505" y="586"/>
                  <a:pt x="505" y="586"/>
                  <a:pt x="505" y="586"/>
                </a:cubicBezTo>
                <a:lnTo>
                  <a:pt x="505" y="747"/>
                </a:lnTo>
                <a:close/>
                <a:moveTo>
                  <a:pt x="505" y="993"/>
                </a:moveTo>
                <a:cubicBezTo>
                  <a:pt x="505" y="993"/>
                  <a:pt x="505" y="993"/>
                  <a:pt x="505" y="993"/>
                </a:cubicBezTo>
                <a:cubicBezTo>
                  <a:pt x="476" y="976"/>
                  <a:pt x="446" y="940"/>
                  <a:pt x="420" y="883"/>
                </a:cubicBezTo>
                <a:cubicBezTo>
                  <a:pt x="412" y="867"/>
                  <a:pt x="405" y="849"/>
                  <a:pt x="398" y="830"/>
                </a:cubicBezTo>
                <a:cubicBezTo>
                  <a:pt x="505" y="830"/>
                  <a:pt x="505" y="830"/>
                  <a:pt x="505" y="830"/>
                </a:cubicBezTo>
                <a:lnTo>
                  <a:pt x="505" y="993"/>
                </a:lnTo>
                <a:close/>
                <a:moveTo>
                  <a:pt x="184" y="830"/>
                </a:moveTo>
                <a:cubicBezTo>
                  <a:pt x="184" y="830"/>
                  <a:pt x="184" y="830"/>
                  <a:pt x="184" y="830"/>
                </a:cubicBezTo>
                <a:cubicBezTo>
                  <a:pt x="311" y="830"/>
                  <a:pt x="311" y="830"/>
                  <a:pt x="311" y="830"/>
                </a:cubicBezTo>
                <a:cubicBezTo>
                  <a:pt x="320" y="861"/>
                  <a:pt x="331" y="891"/>
                  <a:pt x="344" y="918"/>
                </a:cubicBezTo>
                <a:cubicBezTo>
                  <a:pt x="353" y="937"/>
                  <a:pt x="363" y="955"/>
                  <a:pt x="374" y="972"/>
                </a:cubicBezTo>
                <a:cubicBezTo>
                  <a:pt x="298" y="942"/>
                  <a:pt x="233" y="893"/>
                  <a:pt x="184" y="830"/>
                </a:cubicBezTo>
                <a:moveTo>
                  <a:pt x="131" y="747"/>
                </a:moveTo>
                <a:cubicBezTo>
                  <a:pt x="131" y="747"/>
                  <a:pt x="131" y="747"/>
                  <a:pt x="131" y="747"/>
                </a:cubicBezTo>
                <a:cubicBezTo>
                  <a:pt x="107" y="698"/>
                  <a:pt x="91" y="644"/>
                  <a:pt x="86" y="586"/>
                </a:cubicBezTo>
                <a:cubicBezTo>
                  <a:pt x="272" y="586"/>
                  <a:pt x="272" y="586"/>
                  <a:pt x="272" y="586"/>
                </a:cubicBezTo>
                <a:cubicBezTo>
                  <a:pt x="274" y="643"/>
                  <a:pt x="280" y="697"/>
                  <a:pt x="290" y="747"/>
                </a:cubicBezTo>
                <a:lnTo>
                  <a:pt x="131" y="747"/>
                </a:lnTo>
                <a:close/>
                <a:moveTo>
                  <a:pt x="131" y="343"/>
                </a:moveTo>
                <a:cubicBezTo>
                  <a:pt x="131" y="343"/>
                  <a:pt x="131" y="343"/>
                  <a:pt x="131" y="343"/>
                </a:cubicBezTo>
                <a:cubicBezTo>
                  <a:pt x="290" y="343"/>
                  <a:pt x="290" y="343"/>
                  <a:pt x="290" y="343"/>
                </a:cubicBezTo>
                <a:cubicBezTo>
                  <a:pt x="280" y="393"/>
                  <a:pt x="274" y="447"/>
                  <a:pt x="272" y="503"/>
                </a:cubicBezTo>
                <a:cubicBezTo>
                  <a:pt x="86" y="503"/>
                  <a:pt x="86" y="503"/>
                  <a:pt x="86" y="503"/>
                </a:cubicBezTo>
                <a:cubicBezTo>
                  <a:pt x="91" y="446"/>
                  <a:pt x="107" y="392"/>
                  <a:pt x="131" y="343"/>
                </a:cubicBezTo>
                <a:moveTo>
                  <a:pt x="374" y="117"/>
                </a:moveTo>
                <a:cubicBezTo>
                  <a:pt x="374" y="117"/>
                  <a:pt x="374" y="117"/>
                  <a:pt x="374" y="117"/>
                </a:cubicBezTo>
                <a:cubicBezTo>
                  <a:pt x="363" y="134"/>
                  <a:pt x="353" y="152"/>
                  <a:pt x="344" y="171"/>
                </a:cubicBezTo>
                <a:cubicBezTo>
                  <a:pt x="331" y="199"/>
                  <a:pt x="320" y="228"/>
                  <a:pt x="311" y="260"/>
                </a:cubicBezTo>
                <a:cubicBezTo>
                  <a:pt x="184" y="260"/>
                  <a:pt x="184" y="260"/>
                  <a:pt x="184" y="260"/>
                </a:cubicBezTo>
                <a:cubicBezTo>
                  <a:pt x="233" y="197"/>
                  <a:pt x="298" y="147"/>
                  <a:pt x="374" y="117"/>
                </a:cubicBezTo>
                <a:moveTo>
                  <a:pt x="645" y="1056"/>
                </a:moveTo>
                <a:cubicBezTo>
                  <a:pt x="647" y="1055"/>
                  <a:pt x="648" y="1053"/>
                  <a:pt x="650" y="1052"/>
                </a:cubicBezTo>
                <a:cubicBezTo>
                  <a:pt x="669" y="1037"/>
                  <a:pt x="687" y="1019"/>
                  <a:pt x="703" y="997"/>
                </a:cubicBezTo>
                <a:cubicBezTo>
                  <a:pt x="703" y="997"/>
                  <a:pt x="704" y="997"/>
                  <a:pt x="704" y="996"/>
                </a:cubicBezTo>
                <a:cubicBezTo>
                  <a:pt x="721" y="973"/>
                  <a:pt x="737" y="947"/>
                  <a:pt x="750" y="918"/>
                </a:cubicBezTo>
                <a:cubicBezTo>
                  <a:pt x="773" y="869"/>
                  <a:pt x="792" y="811"/>
                  <a:pt x="804" y="747"/>
                </a:cubicBezTo>
                <a:cubicBezTo>
                  <a:pt x="804" y="747"/>
                  <a:pt x="804" y="747"/>
                  <a:pt x="804" y="747"/>
                </a:cubicBezTo>
                <a:cubicBezTo>
                  <a:pt x="814" y="697"/>
                  <a:pt x="819" y="643"/>
                  <a:pt x="822" y="586"/>
                </a:cubicBezTo>
                <a:cubicBezTo>
                  <a:pt x="822" y="573"/>
                  <a:pt x="823" y="559"/>
                  <a:pt x="823" y="545"/>
                </a:cubicBezTo>
                <a:cubicBezTo>
                  <a:pt x="823" y="531"/>
                  <a:pt x="822" y="517"/>
                  <a:pt x="822" y="503"/>
                </a:cubicBezTo>
                <a:cubicBezTo>
                  <a:pt x="819" y="447"/>
                  <a:pt x="814" y="393"/>
                  <a:pt x="804" y="343"/>
                </a:cubicBezTo>
                <a:cubicBezTo>
                  <a:pt x="792" y="279"/>
                  <a:pt x="773" y="221"/>
                  <a:pt x="750" y="171"/>
                </a:cubicBezTo>
                <a:cubicBezTo>
                  <a:pt x="741" y="152"/>
                  <a:pt x="731" y="134"/>
                  <a:pt x="720" y="117"/>
                </a:cubicBezTo>
                <a:cubicBezTo>
                  <a:pt x="828" y="161"/>
                  <a:pt x="915" y="244"/>
                  <a:pt x="965" y="348"/>
                </a:cubicBezTo>
                <a:cubicBezTo>
                  <a:pt x="1022" y="276"/>
                  <a:pt x="1022" y="276"/>
                  <a:pt x="1022" y="276"/>
                </a:cubicBezTo>
                <a:cubicBezTo>
                  <a:pt x="928" y="112"/>
                  <a:pt x="752" y="1"/>
                  <a:pt x="549" y="0"/>
                </a:cubicBezTo>
                <a:cubicBezTo>
                  <a:pt x="547" y="0"/>
                  <a:pt x="547" y="0"/>
                  <a:pt x="547" y="0"/>
                </a:cubicBezTo>
                <a:cubicBezTo>
                  <a:pt x="245" y="0"/>
                  <a:pt x="0" y="244"/>
                  <a:pt x="0" y="545"/>
                </a:cubicBezTo>
                <a:cubicBezTo>
                  <a:pt x="0" y="846"/>
                  <a:pt x="245" y="1090"/>
                  <a:pt x="547" y="1090"/>
                </a:cubicBezTo>
                <a:cubicBezTo>
                  <a:pt x="549" y="1090"/>
                  <a:pt x="549" y="1090"/>
                  <a:pt x="549" y="1090"/>
                </a:cubicBezTo>
                <a:cubicBezTo>
                  <a:pt x="549" y="1089"/>
                  <a:pt x="549" y="1089"/>
                  <a:pt x="549" y="1089"/>
                </a:cubicBezTo>
                <a:cubicBezTo>
                  <a:pt x="550" y="1089"/>
                  <a:pt x="550" y="1089"/>
                  <a:pt x="550" y="1089"/>
                </a:cubicBezTo>
                <a:cubicBezTo>
                  <a:pt x="559" y="1089"/>
                  <a:pt x="568" y="1088"/>
                  <a:pt x="577" y="1086"/>
                </a:cubicBezTo>
                <a:cubicBezTo>
                  <a:pt x="581" y="1085"/>
                  <a:pt x="586" y="1084"/>
                  <a:pt x="591" y="1082"/>
                </a:cubicBezTo>
                <a:cubicBezTo>
                  <a:pt x="595" y="1081"/>
                  <a:pt x="600" y="1079"/>
                  <a:pt x="604" y="1078"/>
                </a:cubicBezTo>
                <a:cubicBezTo>
                  <a:pt x="609" y="1076"/>
                  <a:pt x="614" y="1074"/>
                  <a:pt x="619" y="1071"/>
                </a:cubicBezTo>
                <a:cubicBezTo>
                  <a:pt x="623" y="1070"/>
                  <a:pt x="626" y="1067"/>
                  <a:pt x="630" y="1066"/>
                </a:cubicBezTo>
                <a:cubicBezTo>
                  <a:pt x="635" y="1063"/>
                  <a:pt x="640" y="1060"/>
                  <a:pt x="645" y="1056"/>
                </a:cubicBezTo>
              </a:path>
            </a:pathLst>
          </a:custGeom>
          <a:solidFill>
            <a:schemeClr val="accent2"/>
          </a:solidFill>
          <a:ln>
            <a:noFill/>
          </a:ln>
        </p:spPr>
        <p:txBody>
          <a:bodyPr vert="horz" wrap="square" lIns="62345" tIns="31173" rIns="62345" bIns="31173" numCol="1" anchor="t" anchorCtr="0" compatLnSpc="1">
            <a:prstTxWarp prst="textNoShape">
              <a:avLst/>
            </a:prstTxWarp>
          </a:bodyPr>
          <a:lstStyle/>
          <a:p>
            <a:pPr marL="0" marR="0" lvl="0" indent="0" algn="l" defTabSz="838025"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srgbClr val="333333"/>
              </a:solidFill>
              <a:effectLst/>
              <a:uLnTx/>
              <a:uFillTx/>
              <a:latin typeface="Arial"/>
              <a:cs typeface="+mn-cs"/>
            </a:endParaRPr>
          </a:p>
        </p:txBody>
      </p:sp>
      <p:sp>
        <p:nvSpPr>
          <p:cNvPr id="32" name="Freeform 9">
            <a:extLst>
              <a:ext uri="{FF2B5EF4-FFF2-40B4-BE49-F238E27FC236}">
                <a16:creationId xmlns:a16="http://schemas.microsoft.com/office/drawing/2014/main" id="{65970343-265E-4620-8395-6E113862A765}"/>
              </a:ext>
            </a:extLst>
          </p:cNvPr>
          <p:cNvSpPr>
            <a:spLocks noEditPoints="1"/>
          </p:cNvSpPr>
          <p:nvPr/>
        </p:nvSpPr>
        <p:spPr bwMode="auto">
          <a:xfrm>
            <a:off x="372847" y="2310961"/>
            <a:ext cx="204544" cy="296843"/>
          </a:xfrm>
          <a:custGeom>
            <a:avLst/>
            <a:gdLst>
              <a:gd name="T0" fmla="*/ 509 w 808"/>
              <a:gd name="T1" fmla="*/ 1140 h 1214"/>
              <a:gd name="T2" fmla="*/ 509 w 808"/>
              <a:gd name="T3" fmla="*/ 1140 h 1214"/>
              <a:gd name="T4" fmla="*/ 298 w 808"/>
              <a:gd name="T5" fmla="*/ 1140 h 1214"/>
              <a:gd name="T6" fmla="*/ 260 w 808"/>
              <a:gd name="T7" fmla="*/ 1177 h 1214"/>
              <a:gd name="T8" fmla="*/ 298 w 808"/>
              <a:gd name="T9" fmla="*/ 1214 h 1214"/>
              <a:gd name="T10" fmla="*/ 509 w 808"/>
              <a:gd name="T11" fmla="*/ 1214 h 1214"/>
              <a:gd name="T12" fmla="*/ 546 w 808"/>
              <a:gd name="T13" fmla="*/ 1177 h 1214"/>
              <a:gd name="T14" fmla="*/ 509 w 808"/>
              <a:gd name="T15" fmla="*/ 1140 h 1214"/>
              <a:gd name="T16" fmla="*/ 509 w 808"/>
              <a:gd name="T17" fmla="*/ 1026 h 1214"/>
              <a:gd name="T18" fmla="*/ 509 w 808"/>
              <a:gd name="T19" fmla="*/ 1026 h 1214"/>
              <a:gd name="T20" fmla="*/ 298 w 808"/>
              <a:gd name="T21" fmla="*/ 1026 h 1214"/>
              <a:gd name="T22" fmla="*/ 260 w 808"/>
              <a:gd name="T23" fmla="*/ 1064 h 1214"/>
              <a:gd name="T24" fmla="*/ 298 w 808"/>
              <a:gd name="T25" fmla="*/ 1100 h 1214"/>
              <a:gd name="T26" fmla="*/ 509 w 808"/>
              <a:gd name="T27" fmla="*/ 1100 h 1214"/>
              <a:gd name="T28" fmla="*/ 546 w 808"/>
              <a:gd name="T29" fmla="*/ 1064 h 1214"/>
              <a:gd name="T30" fmla="*/ 509 w 808"/>
              <a:gd name="T31" fmla="*/ 1026 h 1214"/>
              <a:gd name="T32" fmla="*/ 404 w 808"/>
              <a:gd name="T33" fmla="*/ 152 h 1214"/>
              <a:gd name="T34" fmla="*/ 404 w 808"/>
              <a:gd name="T35" fmla="*/ 152 h 1214"/>
              <a:gd name="T36" fmla="*/ 386 w 808"/>
              <a:gd name="T37" fmla="*/ 153 h 1214"/>
              <a:gd name="T38" fmla="*/ 620 w 808"/>
              <a:gd name="T39" fmla="*/ 405 h 1214"/>
              <a:gd name="T40" fmla="*/ 510 w 808"/>
              <a:gd name="T41" fmla="*/ 613 h 1214"/>
              <a:gd name="T42" fmla="*/ 434 w 808"/>
              <a:gd name="T43" fmla="*/ 837 h 1214"/>
              <a:gd name="T44" fmla="*/ 434 w 808"/>
              <a:gd name="T45" fmla="*/ 825 h 1214"/>
              <a:gd name="T46" fmla="*/ 547 w 808"/>
              <a:gd name="T47" fmla="*/ 613 h 1214"/>
              <a:gd name="T48" fmla="*/ 657 w 808"/>
              <a:gd name="T49" fmla="*/ 405 h 1214"/>
              <a:gd name="T50" fmla="*/ 404 w 808"/>
              <a:gd name="T51" fmla="*/ 152 h 1214"/>
              <a:gd name="T52" fmla="*/ 589 w 808"/>
              <a:gd name="T53" fmla="*/ 675 h 1214"/>
              <a:gd name="T54" fmla="*/ 589 w 808"/>
              <a:gd name="T55" fmla="*/ 675 h 1214"/>
              <a:gd name="T56" fmla="*/ 583 w 808"/>
              <a:gd name="T57" fmla="*/ 681 h 1214"/>
              <a:gd name="T58" fmla="*/ 509 w 808"/>
              <a:gd name="T59" fmla="*/ 826 h 1214"/>
              <a:gd name="T60" fmla="*/ 509 w 808"/>
              <a:gd name="T61" fmla="*/ 874 h 1214"/>
              <a:gd name="T62" fmla="*/ 472 w 808"/>
              <a:gd name="T63" fmla="*/ 912 h 1214"/>
              <a:gd name="T64" fmla="*/ 337 w 808"/>
              <a:gd name="T65" fmla="*/ 912 h 1214"/>
              <a:gd name="T66" fmla="*/ 299 w 808"/>
              <a:gd name="T67" fmla="*/ 874 h 1214"/>
              <a:gd name="T68" fmla="*/ 299 w 808"/>
              <a:gd name="T69" fmla="*/ 820 h 1214"/>
              <a:gd name="T70" fmla="*/ 226 w 808"/>
              <a:gd name="T71" fmla="*/ 681 h 1214"/>
              <a:gd name="T72" fmla="*/ 221 w 808"/>
              <a:gd name="T73" fmla="*/ 677 h 1214"/>
              <a:gd name="T74" fmla="*/ 76 w 808"/>
              <a:gd name="T75" fmla="*/ 405 h 1214"/>
              <a:gd name="T76" fmla="*/ 404 w 808"/>
              <a:gd name="T77" fmla="*/ 77 h 1214"/>
              <a:gd name="T78" fmla="*/ 733 w 808"/>
              <a:gd name="T79" fmla="*/ 405 h 1214"/>
              <a:gd name="T80" fmla="*/ 589 w 808"/>
              <a:gd name="T81" fmla="*/ 675 h 1214"/>
              <a:gd name="T82" fmla="*/ 404 w 808"/>
              <a:gd name="T83" fmla="*/ 0 h 1214"/>
              <a:gd name="T84" fmla="*/ 0 w 808"/>
              <a:gd name="T85" fmla="*/ 405 h 1214"/>
              <a:gd name="T86" fmla="*/ 173 w 808"/>
              <a:gd name="T87" fmla="*/ 736 h 1214"/>
              <a:gd name="T88" fmla="*/ 178 w 808"/>
              <a:gd name="T89" fmla="*/ 740 h 1214"/>
              <a:gd name="T90" fmla="*/ 224 w 808"/>
              <a:gd name="T91" fmla="*/ 822 h 1214"/>
              <a:gd name="T92" fmla="*/ 224 w 808"/>
              <a:gd name="T93" fmla="*/ 874 h 1214"/>
              <a:gd name="T94" fmla="*/ 337 w 808"/>
              <a:gd name="T95" fmla="*/ 988 h 1214"/>
              <a:gd name="T96" fmla="*/ 472 w 808"/>
              <a:gd name="T97" fmla="*/ 988 h 1214"/>
              <a:gd name="T98" fmla="*/ 585 w 808"/>
              <a:gd name="T99" fmla="*/ 874 h 1214"/>
              <a:gd name="T100" fmla="*/ 585 w 808"/>
              <a:gd name="T101" fmla="*/ 826 h 1214"/>
              <a:gd name="T102" fmla="*/ 632 w 808"/>
              <a:gd name="T103" fmla="*/ 739 h 1214"/>
              <a:gd name="T104" fmla="*/ 639 w 808"/>
              <a:gd name="T105" fmla="*/ 733 h 1214"/>
              <a:gd name="T106" fmla="*/ 808 w 808"/>
              <a:gd name="T107" fmla="*/ 405 h 1214"/>
              <a:gd name="T108" fmla="*/ 404 w 808"/>
              <a:gd name="T109"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1214">
                <a:moveTo>
                  <a:pt x="509" y="1140"/>
                </a:moveTo>
                <a:cubicBezTo>
                  <a:pt x="509" y="1140"/>
                  <a:pt x="509" y="1140"/>
                  <a:pt x="509" y="1140"/>
                </a:cubicBezTo>
                <a:cubicBezTo>
                  <a:pt x="298" y="1140"/>
                  <a:pt x="298" y="1140"/>
                  <a:pt x="298" y="1140"/>
                </a:cubicBezTo>
                <a:cubicBezTo>
                  <a:pt x="277" y="1140"/>
                  <a:pt x="260" y="1156"/>
                  <a:pt x="260" y="1177"/>
                </a:cubicBezTo>
                <a:cubicBezTo>
                  <a:pt x="260" y="1198"/>
                  <a:pt x="277" y="1214"/>
                  <a:pt x="298" y="1214"/>
                </a:cubicBezTo>
                <a:cubicBezTo>
                  <a:pt x="509" y="1214"/>
                  <a:pt x="509" y="1214"/>
                  <a:pt x="509" y="1214"/>
                </a:cubicBezTo>
                <a:cubicBezTo>
                  <a:pt x="530" y="1214"/>
                  <a:pt x="546" y="1198"/>
                  <a:pt x="546" y="1177"/>
                </a:cubicBezTo>
                <a:cubicBezTo>
                  <a:pt x="546" y="1156"/>
                  <a:pt x="530" y="1140"/>
                  <a:pt x="509" y="1140"/>
                </a:cubicBezTo>
                <a:moveTo>
                  <a:pt x="509" y="1026"/>
                </a:moveTo>
                <a:cubicBezTo>
                  <a:pt x="509" y="1026"/>
                  <a:pt x="509" y="1026"/>
                  <a:pt x="509" y="1026"/>
                </a:cubicBezTo>
                <a:cubicBezTo>
                  <a:pt x="298" y="1026"/>
                  <a:pt x="298" y="1026"/>
                  <a:pt x="298" y="1026"/>
                </a:cubicBezTo>
                <a:cubicBezTo>
                  <a:pt x="277" y="1026"/>
                  <a:pt x="260" y="1043"/>
                  <a:pt x="260" y="1064"/>
                </a:cubicBezTo>
                <a:cubicBezTo>
                  <a:pt x="260" y="1084"/>
                  <a:pt x="277" y="1100"/>
                  <a:pt x="298" y="1100"/>
                </a:cubicBezTo>
                <a:cubicBezTo>
                  <a:pt x="509" y="1100"/>
                  <a:pt x="509" y="1100"/>
                  <a:pt x="509" y="1100"/>
                </a:cubicBezTo>
                <a:cubicBezTo>
                  <a:pt x="530" y="1100"/>
                  <a:pt x="546" y="1084"/>
                  <a:pt x="546" y="1064"/>
                </a:cubicBezTo>
                <a:cubicBezTo>
                  <a:pt x="546" y="1043"/>
                  <a:pt x="530" y="1026"/>
                  <a:pt x="509" y="1026"/>
                </a:cubicBezTo>
                <a:moveTo>
                  <a:pt x="404" y="152"/>
                </a:moveTo>
                <a:cubicBezTo>
                  <a:pt x="404" y="152"/>
                  <a:pt x="404" y="152"/>
                  <a:pt x="404" y="152"/>
                </a:cubicBezTo>
                <a:cubicBezTo>
                  <a:pt x="398" y="152"/>
                  <a:pt x="392" y="153"/>
                  <a:pt x="386" y="153"/>
                </a:cubicBezTo>
                <a:cubicBezTo>
                  <a:pt x="516" y="163"/>
                  <a:pt x="620" y="271"/>
                  <a:pt x="620" y="405"/>
                </a:cubicBezTo>
                <a:cubicBezTo>
                  <a:pt x="620" y="488"/>
                  <a:pt x="577" y="564"/>
                  <a:pt x="510" y="613"/>
                </a:cubicBezTo>
                <a:cubicBezTo>
                  <a:pt x="408" y="687"/>
                  <a:pt x="434" y="837"/>
                  <a:pt x="434" y="837"/>
                </a:cubicBezTo>
                <a:cubicBezTo>
                  <a:pt x="434" y="825"/>
                  <a:pt x="434" y="825"/>
                  <a:pt x="434" y="825"/>
                </a:cubicBezTo>
                <a:cubicBezTo>
                  <a:pt x="434" y="740"/>
                  <a:pt x="477" y="661"/>
                  <a:pt x="547" y="613"/>
                </a:cubicBezTo>
                <a:cubicBezTo>
                  <a:pt x="616" y="566"/>
                  <a:pt x="657" y="488"/>
                  <a:pt x="657" y="405"/>
                </a:cubicBezTo>
                <a:cubicBezTo>
                  <a:pt x="657" y="265"/>
                  <a:pt x="543" y="152"/>
                  <a:pt x="404" y="152"/>
                </a:cubicBezTo>
                <a:moveTo>
                  <a:pt x="589" y="675"/>
                </a:moveTo>
                <a:cubicBezTo>
                  <a:pt x="589" y="675"/>
                  <a:pt x="589" y="675"/>
                  <a:pt x="589" y="675"/>
                </a:cubicBezTo>
                <a:cubicBezTo>
                  <a:pt x="587" y="677"/>
                  <a:pt x="585" y="679"/>
                  <a:pt x="583" y="681"/>
                </a:cubicBezTo>
                <a:cubicBezTo>
                  <a:pt x="539" y="714"/>
                  <a:pt x="510" y="767"/>
                  <a:pt x="509" y="826"/>
                </a:cubicBezTo>
                <a:cubicBezTo>
                  <a:pt x="509" y="874"/>
                  <a:pt x="509" y="874"/>
                  <a:pt x="509" y="874"/>
                </a:cubicBezTo>
                <a:cubicBezTo>
                  <a:pt x="509" y="895"/>
                  <a:pt x="493" y="912"/>
                  <a:pt x="472" y="912"/>
                </a:cubicBezTo>
                <a:cubicBezTo>
                  <a:pt x="337" y="912"/>
                  <a:pt x="337" y="912"/>
                  <a:pt x="337" y="912"/>
                </a:cubicBezTo>
                <a:cubicBezTo>
                  <a:pt x="316" y="912"/>
                  <a:pt x="299" y="895"/>
                  <a:pt x="299" y="874"/>
                </a:cubicBezTo>
                <a:cubicBezTo>
                  <a:pt x="299" y="820"/>
                  <a:pt x="299" y="820"/>
                  <a:pt x="299" y="820"/>
                </a:cubicBezTo>
                <a:cubicBezTo>
                  <a:pt x="296" y="762"/>
                  <a:pt x="269" y="712"/>
                  <a:pt x="226" y="681"/>
                </a:cubicBezTo>
                <a:cubicBezTo>
                  <a:pt x="224" y="679"/>
                  <a:pt x="223" y="678"/>
                  <a:pt x="221" y="677"/>
                </a:cubicBezTo>
                <a:cubicBezTo>
                  <a:pt x="134" y="617"/>
                  <a:pt x="76" y="518"/>
                  <a:pt x="76" y="405"/>
                </a:cubicBezTo>
                <a:cubicBezTo>
                  <a:pt x="77" y="224"/>
                  <a:pt x="223" y="77"/>
                  <a:pt x="404" y="77"/>
                </a:cubicBezTo>
                <a:cubicBezTo>
                  <a:pt x="586" y="77"/>
                  <a:pt x="732" y="224"/>
                  <a:pt x="733" y="405"/>
                </a:cubicBezTo>
                <a:cubicBezTo>
                  <a:pt x="733" y="517"/>
                  <a:pt x="676" y="616"/>
                  <a:pt x="589" y="675"/>
                </a:cubicBezTo>
                <a:moveTo>
                  <a:pt x="404" y="0"/>
                </a:moveTo>
                <a:cubicBezTo>
                  <a:pt x="181" y="1"/>
                  <a:pt x="0" y="181"/>
                  <a:pt x="0" y="405"/>
                </a:cubicBezTo>
                <a:cubicBezTo>
                  <a:pt x="0" y="542"/>
                  <a:pt x="68" y="663"/>
                  <a:pt x="173" y="736"/>
                </a:cubicBezTo>
                <a:cubicBezTo>
                  <a:pt x="174" y="737"/>
                  <a:pt x="176" y="738"/>
                  <a:pt x="178" y="740"/>
                </a:cubicBezTo>
                <a:cubicBezTo>
                  <a:pt x="204" y="758"/>
                  <a:pt x="222" y="787"/>
                  <a:pt x="224" y="822"/>
                </a:cubicBezTo>
                <a:cubicBezTo>
                  <a:pt x="224" y="874"/>
                  <a:pt x="224" y="874"/>
                  <a:pt x="224" y="874"/>
                </a:cubicBezTo>
                <a:cubicBezTo>
                  <a:pt x="224" y="937"/>
                  <a:pt x="274" y="988"/>
                  <a:pt x="337" y="988"/>
                </a:cubicBezTo>
                <a:cubicBezTo>
                  <a:pt x="472" y="988"/>
                  <a:pt x="472" y="988"/>
                  <a:pt x="472" y="988"/>
                </a:cubicBezTo>
                <a:cubicBezTo>
                  <a:pt x="534" y="988"/>
                  <a:pt x="585" y="937"/>
                  <a:pt x="585" y="874"/>
                </a:cubicBezTo>
                <a:cubicBezTo>
                  <a:pt x="585" y="826"/>
                  <a:pt x="585" y="826"/>
                  <a:pt x="585" y="826"/>
                </a:cubicBezTo>
                <a:cubicBezTo>
                  <a:pt x="586" y="790"/>
                  <a:pt x="604" y="758"/>
                  <a:pt x="632" y="739"/>
                </a:cubicBezTo>
                <a:cubicBezTo>
                  <a:pt x="635" y="737"/>
                  <a:pt x="637" y="736"/>
                  <a:pt x="639" y="733"/>
                </a:cubicBezTo>
                <a:cubicBezTo>
                  <a:pt x="742" y="660"/>
                  <a:pt x="808" y="540"/>
                  <a:pt x="808" y="405"/>
                </a:cubicBezTo>
                <a:cubicBezTo>
                  <a:pt x="808" y="181"/>
                  <a:pt x="627" y="1"/>
                  <a:pt x="404" y="0"/>
                </a:cubicBezTo>
              </a:path>
            </a:pathLst>
          </a:custGeom>
          <a:solidFill>
            <a:schemeClr val="accent2"/>
          </a:solidFill>
          <a:ln>
            <a:noFill/>
          </a:ln>
        </p:spPr>
        <p:txBody>
          <a:bodyPr vert="horz" wrap="square" lIns="62345" tIns="31173" rIns="62345" bIns="31173" numCol="1" anchor="t" anchorCtr="0" compatLnSpc="1">
            <a:prstTxWarp prst="textNoShape">
              <a:avLst/>
            </a:prstTxWarp>
          </a:bodyPr>
          <a:lstStyle/>
          <a:p>
            <a:pPr marL="0" marR="0" lvl="0" indent="0" algn="l" defTabSz="838025"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srgbClr val="333333"/>
              </a:solidFill>
              <a:effectLst/>
              <a:uLnTx/>
              <a:uFillTx/>
              <a:latin typeface="Arial"/>
              <a:cs typeface="+mn-cs"/>
            </a:endParaRPr>
          </a:p>
        </p:txBody>
      </p:sp>
      <p:pic>
        <p:nvPicPr>
          <p:cNvPr id="34" name="Picture 33">
            <a:extLst>
              <a:ext uri="{FF2B5EF4-FFF2-40B4-BE49-F238E27FC236}">
                <a16:creationId xmlns:a16="http://schemas.microsoft.com/office/drawing/2014/main" id="{E69708E1-5672-4885-8830-7EE986008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5" y="364842"/>
            <a:ext cx="2209800" cy="758905"/>
          </a:xfrm>
          <a:prstGeom prst="rect">
            <a:avLst/>
          </a:prstGeom>
        </p:spPr>
      </p:pic>
      <p:cxnSp>
        <p:nvCxnSpPr>
          <p:cNvPr id="40" name="Straight Connector 39">
            <a:extLst>
              <a:ext uri="{FF2B5EF4-FFF2-40B4-BE49-F238E27FC236}">
                <a16:creationId xmlns:a16="http://schemas.microsoft.com/office/drawing/2014/main" id="{4305F8AB-24CF-4D3B-8282-1EEF87CF993E}"/>
              </a:ext>
            </a:extLst>
          </p:cNvPr>
          <p:cNvCxnSpPr>
            <a:cxnSpLocks/>
          </p:cNvCxnSpPr>
          <p:nvPr userDrawn="1"/>
        </p:nvCxnSpPr>
        <p:spPr>
          <a:xfrm>
            <a:off x="3077134" y="2306604"/>
            <a:ext cx="0" cy="4417130"/>
          </a:xfrm>
          <a:prstGeom prst="line">
            <a:avLst/>
          </a:prstGeom>
          <a:ln w="12700">
            <a:solidFill>
              <a:schemeClr val="bg1">
                <a:lumMod val="85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3C4251-BCFA-4BDE-8A37-40BF35299EED}"/>
              </a:ext>
            </a:extLst>
          </p:cNvPr>
          <p:cNvCxnSpPr>
            <a:cxnSpLocks/>
          </p:cNvCxnSpPr>
          <p:nvPr/>
        </p:nvCxnSpPr>
        <p:spPr>
          <a:xfrm>
            <a:off x="6095999" y="2306604"/>
            <a:ext cx="0" cy="4417130"/>
          </a:xfrm>
          <a:prstGeom prst="line">
            <a:avLst/>
          </a:prstGeom>
          <a:ln w="12700">
            <a:solidFill>
              <a:schemeClr val="bg1">
                <a:lumMod val="85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2A97F1-B72F-4844-9A31-9830F1BF8681}"/>
              </a:ext>
            </a:extLst>
          </p:cNvPr>
          <p:cNvCxnSpPr>
            <a:cxnSpLocks/>
          </p:cNvCxnSpPr>
          <p:nvPr/>
        </p:nvCxnSpPr>
        <p:spPr>
          <a:xfrm>
            <a:off x="9067800" y="2306604"/>
            <a:ext cx="0" cy="3484596"/>
          </a:xfrm>
          <a:prstGeom prst="line">
            <a:avLst/>
          </a:prstGeom>
          <a:ln w="12700">
            <a:solidFill>
              <a:schemeClr val="bg1">
                <a:lumMod val="85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819C17E-548A-4F38-BA8E-DB97FA2B77AB}"/>
              </a:ext>
            </a:extLst>
          </p:cNvPr>
          <p:cNvSpPr txBox="1"/>
          <p:nvPr/>
        </p:nvSpPr>
        <p:spPr>
          <a:xfrm>
            <a:off x="317152" y="1066800"/>
            <a:ext cx="341664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6785C1"/>
                </a:solidFill>
                <a:latin typeface="Arial"/>
              </a:rPr>
              <a:t>Cybersecurity</a:t>
            </a:r>
            <a:endParaRPr kumimoji="1" lang="en-US" sz="2000" b="1" i="0" u="none" strike="noStrike" kern="1200" cap="none" spc="0" normalizeH="0" baseline="0" noProof="0">
              <a:ln>
                <a:noFill/>
              </a:ln>
              <a:solidFill>
                <a:srgbClr val="6785C1"/>
              </a:solidFill>
              <a:effectLst/>
              <a:uLnTx/>
              <a:uFillTx/>
              <a:latin typeface="Arial"/>
              <a:cs typeface="+mn-cs"/>
            </a:endParaRPr>
          </a:p>
        </p:txBody>
      </p:sp>
      <p:sp>
        <p:nvSpPr>
          <p:cNvPr id="56" name="TextBox 55">
            <a:extLst>
              <a:ext uri="{FF2B5EF4-FFF2-40B4-BE49-F238E27FC236}">
                <a16:creationId xmlns:a16="http://schemas.microsoft.com/office/drawing/2014/main" id="{EE87F37B-1594-407F-BAC3-147B2F256946}"/>
              </a:ext>
            </a:extLst>
          </p:cNvPr>
          <p:cNvSpPr txBox="1"/>
          <p:nvPr/>
        </p:nvSpPr>
        <p:spPr>
          <a:xfrm>
            <a:off x="294186" y="3532120"/>
            <a:ext cx="2524992" cy="2831544"/>
          </a:xfrm>
          <a:prstGeom prst="rect">
            <a:avLst/>
          </a:prstGeom>
          <a:noFill/>
        </p:spPr>
        <p:txBody>
          <a:bodyPr wrap="square" lIns="0" tIns="0" rIns="0" bIns="0" rtlCol="0">
            <a:spAutoFit/>
          </a:bodyPr>
          <a:lstStyle/>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Cloud security</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Governance, risk and compliance</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Identity and access management</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Digital workplace security</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Intelligent network security</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Managed detection and response</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Data security</a:t>
            </a: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lang="en-IN" sz="1200">
                <a:solidFill>
                  <a:srgbClr val="1C1C1C"/>
                </a:solidFill>
                <a:latin typeface="Arial"/>
              </a:rPr>
              <a:t>Application security</a:t>
            </a:r>
            <a:endParaRPr lang="en-IN" sz="1200" b="0" i="0" u="none" strike="noStrike" kern="1200" cap="none" spc="0" normalizeH="0" baseline="0" noProof="0">
              <a:ln>
                <a:noFill/>
              </a:ln>
              <a:solidFill>
                <a:srgbClr val="1C1C1C"/>
              </a:solidFill>
              <a:effectLst/>
              <a:uLnTx/>
              <a:uFillTx/>
              <a:latin typeface="Arial"/>
              <a:cs typeface="Arial"/>
            </a:endParaRPr>
          </a:p>
          <a:p>
            <a:pPr marL="229870" marR="0" lvl="0" indent="-171450" algn="l" defTabSz="914400" rtl="0" eaLnBrk="1" fontAlgn="auto" latinLnBrk="0" hangingPunct="1">
              <a:lnSpc>
                <a:spcPct val="100000"/>
              </a:lnSpc>
              <a:spcBef>
                <a:spcPts val="600"/>
              </a:spcBef>
              <a:spcAft>
                <a:spcPts val="0"/>
              </a:spcAft>
              <a:buClr>
                <a:srgbClr val="0080B1"/>
              </a:buClr>
              <a:buSzTx/>
              <a:buFont typeface="Arial" panose="020B0604020202020204" pitchFamily="34" charset="0"/>
              <a:buChar char="•"/>
              <a:tabLst/>
              <a:defRPr/>
            </a:pPr>
            <a:r>
              <a:rPr kumimoji="1" lang="en-IN" sz="1200" b="0" i="0" u="none" strike="noStrike" kern="1200" cap="none" spc="0" normalizeH="0" baseline="0" noProof="0">
                <a:ln>
                  <a:noFill/>
                </a:ln>
                <a:solidFill>
                  <a:srgbClr val="1C1C1C"/>
                </a:solidFill>
                <a:effectLst/>
                <a:uLnTx/>
                <a:uFillTx/>
                <a:latin typeface="Arial"/>
                <a:cs typeface="+mn-cs"/>
              </a:rPr>
              <a:t>Proprietary solutions and research developed from our PHI, CIS and MEI Labs and client collaborations</a:t>
            </a:r>
            <a:endParaRPr lang="en-IN" sz="1200" b="0" i="0" u="none" strike="noStrike" kern="1200" cap="none" spc="0" normalizeH="0" baseline="0" noProof="0">
              <a:ln>
                <a:noFill/>
              </a:ln>
              <a:solidFill>
                <a:srgbClr val="1C1C1C"/>
              </a:solidFill>
              <a:effectLst/>
              <a:uLnTx/>
              <a:uFillTx/>
              <a:latin typeface="Arial"/>
              <a:cs typeface="Arial"/>
            </a:endParaRPr>
          </a:p>
        </p:txBody>
      </p:sp>
      <p:sp>
        <p:nvSpPr>
          <p:cNvPr id="58" name="TextBox 57">
            <a:extLst>
              <a:ext uri="{FF2B5EF4-FFF2-40B4-BE49-F238E27FC236}">
                <a16:creationId xmlns:a16="http://schemas.microsoft.com/office/drawing/2014/main" id="{F60422F9-82ED-4F32-8434-3250C64E364C}"/>
              </a:ext>
            </a:extLst>
          </p:cNvPr>
          <p:cNvSpPr txBox="1"/>
          <p:nvPr/>
        </p:nvSpPr>
        <p:spPr>
          <a:xfrm>
            <a:off x="6214544" y="2809501"/>
            <a:ext cx="2779925" cy="2523768"/>
          </a:xfrm>
          <a:prstGeom prst="rect">
            <a:avLst/>
          </a:prstGeom>
          <a:noFill/>
        </p:spPr>
        <p:txBody>
          <a:bodyPr wrap="square" lIns="0" tIns="0" rIns="0" bIns="0" rtlCol="0" anchor="t">
            <a:spAutoFit/>
          </a:bodyPr>
          <a:lstStyle/>
          <a:p>
            <a:pPr marL="58420">
              <a:spcBef>
                <a:spcPts val="600"/>
              </a:spcBef>
              <a:buClr>
                <a:srgbClr val="0080B1"/>
              </a:buClr>
              <a:defRPr/>
            </a:pPr>
            <a:r>
              <a:rPr kumimoji="1" lang="en-IN" sz="1200" b="1" i="0" u="none" strike="noStrike" kern="1200" cap="none" spc="0" normalizeH="0" baseline="0" noProof="0" dirty="0">
                <a:ln>
                  <a:noFill/>
                </a:ln>
                <a:solidFill>
                  <a:srgbClr val="1C1C1C"/>
                </a:solidFill>
                <a:effectLst/>
                <a:uLnTx/>
                <a:uFillTx/>
                <a:latin typeface="Arial"/>
                <a:cs typeface="+mn-cs"/>
              </a:rPr>
              <a:t>Ranked #2</a:t>
            </a:r>
            <a:r>
              <a:rPr lang="en-IN" sz="1200" b="1" dirty="0">
                <a:solidFill>
                  <a:srgbClr val="1C1C1C"/>
                </a:solidFill>
                <a:latin typeface="Arial"/>
              </a:rPr>
              <a:t> </a:t>
            </a:r>
            <a:r>
              <a:rPr kumimoji="1" lang="en-US" sz="1200" b="1" i="0" u="none" strike="noStrike" kern="1200" cap="none" spc="0" normalizeH="0" baseline="0" noProof="0" dirty="0">
                <a:ln>
                  <a:noFill/>
                </a:ln>
                <a:solidFill>
                  <a:srgbClr val="1C1C1C"/>
                </a:solidFill>
                <a:effectLst/>
                <a:uLnTx/>
                <a:uFillTx/>
                <a:latin typeface="Arial"/>
                <a:cs typeface="+mn-cs"/>
              </a:rPr>
              <a:t>by revenue in Gartner® Market Share Analysis: Managed Security Services, Worldwide, 2021 </a:t>
            </a:r>
            <a:r>
              <a:rPr kumimoji="1" lang="en-US" sz="1200" b="0" i="0" u="none" strike="noStrike" kern="1200" cap="none" spc="0" normalizeH="0" baseline="0" noProof="0" dirty="0">
                <a:ln>
                  <a:noFill/>
                </a:ln>
                <a:solidFill>
                  <a:srgbClr val="1C1C1C"/>
                </a:solidFill>
                <a:effectLst/>
                <a:uLnTx/>
                <a:uFillTx/>
                <a:latin typeface="Arial"/>
                <a:cs typeface="+mn-cs"/>
              </a:rPr>
              <a:t>(Gartner)¹</a:t>
            </a:r>
          </a:p>
          <a:p>
            <a:pPr marL="58420">
              <a:spcBef>
                <a:spcPts val="600"/>
              </a:spcBef>
              <a:buClr>
                <a:srgbClr val="0080B1"/>
              </a:buClr>
              <a:defRPr/>
            </a:pPr>
            <a:r>
              <a:rPr kumimoji="1" lang="en-IN" sz="1200" b="1" i="0" u="none" strike="noStrike" kern="1200" cap="none" spc="0" normalizeH="0" baseline="0" noProof="0" dirty="0">
                <a:ln>
                  <a:noFill/>
                </a:ln>
                <a:solidFill>
                  <a:srgbClr val="1C1C1C"/>
                </a:solidFill>
                <a:effectLst/>
                <a:uLnTx/>
                <a:uFillTx/>
                <a:latin typeface="Arial"/>
                <a:cs typeface="+mn-cs"/>
              </a:rPr>
              <a:t>Leader</a:t>
            </a:r>
            <a:r>
              <a:rPr kumimoji="1" lang="en-IN" sz="1200" b="0" i="0" u="none" strike="noStrike" kern="1200" cap="none" spc="0" normalizeH="0" baseline="0" noProof="0" dirty="0">
                <a:ln>
                  <a:noFill/>
                </a:ln>
                <a:solidFill>
                  <a:srgbClr val="1C1C1C"/>
                </a:solidFill>
                <a:effectLst/>
                <a:uLnTx/>
                <a:uFillTx/>
                <a:latin typeface="Arial"/>
                <a:cs typeface="+mn-cs"/>
              </a:rPr>
              <a:t> in the BFS Risk and Compliance IT Services PEAK Matrix® Assessment 2020 (Everest)²</a:t>
            </a:r>
            <a:endParaRPr kumimoji="1" lang="en-IN" sz="1200" b="0" i="0" u="none" strike="noStrike" kern="1200" cap="none" spc="0" normalizeH="0" baseline="30000" noProof="0" dirty="0">
              <a:ln>
                <a:noFill/>
              </a:ln>
              <a:solidFill>
                <a:srgbClr val="1C1C1C"/>
              </a:solidFill>
              <a:effectLst/>
              <a:uLnTx/>
              <a:uFillTx/>
              <a:latin typeface="Arial"/>
              <a:cs typeface="+mn-cs"/>
            </a:endParaRPr>
          </a:p>
          <a:p>
            <a:pPr marL="58420">
              <a:spcBef>
                <a:spcPts val="600"/>
              </a:spcBef>
              <a:buClr>
                <a:srgbClr val="0080B1"/>
              </a:buClr>
              <a:defRPr/>
            </a:pPr>
            <a:r>
              <a:rPr kumimoji="1" lang="en-IN" sz="1200" b="1" i="0" u="none" strike="noStrike" kern="1200" cap="none" spc="0" normalizeH="0" baseline="0" noProof="0" dirty="0">
                <a:ln>
                  <a:noFill/>
                </a:ln>
                <a:solidFill>
                  <a:srgbClr val="1C1C1C"/>
                </a:solidFill>
                <a:effectLst/>
                <a:uLnTx/>
                <a:uFillTx/>
                <a:latin typeface="Arial"/>
                <a:cs typeface="+mn-cs"/>
              </a:rPr>
              <a:t>Major contender </a:t>
            </a:r>
            <a:r>
              <a:rPr kumimoji="1" lang="en-IN" sz="1200" b="0" i="0" u="none" strike="noStrike" kern="1200" cap="none" spc="0" normalizeH="0" baseline="0" noProof="0" dirty="0">
                <a:ln>
                  <a:noFill/>
                </a:ln>
                <a:solidFill>
                  <a:srgbClr val="1C1C1C"/>
                </a:solidFill>
                <a:effectLst/>
                <a:uLnTx/>
                <a:uFillTx/>
                <a:latin typeface="Arial"/>
                <a:cs typeface="+mn-cs"/>
              </a:rPr>
              <a:t>in the IT Managed Security Services PEAK Matrix® Assessment 2021 (Everest)</a:t>
            </a:r>
            <a:endParaRPr lang="en-IN" sz="1200" b="0" i="0" u="none" strike="noStrike" kern="1200" cap="none" spc="0" normalizeH="0" baseline="30000" noProof="0" dirty="0">
              <a:ln>
                <a:noFill/>
              </a:ln>
              <a:solidFill>
                <a:srgbClr val="1C1C1C"/>
              </a:solidFill>
              <a:effectLst/>
              <a:uLnTx/>
              <a:uFillTx/>
              <a:latin typeface="Arial"/>
              <a:cs typeface="Arial"/>
            </a:endParaRPr>
          </a:p>
          <a:p>
            <a:pPr marL="58420" marR="0" lvl="0" indent="0" algn="l" defTabSz="914400" rtl="0" eaLnBrk="1" fontAlgn="auto" latinLnBrk="0" hangingPunct="1">
              <a:lnSpc>
                <a:spcPct val="100000"/>
              </a:lnSpc>
              <a:spcBef>
                <a:spcPts val="600"/>
              </a:spcBef>
              <a:spcAft>
                <a:spcPts val="0"/>
              </a:spcAft>
              <a:buClr>
                <a:srgbClr val="0080B1"/>
              </a:buClr>
              <a:buSzTx/>
              <a:buFontTx/>
              <a:buNone/>
              <a:tabLst/>
              <a:defRPr/>
            </a:pPr>
            <a:r>
              <a:rPr kumimoji="1" lang="en-IN" sz="1200" b="0" i="0" u="none" strike="noStrike" kern="1200" cap="none" spc="0" normalizeH="0" baseline="0" noProof="0" dirty="0">
                <a:ln>
                  <a:noFill/>
                </a:ln>
                <a:solidFill>
                  <a:srgbClr val="1C1C1C"/>
                </a:solidFill>
                <a:effectLst/>
                <a:uLnTx/>
                <a:uFillTx/>
                <a:latin typeface="Arial"/>
                <a:cs typeface="+mn-cs"/>
              </a:rPr>
              <a:t>CSA corporate member</a:t>
            </a:r>
            <a:endParaRPr lang="en-IN" sz="1200" b="0" i="0" u="none" strike="noStrike" kern="1200" cap="none" spc="0" normalizeH="0" baseline="0" noProof="0" dirty="0">
              <a:ln>
                <a:noFill/>
              </a:ln>
              <a:solidFill>
                <a:srgbClr val="1C1C1C"/>
              </a:solidFill>
              <a:effectLst/>
              <a:uLnTx/>
              <a:uFillTx/>
              <a:latin typeface="Arial"/>
              <a:cs typeface="Arial"/>
            </a:endParaRPr>
          </a:p>
          <a:p>
            <a:pPr marL="58420" marR="0" lvl="0" indent="0" algn="l" defTabSz="914400" rtl="0" eaLnBrk="1" fontAlgn="auto" latinLnBrk="0" hangingPunct="1">
              <a:lnSpc>
                <a:spcPct val="100000"/>
              </a:lnSpc>
              <a:spcBef>
                <a:spcPts val="600"/>
              </a:spcBef>
              <a:spcAft>
                <a:spcPts val="0"/>
              </a:spcAft>
              <a:buClr>
                <a:srgbClr val="0080B1"/>
              </a:buClr>
              <a:buSzTx/>
              <a:buFontTx/>
              <a:buNone/>
              <a:tabLst/>
              <a:defRPr/>
            </a:pPr>
            <a:r>
              <a:rPr kumimoji="1" lang="en-IN" sz="1200" b="1" i="0" u="none" strike="noStrike" kern="1200" cap="none" spc="0" normalizeH="0" baseline="0" noProof="0" dirty="0">
                <a:ln>
                  <a:noFill/>
                </a:ln>
                <a:solidFill>
                  <a:srgbClr val="1C1C1C"/>
                </a:solidFill>
                <a:effectLst/>
                <a:uLnTx/>
                <a:uFillTx/>
                <a:latin typeface="Arial"/>
                <a:cs typeface="+mn-cs"/>
              </a:rPr>
              <a:t>Accredited</a:t>
            </a:r>
            <a:r>
              <a:rPr kumimoji="1" lang="en-IN" sz="1200" b="0" i="0" u="none" strike="noStrike" kern="1200" cap="none" spc="0" normalizeH="0" baseline="0" noProof="0" dirty="0">
                <a:ln>
                  <a:noFill/>
                </a:ln>
                <a:solidFill>
                  <a:srgbClr val="1C1C1C"/>
                </a:solidFill>
                <a:effectLst/>
                <a:uLnTx/>
                <a:uFillTx/>
                <a:latin typeface="Arial"/>
                <a:cs typeface="+mn-cs"/>
              </a:rPr>
              <a:t> Azure MSP</a:t>
            </a:r>
            <a:endParaRPr lang="en-US" sz="1200" b="0" i="0" u="none" strike="noStrike" kern="1200" cap="none" spc="0" normalizeH="0" baseline="30000" noProof="0" dirty="0">
              <a:ln>
                <a:noFill/>
              </a:ln>
              <a:solidFill>
                <a:srgbClr val="404040"/>
              </a:solidFill>
              <a:effectLst/>
              <a:uLnTx/>
              <a:uFillTx/>
              <a:latin typeface="Arial"/>
              <a:cs typeface="Arial"/>
            </a:endParaRPr>
          </a:p>
        </p:txBody>
      </p:sp>
      <p:sp>
        <p:nvSpPr>
          <p:cNvPr id="35" name="TextBox 34">
            <a:extLst>
              <a:ext uri="{FF2B5EF4-FFF2-40B4-BE49-F238E27FC236}">
                <a16:creationId xmlns:a16="http://schemas.microsoft.com/office/drawing/2014/main" id="{2323518A-7FB7-4D4E-B770-7D0E3FFD4028}"/>
              </a:ext>
            </a:extLst>
          </p:cNvPr>
          <p:cNvSpPr txBox="1"/>
          <p:nvPr/>
        </p:nvSpPr>
        <p:spPr>
          <a:xfrm>
            <a:off x="317152" y="1478578"/>
            <a:ext cx="3111847"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404040"/>
                </a:solidFill>
                <a:latin typeface="Arial"/>
              </a:rPr>
              <a:t>Protecting the enterprise against threat actors</a:t>
            </a:r>
            <a:endParaRPr lang="en-US" sz="1400" dirty="0">
              <a:solidFill>
                <a:srgbClr val="404040"/>
              </a:solidFill>
              <a:latin typeface="Arial"/>
            </a:endParaRPr>
          </a:p>
        </p:txBody>
      </p:sp>
      <p:sp>
        <p:nvSpPr>
          <p:cNvPr id="84" name="TextBox 83">
            <a:extLst>
              <a:ext uri="{FF2B5EF4-FFF2-40B4-BE49-F238E27FC236}">
                <a16:creationId xmlns:a16="http://schemas.microsoft.com/office/drawing/2014/main" id="{79349453-7163-41E0-8994-D9ACF97C8DC2}"/>
              </a:ext>
            </a:extLst>
          </p:cNvPr>
          <p:cNvSpPr txBox="1"/>
          <p:nvPr/>
        </p:nvSpPr>
        <p:spPr>
          <a:xfrm>
            <a:off x="4114801" y="107650"/>
            <a:ext cx="19931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FFFFFF"/>
                </a:solidFill>
                <a:effectLst/>
                <a:uLnTx/>
                <a:uFillTx/>
                <a:latin typeface="Arial"/>
                <a:cs typeface="+mn-cs"/>
              </a:rPr>
              <a:t>Did you know?</a:t>
            </a:r>
          </a:p>
        </p:txBody>
      </p:sp>
      <p:sp>
        <p:nvSpPr>
          <p:cNvPr id="59" name="TextBox 58">
            <a:extLst>
              <a:ext uri="{FF2B5EF4-FFF2-40B4-BE49-F238E27FC236}">
                <a16:creationId xmlns:a16="http://schemas.microsoft.com/office/drawing/2014/main" id="{8787C6AE-E9F6-49B1-959E-EC074F8506A2}"/>
              </a:ext>
            </a:extLst>
          </p:cNvPr>
          <p:cNvSpPr txBox="1"/>
          <p:nvPr/>
        </p:nvSpPr>
        <p:spPr>
          <a:xfrm>
            <a:off x="318444" y="2850992"/>
            <a:ext cx="2476475" cy="415498"/>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highlight>
                  <a:srgbClr val="6785C1"/>
                </a:highlight>
                <a:uLnTx/>
                <a:uFillTx/>
                <a:latin typeface="Arial"/>
                <a:cs typeface="+mn-cs"/>
              </a:rPr>
              <a:t>Leveraged, dedicated, and hybrid managed models</a:t>
            </a:r>
          </a:p>
        </p:txBody>
      </p:sp>
      <p:sp>
        <p:nvSpPr>
          <p:cNvPr id="66" name="Rectangle 65">
            <a:extLst>
              <a:ext uri="{FF2B5EF4-FFF2-40B4-BE49-F238E27FC236}">
                <a16:creationId xmlns:a16="http://schemas.microsoft.com/office/drawing/2014/main" id="{64BEF28D-A8E8-4AAC-B7DF-17507A34E0ED}"/>
              </a:ext>
            </a:extLst>
          </p:cNvPr>
          <p:cNvSpPr/>
          <p:nvPr/>
        </p:nvSpPr>
        <p:spPr>
          <a:xfrm>
            <a:off x="4618199" y="2846809"/>
            <a:ext cx="1327909" cy="1550809"/>
          </a:xfrm>
          <a:prstGeom prst="rect">
            <a:avLst/>
          </a:prstGeom>
          <a:solidFill>
            <a:schemeClr val="accent5"/>
          </a:solidFill>
        </p:spPr>
        <p:txBody>
          <a:bodyPr wrap="square" anchor="ctr">
            <a:noAutofit/>
          </a:bodyPr>
          <a:lstStyle/>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800" b="1" i="0" u="none" strike="noStrike" kern="0" cap="none" spc="0" normalizeH="0" baseline="0" noProof="0">
                <a:ln>
                  <a:noFill/>
                </a:ln>
                <a:solidFill>
                  <a:prstClr val="white"/>
                </a:solidFill>
                <a:effectLst/>
                <a:uLnTx/>
                <a:uFillTx/>
                <a:latin typeface="Arial"/>
                <a:cs typeface="+mn-cs"/>
              </a:rPr>
              <a:t>62% reduction</a:t>
            </a: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000" b="0" i="0" u="none" strike="noStrike" kern="0" cap="none" spc="0" normalizeH="0" baseline="0" noProof="0">
                <a:ln>
                  <a:noFill/>
                </a:ln>
                <a:solidFill>
                  <a:prstClr val="white"/>
                </a:solidFill>
                <a:effectLst/>
                <a:uLnTx/>
                <a:uFillTx/>
                <a:latin typeface="Arial"/>
                <a:cs typeface="+mn-cs"/>
              </a:rPr>
              <a:t>in security events after two years of managed security</a:t>
            </a: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0" i="0" u="none" strike="noStrike" kern="0" cap="none" spc="0" normalizeH="0" baseline="0" noProof="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0" i="0" u="none" strike="noStrike" kern="0" cap="none" spc="0" normalizeH="0" baseline="0" noProof="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800" b="1" i="0" u="none" strike="noStrike" kern="0" cap="none" spc="0" normalizeH="0" baseline="0" noProof="0">
                <a:ln>
                  <a:noFill/>
                </a:ln>
                <a:solidFill>
                  <a:prstClr val="white"/>
                </a:solidFill>
                <a:effectLst/>
                <a:uLnTx/>
                <a:uFillTx/>
                <a:latin typeface="Arial"/>
                <a:cs typeface="+mn-cs"/>
              </a:rPr>
              <a:t>(Fortune 100 financial services firm)</a:t>
            </a:r>
          </a:p>
        </p:txBody>
      </p:sp>
      <p:sp>
        <p:nvSpPr>
          <p:cNvPr id="67" name="Rectangle 66">
            <a:extLst>
              <a:ext uri="{FF2B5EF4-FFF2-40B4-BE49-F238E27FC236}">
                <a16:creationId xmlns:a16="http://schemas.microsoft.com/office/drawing/2014/main" id="{47271751-7E19-42AC-B939-91C57337BAAA}"/>
              </a:ext>
            </a:extLst>
          </p:cNvPr>
          <p:cNvSpPr/>
          <p:nvPr/>
        </p:nvSpPr>
        <p:spPr>
          <a:xfrm>
            <a:off x="3227025" y="4434279"/>
            <a:ext cx="1327909" cy="1550809"/>
          </a:xfrm>
          <a:prstGeom prst="rect">
            <a:avLst/>
          </a:prstGeom>
          <a:solidFill>
            <a:schemeClr val="accent2"/>
          </a:solidFill>
        </p:spPr>
        <p:txBody>
          <a:bodyPr wrap="square" anchor="ctr">
            <a:noAutofit/>
          </a:bodyPr>
          <a:lstStyle/>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800" b="1" i="0" u="none" strike="noStrike" kern="0" cap="none" spc="0" normalizeH="0" baseline="0" noProof="0">
                <a:ln>
                  <a:noFill/>
                </a:ln>
                <a:solidFill>
                  <a:prstClr val="white"/>
                </a:solidFill>
                <a:effectLst/>
                <a:uLnTx/>
                <a:uFillTx/>
                <a:latin typeface="Arial"/>
                <a:cs typeface="+mn-cs"/>
              </a:rPr>
              <a:t>~$2.3 million </a:t>
            </a: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000" b="0" i="0" u="none" strike="noStrike" kern="0" cap="none" spc="0" normalizeH="0" baseline="0" noProof="0">
                <a:ln>
                  <a:noFill/>
                </a:ln>
                <a:solidFill>
                  <a:prstClr val="white"/>
                </a:solidFill>
                <a:effectLst/>
                <a:uLnTx/>
                <a:uFillTx/>
                <a:latin typeface="Arial"/>
                <a:cs typeface="+mn-cs"/>
              </a:rPr>
              <a:t>saved by providing HER and PACS on a security-compliant cloud </a:t>
            </a: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0" i="0" u="none" strike="noStrike" kern="0" cap="none" spc="0" normalizeH="0" baseline="0" noProof="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800" b="1" i="0" u="none" strike="noStrike" kern="0" cap="none" spc="0" normalizeH="0" baseline="0" noProof="0">
                <a:ln>
                  <a:noFill/>
                </a:ln>
                <a:solidFill>
                  <a:prstClr val="white"/>
                </a:solidFill>
                <a:effectLst/>
                <a:uLnTx/>
                <a:uFillTx/>
                <a:latin typeface="Arial"/>
                <a:cs typeface="+mn-cs"/>
              </a:rPr>
              <a:t>(</a:t>
            </a:r>
            <a:r>
              <a:rPr kumimoji="1" lang="en-US" sz="800" b="1" i="0" u="none" strike="noStrike" kern="0" cap="none" spc="0" normalizeH="0" baseline="0" noProof="0" err="1">
                <a:ln>
                  <a:noFill/>
                </a:ln>
                <a:solidFill>
                  <a:prstClr val="white"/>
                </a:solidFill>
                <a:effectLst/>
                <a:uLnTx/>
                <a:uFillTx/>
                <a:latin typeface="Arial"/>
                <a:cs typeface="+mn-cs"/>
              </a:rPr>
              <a:t>CarePoint</a:t>
            </a:r>
            <a:r>
              <a:rPr kumimoji="1" lang="en-US" sz="800" b="1" i="0" u="none" strike="noStrike" kern="0" cap="none" spc="0" normalizeH="0" baseline="0" noProof="0">
                <a:ln>
                  <a:noFill/>
                </a:ln>
                <a:solidFill>
                  <a:prstClr val="white"/>
                </a:solidFill>
                <a:effectLst/>
                <a:uLnTx/>
                <a:uFillTx/>
                <a:latin typeface="Arial"/>
                <a:cs typeface="+mn-cs"/>
              </a:rPr>
              <a:t> Health)</a:t>
            </a:r>
          </a:p>
        </p:txBody>
      </p:sp>
      <p:sp>
        <p:nvSpPr>
          <p:cNvPr id="83" name="Rectangle 82">
            <a:extLst>
              <a:ext uri="{FF2B5EF4-FFF2-40B4-BE49-F238E27FC236}">
                <a16:creationId xmlns:a16="http://schemas.microsoft.com/office/drawing/2014/main" id="{61410222-C670-4691-89CC-EDC2546F80C6}"/>
              </a:ext>
            </a:extLst>
          </p:cNvPr>
          <p:cNvSpPr/>
          <p:nvPr/>
        </p:nvSpPr>
        <p:spPr>
          <a:xfrm>
            <a:off x="4618199" y="4434279"/>
            <a:ext cx="1327909" cy="1550809"/>
          </a:xfrm>
          <a:prstGeom prst="rect">
            <a:avLst/>
          </a:prstGeom>
          <a:solidFill>
            <a:schemeClr val="tx2"/>
          </a:solidFill>
        </p:spPr>
        <p:txBody>
          <a:bodyPr wrap="square" anchor="ctr">
            <a:noAutofit/>
          </a:bodyPr>
          <a:lstStyle/>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800" b="1" i="0" u="none" strike="noStrike" kern="0" cap="none" spc="0" normalizeH="0" baseline="0" noProof="0">
                <a:ln>
                  <a:noFill/>
                </a:ln>
                <a:solidFill>
                  <a:prstClr val="white"/>
                </a:solidFill>
                <a:effectLst/>
                <a:uLnTx/>
                <a:uFillTx/>
                <a:latin typeface="Arial"/>
                <a:cs typeface="+mn-cs"/>
              </a:rPr>
              <a:t>6.1 trillion</a:t>
            </a: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000" b="0" i="0" u="none" strike="noStrike" kern="0" cap="none" spc="0" normalizeH="0" baseline="0" noProof="0">
                <a:ln>
                  <a:noFill/>
                </a:ln>
                <a:solidFill>
                  <a:prstClr val="white"/>
                </a:solidFill>
                <a:effectLst/>
                <a:uLnTx/>
                <a:uFillTx/>
                <a:latin typeface="Arial"/>
                <a:cs typeface="+mn-cs"/>
              </a:rPr>
              <a:t>logs analyzed annually, liberating our clients’ hybrid IT experts</a:t>
            </a: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1" i="0" u="none" strike="noStrike" kern="0" cap="none" spc="0" normalizeH="0" baseline="0" noProof="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1" i="0" u="none" strike="noStrike" kern="0" cap="none" spc="0" normalizeH="0" baseline="0" noProof="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800" b="1" i="0" u="none" strike="noStrike" kern="0" cap="none" spc="0" normalizeH="0" baseline="0" noProof="0">
                <a:ln>
                  <a:noFill/>
                </a:ln>
                <a:solidFill>
                  <a:prstClr val="white"/>
                </a:solidFill>
                <a:effectLst/>
                <a:uLnTx/>
                <a:uFillTx/>
                <a:latin typeface="Arial"/>
                <a:cs typeface="+mn-cs"/>
              </a:rPr>
              <a:t>(NTT Global Threat Intelligence Platform)</a:t>
            </a:r>
          </a:p>
        </p:txBody>
      </p:sp>
      <p:sp>
        <p:nvSpPr>
          <p:cNvPr id="85" name="Rectangle 84">
            <a:extLst>
              <a:ext uri="{FF2B5EF4-FFF2-40B4-BE49-F238E27FC236}">
                <a16:creationId xmlns:a16="http://schemas.microsoft.com/office/drawing/2014/main" id="{A3970FD1-376E-4E87-BE15-9BEA7E96419A}"/>
              </a:ext>
            </a:extLst>
          </p:cNvPr>
          <p:cNvSpPr/>
          <p:nvPr/>
        </p:nvSpPr>
        <p:spPr>
          <a:xfrm>
            <a:off x="3227025" y="2846809"/>
            <a:ext cx="1327909" cy="1550809"/>
          </a:xfrm>
          <a:prstGeom prst="rect">
            <a:avLst/>
          </a:prstGeom>
          <a:solidFill>
            <a:schemeClr val="bg2"/>
          </a:solidFill>
        </p:spPr>
        <p:txBody>
          <a:bodyPr wrap="square" anchor="ctr">
            <a:noAutofit/>
          </a:bodyPr>
          <a:lstStyle/>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800" b="1" i="0" u="none" strike="noStrike" kern="0" cap="none" spc="0" normalizeH="0" baseline="0" noProof="0" dirty="0">
                <a:ln>
                  <a:noFill/>
                </a:ln>
                <a:solidFill>
                  <a:prstClr val="white"/>
                </a:solidFill>
                <a:effectLst/>
                <a:uLnTx/>
                <a:uFillTx/>
                <a:latin typeface="Arial"/>
                <a:cs typeface="+mn-cs"/>
              </a:rPr>
              <a:t>60 days </a:t>
            </a: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1000" b="0" i="0" u="none" strike="noStrike" kern="0" cap="none" spc="0" normalizeH="0" baseline="0" noProof="0" dirty="0">
                <a:ln>
                  <a:noFill/>
                </a:ln>
                <a:solidFill>
                  <a:prstClr val="white"/>
                </a:solidFill>
                <a:effectLst/>
                <a:uLnTx/>
                <a:uFillTx/>
                <a:latin typeface="Arial"/>
                <a:cs typeface="+mn-cs"/>
              </a:rPr>
              <a:t>saved after</a:t>
            </a:r>
            <a:br>
              <a:rPr kumimoji="1" lang="en-US" sz="1000" b="0" i="0" u="none" strike="noStrike" kern="0" cap="none" spc="0" normalizeH="0" baseline="0" noProof="0" dirty="0">
                <a:ln>
                  <a:noFill/>
                </a:ln>
                <a:solidFill>
                  <a:prstClr val="white"/>
                </a:solidFill>
                <a:effectLst/>
                <a:uLnTx/>
                <a:uFillTx/>
                <a:latin typeface="Arial"/>
                <a:cs typeface="+mn-cs"/>
              </a:rPr>
            </a:br>
            <a:r>
              <a:rPr kumimoji="1" lang="en-US" sz="1000" b="0" i="0" u="none" strike="noStrike" kern="0" cap="none" spc="0" normalizeH="0" baseline="0" noProof="0" dirty="0">
                <a:ln>
                  <a:noFill/>
                </a:ln>
                <a:solidFill>
                  <a:prstClr val="white"/>
                </a:solidFill>
                <a:effectLst/>
                <a:uLnTx/>
                <a:uFillTx/>
                <a:latin typeface="Arial"/>
                <a:cs typeface="+mn-cs"/>
              </a:rPr>
              <a:t>NTT DATA was hired to perform penetration testing</a:t>
            </a: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0" i="0" u="none" strike="noStrike" kern="0" cap="none" spc="0" normalizeH="0" baseline="0" noProof="0" dirty="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endParaRPr kumimoji="1" lang="en-US" sz="1000" b="0" i="0" u="none" strike="noStrike" kern="0" cap="none" spc="0" normalizeH="0" baseline="0" noProof="0" dirty="0">
              <a:ln>
                <a:noFill/>
              </a:ln>
              <a:solidFill>
                <a:prstClr val="white"/>
              </a:solidFill>
              <a:effectLst/>
              <a:uLnTx/>
              <a:uFillTx/>
              <a:latin typeface="Arial"/>
              <a:cs typeface="+mn-cs"/>
            </a:endParaRPr>
          </a:p>
          <a:p>
            <a:pPr marL="38965" marR="0" lvl="0" indent="0" algn="ctr" defTabSz="838025" rtl="0" eaLnBrk="1" fontAlgn="auto" latinLnBrk="0" hangingPunct="1">
              <a:lnSpc>
                <a:spcPct val="90000"/>
              </a:lnSpc>
              <a:spcBef>
                <a:spcPts val="0"/>
              </a:spcBef>
              <a:spcAft>
                <a:spcPts val="0"/>
              </a:spcAft>
              <a:buClrTx/>
              <a:buSzTx/>
              <a:buFontTx/>
              <a:buNone/>
              <a:tabLst/>
              <a:defRPr/>
            </a:pPr>
            <a:r>
              <a:rPr kumimoji="1" lang="en-US" sz="800" b="1" i="0" u="none" strike="noStrike" kern="0" cap="none" spc="0" normalizeH="0" baseline="0" noProof="0" dirty="0">
                <a:ln>
                  <a:noFill/>
                </a:ln>
                <a:solidFill>
                  <a:prstClr val="white"/>
                </a:solidFill>
                <a:effectLst/>
                <a:uLnTx/>
                <a:uFillTx/>
                <a:latin typeface="Arial"/>
                <a:cs typeface="+mn-cs"/>
              </a:rPr>
              <a:t>(Konica Minolta Business Solutions)</a:t>
            </a:r>
          </a:p>
        </p:txBody>
      </p:sp>
      <p:grpSp>
        <p:nvGrpSpPr>
          <p:cNvPr id="86" name="Group 85">
            <a:extLst>
              <a:ext uri="{FF2B5EF4-FFF2-40B4-BE49-F238E27FC236}">
                <a16:creationId xmlns:a16="http://schemas.microsoft.com/office/drawing/2014/main" id="{24327BA6-62E7-48DE-9E6B-6F5B18026830}"/>
              </a:ext>
            </a:extLst>
          </p:cNvPr>
          <p:cNvGrpSpPr/>
          <p:nvPr/>
        </p:nvGrpSpPr>
        <p:grpSpPr>
          <a:xfrm>
            <a:off x="9218794" y="2807996"/>
            <a:ext cx="2747475" cy="3075898"/>
            <a:chOff x="9246337" y="2784414"/>
            <a:chExt cx="2747475" cy="3075898"/>
          </a:xfrm>
        </p:grpSpPr>
        <p:sp>
          <p:nvSpPr>
            <p:cNvPr id="87" name="TextBox 86">
              <a:extLst>
                <a:ext uri="{FF2B5EF4-FFF2-40B4-BE49-F238E27FC236}">
                  <a16:creationId xmlns:a16="http://schemas.microsoft.com/office/drawing/2014/main" id="{6EF49A8D-3983-4C7A-94F3-597FE2B93D3C}"/>
                </a:ext>
              </a:extLst>
            </p:cNvPr>
            <p:cNvSpPr txBox="1"/>
            <p:nvPr/>
          </p:nvSpPr>
          <p:spPr>
            <a:xfrm>
              <a:off x="10079400" y="3613931"/>
              <a:ext cx="1914412" cy="456981"/>
            </a:xfrm>
            <a:prstGeom prst="rect">
              <a:avLst/>
            </a:prstGeom>
            <a:noFill/>
          </p:spPr>
          <p:txBody>
            <a:bodyPr wrap="square" lIns="0" tIns="0" rIns="0" bIns="0" rtlCol="0" anchor="ctr">
              <a:noAutofit/>
            </a:bodyPr>
            <a:lstStyle>
              <a:defPPr>
                <a:defRPr lang="en-US"/>
              </a:defPPr>
              <a:lvl1pPr>
                <a:defRPr sz="800">
                  <a:solidFill>
                    <a:schemeClr val="bg1"/>
                  </a:solidFill>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404040"/>
                  </a:solidFill>
                  <a:effectLst/>
                  <a:uLnTx/>
                  <a:uFillTx/>
                  <a:latin typeface="Arial"/>
                  <a:cs typeface="+mn-cs"/>
                </a:rPr>
                <a:t>Improved threat insights by monitoring 40% of global internet traffic and collecting data from 1,200+ “honeypots”</a:t>
              </a:r>
              <a:endParaRPr kumimoji="1" lang="en-US" sz="1100" b="0" i="0" u="none" strike="noStrike" kern="1200" cap="none" spc="0" normalizeH="0" baseline="0" noProof="0" dirty="0">
                <a:ln>
                  <a:noFill/>
                </a:ln>
                <a:solidFill>
                  <a:srgbClr val="FFFFFF"/>
                </a:solidFill>
                <a:effectLst/>
                <a:uLnTx/>
                <a:uFillTx/>
                <a:latin typeface="Arial"/>
                <a:cs typeface="+mn-cs"/>
              </a:endParaRPr>
            </a:p>
          </p:txBody>
        </p:sp>
        <p:grpSp>
          <p:nvGrpSpPr>
            <p:cNvPr id="88" name="Group 87">
              <a:extLst>
                <a:ext uri="{FF2B5EF4-FFF2-40B4-BE49-F238E27FC236}">
                  <a16:creationId xmlns:a16="http://schemas.microsoft.com/office/drawing/2014/main" id="{D1525693-791E-42A8-A3B1-42C0CF77FB57}"/>
                </a:ext>
              </a:extLst>
            </p:cNvPr>
            <p:cNvGrpSpPr>
              <a:grpSpLocks noChangeAspect="1"/>
            </p:cNvGrpSpPr>
            <p:nvPr/>
          </p:nvGrpSpPr>
          <p:grpSpPr bwMode="gray">
            <a:xfrm>
              <a:off x="9321829" y="3630170"/>
              <a:ext cx="510972" cy="510972"/>
              <a:chOff x="5815013" y="1377950"/>
              <a:chExt cx="914400" cy="914400"/>
            </a:xfrm>
            <a:solidFill>
              <a:schemeClr val="tx2"/>
            </a:solidFill>
          </p:grpSpPr>
          <p:sp>
            <p:nvSpPr>
              <p:cNvPr id="106" name="Freeform 10">
                <a:extLst>
                  <a:ext uri="{FF2B5EF4-FFF2-40B4-BE49-F238E27FC236}">
                    <a16:creationId xmlns:a16="http://schemas.microsoft.com/office/drawing/2014/main" id="{D3CF61AF-AE75-451C-A0E4-B9187D56E5F9}"/>
                  </a:ext>
                </a:extLst>
              </p:cNvPr>
              <p:cNvSpPr>
                <a:spLocks noEditPoints="1"/>
              </p:cNvSpPr>
              <p:nvPr/>
            </p:nvSpPr>
            <p:spPr bwMode="gray">
              <a:xfrm>
                <a:off x="5815013" y="1377950"/>
                <a:ext cx="914400" cy="914400"/>
              </a:xfrm>
              <a:custGeom>
                <a:avLst/>
                <a:gdLst>
                  <a:gd name="T0" fmla="*/ 344685052 w 1207"/>
                  <a:gd name="T1" fmla="*/ 0 h 1207"/>
                  <a:gd name="T2" fmla="*/ 354872962 w 1207"/>
                  <a:gd name="T3" fmla="*/ 2263730 h 1207"/>
                  <a:gd name="T4" fmla="*/ 422225212 w 1207"/>
                  <a:gd name="T5" fmla="*/ 628809136 h 1207"/>
                  <a:gd name="T6" fmla="*/ 661636597 w 1207"/>
                  <a:gd name="T7" fmla="*/ 319781772 h 1207"/>
                  <a:gd name="T8" fmla="*/ 341289081 w 1207"/>
                  <a:gd name="T9" fmla="*/ 683143907 h 1207"/>
                  <a:gd name="T10" fmla="*/ 341289081 w 1207"/>
                  <a:gd name="T11" fmla="*/ 0 h 1207"/>
                  <a:gd name="T12" fmla="*/ 82634045 w 1207"/>
                  <a:gd name="T13" fmla="*/ 479955201 h 1207"/>
                  <a:gd name="T14" fmla="*/ 159041893 w 1207"/>
                  <a:gd name="T15" fmla="*/ 357136692 h 1207"/>
                  <a:gd name="T16" fmla="*/ 78105834 w 1207"/>
                  <a:gd name="T17" fmla="*/ 481087441 h 1207"/>
                  <a:gd name="T18" fmla="*/ 320347516 w 1207"/>
                  <a:gd name="T19" fmla="*/ 502029007 h 1207"/>
                  <a:gd name="T20" fmla="*/ 320347516 w 1207"/>
                  <a:gd name="T21" fmla="*/ 623149437 h 1207"/>
                  <a:gd name="T22" fmla="*/ 320347516 w 1207"/>
                  <a:gd name="T23" fmla="*/ 357136692 h 1207"/>
                  <a:gd name="T24" fmla="*/ 221865885 w 1207"/>
                  <a:gd name="T25" fmla="*/ 479955201 h 1207"/>
                  <a:gd name="T26" fmla="*/ 465239831 w 1207"/>
                  <a:gd name="T27" fmla="*/ 213942456 h 1207"/>
                  <a:gd name="T28" fmla="*/ 363928632 w 1207"/>
                  <a:gd name="T29" fmla="*/ 335629382 h 1207"/>
                  <a:gd name="T30" fmla="*/ 465239831 w 1207"/>
                  <a:gd name="T31" fmla="*/ 213942456 h 1207"/>
                  <a:gd name="T32" fmla="*/ 320347516 w 1207"/>
                  <a:gd name="T33" fmla="*/ 192435099 h 1207"/>
                  <a:gd name="T34" fmla="*/ 224130366 w 1207"/>
                  <a:gd name="T35" fmla="*/ 192435099 h 1207"/>
                  <a:gd name="T36" fmla="*/ 202056560 w 1207"/>
                  <a:gd name="T37" fmla="*/ 335629382 h 1207"/>
                  <a:gd name="T38" fmla="*/ 320347516 w 1207"/>
                  <a:gd name="T39" fmla="*/ 213942456 h 1207"/>
                  <a:gd name="T40" fmla="*/ 479955201 w 1207"/>
                  <a:gd name="T41" fmla="*/ 357136692 h 1207"/>
                  <a:gd name="T42" fmla="*/ 363928632 w 1207"/>
                  <a:gd name="T43" fmla="*/ 479955201 h 1207"/>
                  <a:gd name="T44" fmla="*/ 479955201 w 1207"/>
                  <a:gd name="T45" fmla="*/ 357136692 h 1207"/>
                  <a:gd name="T46" fmla="*/ 172625774 w 1207"/>
                  <a:gd name="T47" fmla="*/ 213942456 h 1207"/>
                  <a:gd name="T48" fmla="*/ 72446134 w 1207"/>
                  <a:gd name="T49" fmla="*/ 213376711 h 1207"/>
                  <a:gd name="T50" fmla="*/ 158476149 w 1207"/>
                  <a:gd name="T51" fmla="*/ 335629382 h 1207"/>
                  <a:gd name="T52" fmla="*/ 178851218 w 1207"/>
                  <a:gd name="T53" fmla="*/ 192435099 h 1207"/>
                  <a:gd name="T54" fmla="*/ 83765533 w 1207"/>
                  <a:gd name="T55" fmla="*/ 192435099 h 1207"/>
                  <a:gd name="T56" fmla="*/ 363928632 w 1207"/>
                  <a:gd name="T57" fmla="*/ 192435099 h 1207"/>
                  <a:gd name="T58" fmla="*/ 363928632 w 1207"/>
                  <a:gd name="T59" fmla="*/ 57164268 h 1207"/>
                  <a:gd name="T60" fmla="*/ 363928632 w 1207"/>
                  <a:gd name="T61" fmla="*/ 502029007 h 1207"/>
                  <a:gd name="T62" fmla="*/ 452788191 w 1207"/>
                  <a:gd name="T63" fmla="*/ 502029007 h 1207"/>
                  <a:gd name="T64" fmla="*/ 183379429 w 1207"/>
                  <a:gd name="T65" fmla="*/ 502029007 h 1207"/>
                  <a:gd name="T66" fmla="*/ 260353045 w 1207"/>
                  <a:gd name="T67" fmla="*/ 628809136 h 1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7"/>
                  <a:gd name="T103" fmla="*/ 0 h 1207"/>
                  <a:gd name="T104" fmla="*/ 1207 w 1207"/>
                  <a:gd name="T105" fmla="*/ 1207 h 1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7" h="1207">
                    <a:moveTo>
                      <a:pt x="603" y="0"/>
                    </a:moveTo>
                    <a:cubicBezTo>
                      <a:pt x="605" y="0"/>
                      <a:pt x="607" y="0"/>
                      <a:pt x="609" y="0"/>
                    </a:cubicBezTo>
                    <a:cubicBezTo>
                      <a:pt x="618" y="2"/>
                      <a:pt x="618" y="2"/>
                      <a:pt x="618" y="2"/>
                    </a:cubicBezTo>
                    <a:cubicBezTo>
                      <a:pt x="621" y="2"/>
                      <a:pt x="624" y="3"/>
                      <a:pt x="627" y="4"/>
                    </a:cubicBezTo>
                    <a:cubicBezTo>
                      <a:pt x="639" y="9"/>
                      <a:pt x="926" y="130"/>
                      <a:pt x="926" y="600"/>
                    </a:cubicBezTo>
                    <a:cubicBezTo>
                      <a:pt x="926" y="872"/>
                      <a:pt x="829" y="1027"/>
                      <a:pt x="746" y="1111"/>
                    </a:cubicBezTo>
                    <a:cubicBezTo>
                      <a:pt x="968" y="1048"/>
                      <a:pt x="1130" y="845"/>
                      <a:pt x="1130" y="604"/>
                    </a:cubicBezTo>
                    <a:cubicBezTo>
                      <a:pt x="1130" y="582"/>
                      <a:pt x="1148" y="565"/>
                      <a:pt x="1169" y="565"/>
                    </a:cubicBezTo>
                    <a:cubicBezTo>
                      <a:pt x="1190" y="565"/>
                      <a:pt x="1207" y="582"/>
                      <a:pt x="1207" y="604"/>
                    </a:cubicBezTo>
                    <a:cubicBezTo>
                      <a:pt x="1207" y="937"/>
                      <a:pt x="936" y="1207"/>
                      <a:pt x="603" y="1207"/>
                    </a:cubicBezTo>
                    <a:cubicBezTo>
                      <a:pt x="270" y="1207"/>
                      <a:pt x="0" y="937"/>
                      <a:pt x="0" y="604"/>
                    </a:cubicBezTo>
                    <a:cubicBezTo>
                      <a:pt x="0" y="271"/>
                      <a:pt x="270" y="0"/>
                      <a:pt x="603" y="0"/>
                    </a:cubicBezTo>
                    <a:close/>
                    <a:moveTo>
                      <a:pt x="138" y="850"/>
                    </a:moveTo>
                    <a:cubicBezTo>
                      <a:pt x="140" y="849"/>
                      <a:pt x="143" y="848"/>
                      <a:pt x="146" y="848"/>
                    </a:cubicBezTo>
                    <a:cubicBezTo>
                      <a:pt x="312" y="848"/>
                      <a:pt x="312" y="848"/>
                      <a:pt x="312" y="848"/>
                    </a:cubicBezTo>
                    <a:cubicBezTo>
                      <a:pt x="295" y="787"/>
                      <a:pt x="283" y="715"/>
                      <a:pt x="281" y="631"/>
                    </a:cubicBezTo>
                    <a:cubicBezTo>
                      <a:pt x="77" y="631"/>
                      <a:pt x="77" y="631"/>
                      <a:pt x="77" y="631"/>
                    </a:cubicBezTo>
                    <a:cubicBezTo>
                      <a:pt x="81" y="710"/>
                      <a:pt x="103" y="784"/>
                      <a:pt x="138" y="850"/>
                    </a:cubicBezTo>
                    <a:close/>
                    <a:moveTo>
                      <a:pt x="566" y="1101"/>
                    </a:moveTo>
                    <a:cubicBezTo>
                      <a:pt x="566" y="887"/>
                      <a:pt x="566" y="887"/>
                      <a:pt x="566" y="887"/>
                    </a:cubicBezTo>
                    <a:cubicBezTo>
                      <a:pt x="406" y="887"/>
                      <a:pt x="406" y="887"/>
                      <a:pt x="406" y="887"/>
                    </a:cubicBezTo>
                    <a:cubicBezTo>
                      <a:pt x="452" y="1005"/>
                      <a:pt x="522" y="1070"/>
                      <a:pt x="566" y="1101"/>
                    </a:cubicBezTo>
                    <a:close/>
                    <a:moveTo>
                      <a:pt x="566" y="848"/>
                    </a:moveTo>
                    <a:cubicBezTo>
                      <a:pt x="566" y="631"/>
                      <a:pt x="566" y="631"/>
                      <a:pt x="566" y="631"/>
                    </a:cubicBezTo>
                    <a:cubicBezTo>
                      <a:pt x="358" y="631"/>
                      <a:pt x="358" y="631"/>
                      <a:pt x="358" y="631"/>
                    </a:cubicBezTo>
                    <a:cubicBezTo>
                      <a:pt x="360" y="717"/>
                      <a:pt x="373" y="788"/>
                      <a:pt x="392" y="848"/>
                    </a:cubicBezTo>
                    <a:lnTo>
                      <a:pt x="566" y="848"/>
                    </a:lnTo>
                    <a:close/>
                    <a:moveTo>
                      <a:pt x="822" y="378"/>
                    </a:moveTo>
                    <a:cubicBezTo>
                      <a:pt x="643" y="378"/>
                      <a:pt x="643" y="378"/>
                      <a:pt x="643" y="378"/>
                    </a:cubicBezTo>
                    <a:cubicBezTo>
                      <a:pt x="643" y="593"/>
                      <a:pt x="643" y="593"/>
                      <a:pt x="643" y="593"/>
                    </a:cubicBezTo>
                    <a:cubicBezTo>
                      <a:pt x="849" y="593"/>
                      <a:pt x="849" y="593"/>
                      <a:pt x="849" y="593"/>
                    </a:cubicBezTo>
                    <a:cubicBezTo>
                      <a:pt x="848" y="509"/>
                      <a:pt x="838" y="438"/>
                      <a:pt x="822" y="378"/>
                    </a:cubicBezTo>
                    <a:close/>
                    <a:moveTo>
                      <a:pt x="396" y="340"/>
                    </a:moveTo>
                    <a:cubicBezTo>
                      <a:pt x="566" y="340"/>
                      <a:pt x="566" y="340"/>
                      <a:pt x="566" y="340"/>
                    </a:cubicBezTo>
                    <a:cubicBezTo>
                      <a:pt x="566" y="99"/>
                      <a:pt x="566" y="99"/>
                      <a:pt x="566" y="99"/>
                    </a:cubicBezTo>
                    <a:cubicBezTo>
                      <a:pt x="519" y="132"/>
                      <a:pt x="442" y="204"/>
                      <a:pt x="396" y="340"/>
                    </a:cubicBezTo>
                    <a:close/>
                    <a:moveTo>
                      <a:pt x="384" y="378"/>
                    </a:moveTo>
                    <a:cubicBezTo>
                      <a:pt x="368" y="438"/>
                      <a:pt x="358" y="509"/>
                      <a:pt x="357" y="593"/>
                    </a:cubicBezTo>
                    <a:cubicBezTo>
                      <a:pt x="566" y="593"/>
                      <a:pt x="566" y="593"/>
                      <a:pt x="566" y="593"/>
                    </a:cubicBezTo>
                    <a:cubicBezTo>
                      <a:pt x="566" y="378"/>
                      <a:pt x="566" y="378"/>
                      <a:pt x="566" y="378"/>
                    </a:cubicBezTo>
                    <a:lnTo>
                      <a:pt x="384" y="378"/>
                    </a:lnTo>
                    <a:close/>
                    <a:moveTo>
                      <a:pt x="848" y="631"/>
                    </a:moveTo>
                    <a:cubicBezTo>
                      <a:pt x="643" y="631"/>
                      <a:pt x="643" y="631"/>
                      <a:pt x="643" y="631"/>
                    </a:cubicBezTo>
                    <a:cubicBezTo>
                      <a:pt x="643" y="848"/>
                      <a:pt x="643" y="848"/>
                      <a:pt x="643" y="848"/>
                    </a:cubicBezTo>
                    <a:cubicBezTo>
                      <a:pt x="814" y="848"/>
                      <a:pt x="814" y="848"/>
                      <a:pt x="814" y="848"/>
                    </a:cubicBezTo>
                    <a:cubicBezTo>
                      <a:pt x="833" y="788"/>
                      <a:pt x="846" y="717"/>
                      <a:pt x="848" y="631"/>
                    </a:cubicBezTo>
                    <a:close/>
                    <a:moveTo>
                      <a:pt x="280" y="593"/>
                    </a:moveTo>
                    <a:cubicBezTo>
                      <a:pt x="281" y="511"/>
                      <a:pt x="290" y="440"/>
                      <a:pt x="305" y="378"/>
                    </a:cubicBezTo>
                    <a:cubicBezTo>
                      <a:pt x="133" y="378"/>
                      <a:pt x="133" y="378"/>
                      <a:pt x="133" y="378"/>
                    </a:cubicBezTo>
                    <a:cubicBezTo>
                      <a:pt x="131" y="378"/>
                      <a:pt x="130" y="377"/>
                      <a:pt x="128" y="377"/>
                    </a:cubicBezTo>
                    <a:cubicBezTo>
                      <a:pt x="96" y="443"/>
                      <a:pt x="78" y="516"/>
                      <a:pt x="77" y="593"/>
                    </a:cubicBezTo>
                    <a:lnTo>
                      <a:pt x="280" y="593"/>
                    </a:lnTo>
                    <a:close/>
                    <a:moveTo>
                      <a:pt x="148" y="340"/>
                    </a:moveTo>
                    <a:cubicBezTo>
                      <a:pt x="316" y="340"/>
                      <a:pt x="316" y="340"/>
                      <a:pt x="316" y="340"/>
                    </a:cubicBezTo>
                    <a:cubicBezTo>
                      <a:pt x="349" y="228"/>
                      <a:pt x="401" y="152"/>
                      <a:pt x="450" y="100"/>
                    </a:cubicBezTo>
                    <a:cubicBezTo>
                      <a:pt x="321" y="139"/>
                      <a:pt x="214" y="226"/>
                      <a:pt x="148" y="340"/>
                    </a:cubicBezTo>
                    <a:close/>
                    <a:moveTo>
                      <a:pt x="643" y="101"/>
                    </a:moveTo>
                    <a:cubicBezTo>
                      <a:pt x="643" y="340"/>
                      <a:pt x="643" y="340"/>
                      <a:pt x="643" y="340"/>
                    </a:cubicBezTo>
                    <a:cubicBezTo>
                      <a:pt x="810" y="340"/>
                      <a:pt x="810" y="340"/>
                      <a:pt x="810" y="340"/>
                    </a:cubicBezTo>
                    <a:cubicBezTo>
                      <a:pt x="765" y="207"/>
                      <a:pt x="691" y="135"/>
                      <a:pt x="643" y="101"/>
                    </a:cubicBezTo>
                    <a:close/>
                    <a:moveTo>
                      <a:pt x="800" y="887"/>
                    </a:moveTo>
                    <a:cubicBezTo>
                      <a:pt x="643" y="887"/>
                      <a:pt x="643" y="887"/>
                      <a:pt x="643" y="887"/>
                    </a:cubicBezTo>
                    <a:cubicBezTo>
                      <a:pt x="643" y="1099"/>
                      <a:pt x="643" y="1099"/>
                      <a:pt x="643" y="1099"/>
                    </a:cubicBezTo>
                    <a:cubicBezTo>
                      <a:pt x="687" y="1067"/>
                      <a:pt x="755" y="1003"/>
                      <a:pt x="800" y="887"/>
                    </a:cubicBezTo>
                    <a:close/>
                    <a:moveTo>
                      <a:pt x="460" y="1111"/>
                    </a:moveTo>
                    <a:cubicBezTo>
                      <a:pt x="412" y="1063"/>
                      <a:pt x="360" y="991"/>
                      <a:pt x="324" y="887"/>
                    </a:cubicBezTo>
                    <a:cubicBezTo>
                      <a:pt x="159" y="887"/>
                      <a:pt x="159" y="887"/>
                      <a:pt x="159" y="887"/>
                    </a:cubicBezTo>
                    <a:cubicBezTo>
                      <a:pt x="228" y="994"/>
                      <a:pt x="334" y="1075"/>
                      <a:pt x="460" y="1111"/>
                    </a:cubicBezTo>
                    <a:close/>
                  </a:path>
                </a:pathLst>
              </a:custGeom>
              <a:grpFill/>
              <a:ln w="9525">
                <a:noFill/>
                <a:round/>
                <a:headEnd/>
                <a:tailEnd/>
              </a:ln>
            </p:spPr>
            <p:txBody>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0" cap="none" spc="0" normalizeH="0" baseline="0" noProof="0">
                  <a:ln>
                    <a:noFill/>
                  </a:ln>
                  <a:solidFill>
                    <a:prstClr val="white"/>
                  </a:solidFill>
                  <a:effectLst/>
                  <a:uLnTx/>
                  <a:uFillTx/>
                  <a:latin typeface="Arial"/>
                  <a:cs typeface="+mn-cs"/>
                </a:endParaRPr>
              </a:p>
            </p:txBody>
          </p:sp>
          <p:sp>
            <p:nvSpPr>
              <p:cNvPr id="107" name="Oval 11">
                <a:extLst>
                  <a:ext uri="{FF2B5EF4-FFF2-40B4-BE49-F238E27FC236}">
                    <a16:creationId xmlns:a16="http://schemas.microsoft.com/office/drawing/2014/main" id="{1F5C1998-0258-498A-97F4-A1811EA8DD61}"/>
                  </a:ext>
                </a:extLst>
              </p:cNvPr>
              <p:cNvSpPr>
                <a:spLocks noChangeArrowheads="1"/>
              </p:cNvSpPr>
              <p:nvPr/>
            </p:nvSpPr>
            <p:spPr bwMode="gray">
              <a:xfrm>
                <a:off x="6654800" y="1693863"/>
                <a:ext cx="71438" cy="73025"/>
              </a:xfrm>
              <a:prstGeom prst="ellipse">
                <a:avLst/>
              </a:prstGeom>
              <a:grpFill/>
              <a:ln w="9525">
                <a:noFill/>
                <a:round/>
                <a:headEnd/>
                <a:tailEnd/>
              </a:ln>
            </p:spPr>
            <p:txBody>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0" cap="none" spc="0" normalizeH="0" baseline="0" noProof="0">
                  <a:ln>
                    <a:noFill/>
                  </a:ln>
                  <a:solidFill>
                    <a:prstClr val="white"/>
                  </a:solidFill>
                  <a:effectLst/>
                  <a:uLnTx/>
                  <a:uFillTx/>
                  <a:latin typeface="Arial"/>
                  <a:cs typeface="+mn-cs"/>
                </a:endParaRPr>
              </a:p>
            </p:txBody>
          </p:sp>
          <p:sp>
            <p:nvSpPr>
              <p:cNvPr id="108" name="Oval 12">
                <a:extLst>
                  <a:ext uri="{FF2B5EF4-FFF2-40B4-BE49-F238E27FC236}">
                    <a16:creationId xmlns:a16="http://schemas.microsoft.com/office/drawing/2014/main" id="{EC4321D6-C94B-40DC-AB7B-F35102CC2909}"/>
                  </a:ext>
                </a:extLst>
              </p:cNvPr>
              <p:cNvSpPr>
                <a:spLocks noChangeArrowheads="1"/>
              </p:cNvSpPr>
              <p:nvPr/>
            </p:nvSpPr>
            <p:spPr bwMode="gray">
              <a:xfrm>
                <a:off x="6623050" y="1601788"/>
                <a:ext cx="61913" cy="61912"/>
              </a:xfrm>
              <a:prstGeom prst="ellipse">
                <a:avLst/>
              </a:prstGeom>
              <a:grpFill/>
              <a:ln w="9525">
                <a:noFill/>
                <a:round/>
                <a:headEnd/>
                <a:tailEnd/>
              </a:ln>
            </p:spPr>
            <p:txBody>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0" cap="none" spc="0" normalizeH="0" baseline="0" noProof="0">
                  <a:ln>
                    <a:noFill/>
                  </a:ln>
                  <a:solidFill>
                    <a:prstClr val="white"/>
                  </a:solidFill>
                  <a:effectLst/>
                  <a:uLnTx/>
                  <a:uFillTx/>
                  <a:latin typeface="Arial"/>
                  <a:cs typeface="+mn-cs"/>
                </a:endParaRPr>
              </a:p>
            </p:txBody>
          </p:sp>
          <p:sp>
            <p:nvSpPr>
              <p:cNvPr id="109" name="Oval 13">
                <a:extLst>
                  <a:ext uri="{FF2B5EF4-FFF2-40B4-BE49-F238E27FC236}">
                    <a16:creationId xmlns:a16="http://schemas.microsoft.com/office/drawing/2014/main" id="{4019A298-8965-471A-9755-CBD4DE5C3416}"/>
                  </a:ext>
                </a:extLst>
              </p:cNvPr>
              <p:cNvSpPr>
                <a:spLocks noChangeArrowheads="1"/>
              </p:cNvSpPr>
              <p:nvPr/>
            </p:nvSpPr>
            <p:spPr bwMode="gray">
              <a:xfrm>
                <a:off x="6570663" y="1524000"/>
                <a:ext cx="47625" cy="46038"/>
              </a:xfrm>
              <a:prstGeom prst="ellipse">
                <a:avLst/>
              </a:prstGeom>
              <a:grpFill/>
              <a:ln w="9525">
                <a:noFill/>
                <a:round/>
                <a:headEnd/>
                <a:tailEnd/>
              </a:ln>
            </p:spPr>
            <p:txBody>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0" cap="none" spc="0" normalizeH="0" baseline="0" noProof="0">
                  <a:ln>
                    <a:noFill/>
                  </a:ln>
                  <a:solidFill>
                    <a:prstClr val="white"/>
                  </a:solidFill>
                  <a:effectLst/>
                  <a:uLnTx/>
                  <a:uFillTx/>
                  <a:latin typeface="Arial"/>
                  <a:cs typeface="+mn-cs"/>
                </a:endParaRPr>
              </a:p>
            </p:txBody>
          </p:sp>
        </p:grpSp>
        <p:sp>
          <p:nvSpPr>
            <p:cNvPr id="89" name="TextBox 88">
              <a:extLst>
                <a:ext uri="{FF2B5EF4-FFF2-40B4-BE49-F238E27FC236}">
                  <a16:creationId xmlns:a16="http://schemas.microsoft.com/office/drawing/2014/main" id="{C9589651-B949-4635-8511-B899869B362A}"/>
                </a:ext>
              </a:extLst>
            </p:cNvPr>
            <p:cNvSpPr txBox="1"/>
            <p:nvPr/>
          </p:nvSpPr>
          <p:spPr>
            <a:xfrm>
              <a:off x="10079400" y="5257800"/>
              <a:ext cx="1791009" cy="574764"/>
            </a:xfrm>
            <a:prstGeom prst="rect">
              <a:avLst/>
            </a:prstGeom>
            <a:noFill/>
          </p:spPr>
          <p:txBody>
            <a:bodyPr wrap="square" lIns="0" tIns="0" rIns="0" bIns="0" rtlCol="0" anchor="ctr">
              <a:noAutofit/>
            </a:bodyPr>
            <a:lstStyle>
              <a:defPPr>
                <a:defRPr lang="en-US"/>
              </a:defPPr>
              <a:lvl1pPr>
                <a:defRPr sz="800">
                  <a:solidFill>
                    <a:schemeClr val="bg1"/>
                  </a:solidFill>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404040"/>
                  </a:solidFill>
                  <a:effectLst/>
                  <a:uLnTx/>
                  <a:uFillTx/>
                  <a:latin typeface="Arial"/>
                  <a:cs typeface="+mn-cs"/>
                </a:rPr>
                <a:t>8 security operations centers supported by 7 R&amp;D centers with an annual budget of $4 billion</a:t>
              </a:r>
            </a:p>
          </p:txBody>
        </p:sp>
        <p:sp>
          <p:nvSpPr>
            <p:cNvPr id="90" name="TextBox 89">
              <a:extLst>
                <a:ext uri="{FF2B5EF4-FFF2-40B4-BE49-F238E27FC236}">
                  <a16:creationId xmlns:a16="http://schemas.microsoft.com/office/drawing/2014/main" id="{81F1CA05-1DEF-4B4E-AA11-D9B8B334DDB3}"/>
                </a:ext>
              </a:extLst>
            </p:cNvPr>
            <p:cNvSpPr txBox="1"/>
            <p:nvPr/>
          </p:nvSpPr>
          <p:spPr>
            <a:xfrm>
              <a:off x="10079400" y="2784603"/>
              <a:ext cx="1910751" cy="575390"/>
            </a:xfrm>
            <a:prstGeom prst="rect">
              <a:avLst/>
            </a:prstGeom>
            <a:noFill/>
          </p:spPr>
          <p:txBody>
            <a:bodyPr wrap="square" lIns="0" tIns="0" rIns="0" bIns="0" rtlCol="0" anchor="ctr">
              <a:noAutofit/>
            </a:bodyPr>
            <a:lstStyle>
              <a:defPPr>
                <a:defRPr lang="en-US"/>
              </a:defPPr>
              <a:lvl1pPr>
                <a:defRPr sz="800">
                  <a:solidFill>
                    <a:schemeClr val="bg1"/>
                  </a:solidFill>
                </a:defRPr>
              </a:lvl1pPr>
            </a:lstStyle>
            <a:p>
              <a:pPr>
                <a:defRPr/>
              </a:pPr>
              <a:r>
                <a:rPr lang="en-IN" sz="1100" b="1" dirty="0">
                  <a:solidFill>
                    <a:schemeClr val="tx1"/>
                  </a:solidFill>
                  <a:latin typeface="Arial"/>
                </a:rPr>
                <a:t>In worldwide</a:t>
              </a:r>
              <a:r>
                <a:rPr kumimoji="1" lang="en-IN" sz="1100" b="1" i="0" u="none" strike="noStrike" kern="1200" cap="none" spc="0" normalizeH="0" baseline="0" noProof="0" dirty="0">
                  <a:ln>
                    <a:noFill/>
                  </a:ln>
                  <a:solidFill>
                    <a:schemeClr val="tx1"/>
                  </a:solidFill>
                  <a:effectLst/>
                  <a:uLnTx/>
                  <a:uFillTx/>
                  <a:latin typeface="Arial"/>
                  <a:cs typeface="+mn-cs"/>
                </a:rPr>
                <a:t> </a:t>
              </a:r>
              <a:r>
                <a:rPr lang="en-IN" sz="1100" b="1" dirty="0">
                  <a:solidFill>
                    <a:schemeClr val="tx1"/>
                  </a:solidFill>
                  <a:latin typeface="Arial"/>
                </a:rPr>
                <a:t> </a:t>
              </a:r>
              <a:r>
                <a:rPr kumimoji="1" lang="en-IN" sz="1100" b="1" i="0" u="none" strike="noStrike" kern="1200" cap="none" spc="0" normalizeH="0" baseline="0" noProof="0" dirty="0">
                  <a:ln>
                    <a:noFill/>
                  </a:ln>
                  <a:solidFill>
                    <a:schemeClr val="tx1"/>
                  </a:solidFill>
                  <a:effectLst/>
                  <a:uLnTx/>
                  <a:uFillTx/>
                  <a:latin typeface="Arial"/>
                  <a:cs typeface="+mn-cs"/>
                </a:rPr>
                <a:t>services</a:t>
              </a:r>
              <a:r>
                <a:rPr lang="en-IN" sz="1100" b="1" dirty="0">
                  <a:solidFill>
                    <a:schemeClr val="tx1"/>
                  </a:solidFill>
                  <a:latin typeface="Arial"/>
                </a:rPr>
                <a:t>, 2021,</a:t>
              </a:r>
              <a:r>
                <a:rPr kumimoji="1" lang="en-IN" sz="1100" b="1" i="0" u="none" strike="noStrike" kern="1200" cap="none" spc="0" normalizeH="0" baseline="0" noProof="0" dirty="0">
                  <a:ln>
                    <a:noFill/>
                  </a:ln>
                  <a:solidFill>
                    <a:schemeClr val="tx1"/>
                  </a:solidFill>
                  <a:effectLst/>
                  <a:uLnTx/>
                  <a:uFillTx/>
                  <a:latin typeface="Arial"/>
                  <a:cs typeface="+mn-cs"/>
                </a:rPr>
                <a:t> </a:t>
              </a:r>
              <a:r>
                <a:rPr lang="en-IN" sz="1100" b="1" dirty="0">
                  <a:solidFill>
                    <a:schemeClr val="tx1"/>
                  </a:solidFill>
                  <a:latin typeface="Arial"/>
                </a:rPr>
                <a:t>in market </a:t>
              </a:r>
              <a:r>
                <a:rPr kumimoji="1" lang="en-IN" sz="1100" b="1" i="0" u="none" strike="noStrike" kern="1200" cap="none" spc="0" normalizeH="0" baseline="0" noProof="0" dirty="0">
                  <a:ln>
                    <a:noFill/>
                  </a:ln>
                  <a:solidFill>
                    <a:schemeClr val="tx1"/>
                  </a:solidFill>
                  <a:effectLst/>
                  <a:uLnTx/>
                  <a:uFillTx/>
                  <a:latin typeface="Arial"/>
                  <a:cs typeface="+mn-cs"/>
                </a:rPr>
                <a:t>share by revenue</a:t>
              </a:r>
              <a:r>
                <a:rPr lang="en-IN" sz="1100" b="1" dirty="0">
                  <a:solidFill>
                    <a:schemeClr val="tx1"/>
                  </a:solidFill>
                  <a:latin typeface="Arial"/>
                </a:rPr>
                <a:t> </a:t>
              </a:r>
              <a:r>
                <a:rPr kumimoji="1" lang="en-US" sz="1100" b="0" i="0" u="none" strike="noStrike" kern="1200" cap="none" spc="0" normalizeH="0" baseline="0" noProof="0" dirty="0">
                  <a:ln>
                    <a:noFill/>
                  </a:ln>
                  <a:solidFill>
                    <a:schemeClr val="tx1"/>
                  </a:solidFill>
                  <a:effectLst/>
                  <a:uLnTx/>
                  <a:uFillTx/>
                  <a:latin typeface="Arial"/>
                  <a:cs typeface="+mn-cs"/>
                </a:rPr>
                <a:t>(Gartner)</a:t>
              </a:r>
              <a:r>
                <a:rPr kumimoji="1" lang="en-US" sz="1100" b="0" i="0" u="none" strike="noStrike" kern="1200" cap="none" spc="0" normalizeH="0" baseline="50000" noProof="0" dirty="0">
                  <a:ln>
                    <a:noFill/>
                  </a:ln>
                  <a:solidFill>
                    <a:schemeClr val="tx1"/>
                  </a:solidFill>
                  <a:effectLst/>
                  <a:uLnTx/>
                  <a:uFillTx/>
                  <a:latin typeface="Arial"/>
                  <a:cs typeface="+mn-cs"/>
                </a:rPr>
                <a:t>4</a:t>
              </a:r>
              <a:endParaRPr lang="en-US" sz="1100" b="0" i="0" u="none" strike="noStrike" kern="1200" cap="none" spc="0" normalizeH="0" baseline="0" noProof="0" dirty="0">
                <a:ln>
                  <a:noFill/>
                </a:ln>
                <a:solidFill>
                  <a:schemeClr val="tx1"/>
                </a:solidFill>
                <a:effectLst/>
                <a:uLnTx/>
                <a:uFillTx/>
                <a:latin typeface="Arial"/>
                <a:cs typeface="Arial"/>
              </a:endParaRPr>
            </a:p>
          </p:txBody>
        </p:sp>
        <p:sp>
          <p:nvSpPr>
            <p:cNvPr id="91" name="TextBox 90">
              <a:extLst>
                <a:ext uri="{FF2B5EF4-FFF2-40B4-BE49-F238E27FC236}">
                  <a16:creationId xmlns:a16="http://schemas.microsoft.com/office/drawing/2014/main" id="{B86849D7-483C-4EDF-9B79-B40D8490BAB9}"/>
                </a:ext>
              </a:extLst>
            </p:cNvPr>
            <p:cNvSpPr txBox="1"/>
            <p:nvPr/>
          </p:nvSpPr>
          <p:spPr>
            <a:xfrm>
              <a:off x="10079400" y="4458666"/>
              <a:ext cx="1791009" cy="476133"/>
            </a:xfrm>
            <a:prstGeom prst="rect">
              <a:avLst/>
            </a:prstGeom>
            <a:noFill/>
          </p:spPr>
          <p:txBody>
            <a:bodyPr wrap="square" lIns="0" tIns="0" rIns="0" bIns="0" rtlCol="0" anchor="ctr">
              <a:noAutofit/>
            </a:bodyPr>
            <a:lstStyle>
              <a:defPPr>
                <a:defRPr lang="en-US"/>
              </a:defPPr>
              <a:lvl1pPr>
                <a:defRPr sz="800">
                  <a:solidFill>
                    <a:schemeClr val="bg1"/>
                  </a:solidFill>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sz="1100" b="0" i="0" u="none" strike="noStrike" kern="1200" cap="none" spc="0" normalizeH="0" baseline="0" noProof="0">
                  <a:ln>
                    <a:noFill/>
                  </a:ln>
                  <a:solidFill>
                    <a:srgbClr val="404040"/>
                  </a:solidFill>
                  <a:effectLst/>
                  <a:uLnTx/>
                  <a:uFillTx/>
                  <a:latin typeface="Arial"/>
                  <a:cs typeface="+mn-cs"/>
                </a:rPr>
                <a:t>5,000 security experts with certifications from CISSP, CISA, CSM, CCSK, CSF and others</a:t>
              </a:r>
              <a:endParaRPr kumimoji="1" lang="en-US" sz="1100" b="0" i="0" u="none" strike="noStrike" kern="1200" cap="none" spc="0" normalizeH="0" baseline="0" noProof="0">
                <a:ln>
                  <a:noFill/>
                </a:ln>
                <a:solidFill>
                  <a:srgbClr val="FFFFFF"/>
                </a:solidFill>
                <a:effectLst/>
                <a:uLnTx/>
                <a:uFillTx/>
                <a:latin typeface="Arial"/>
                <a:cs typeface="+mn-cs"/>
              </a:endParaRPr>
            </a:p>
          </p:txBody>
        </p:sp>
        <p:sp>
          <p:nvSpPr>
            <p:cNvPr id="92" name="Rectangle 91">
              <a:extLst>
                <a:ext uri="{FF2B5EF4-FFF2-40B4-BE49-F238E27FC236}">
                  <a16:creationId xmlns:a16="http://schemas.microsoft.com/office/drawing/2014/main" id="{815DCB22-E988-4577-9F6D-2145F5252DFF}"/>
                </a:ext>
              </a:extLst>
            </p:cNvPr>
            <p:cNvSpPr/>
            <p:nvPr/>
          </p:nvSpPr>
          <p:spPr>
            <a:xfrm>
              <a:off x="9246337" y="2784414"/>
              <a:ext cx="645670" cy="646331"/>
            </a:xfrm>
            <a:prstGeom prst="rect">
              <a:avLst/>
            </a:prstGeom>
            <a:noFill/>
          </p:spPr>
          <p:txBody>
            <a:bodyPr wrap="square" lIns="91440" tIns="45720" rIns="91440" bIns="45720" anchor="t">
              <a:spAutoFit/>
            </a:bodyPr>
            <a:lstStyle/>
            <a:p>
              <a:pPr algn="ctr" defTabSz="838025">
                <a:lnSpc>
                  <a:spcPct val="90000"/>
                </a:lnSpc>
                <a:defRPr/>
              </a:pPr>
              <a:r>
                <a:rPr lang="en-US" sz="2000" b="1" i="0" u="none" strike="noStrike" kern="1200" cap="none" spc="0" normalizeH="0" noProof="0" dirty="0">
                  <a:ln>
                    <a:noFill/>
                  </a:ln>
                  <a:solidFill>
                    <a:srgbClr val="0F1C50"/>
                  </a:solidFill>
                  <a:effectLst/>
                  <a:uLnTx/>
                  <a:uFillTx/>
                  <a:latin typeface="Arial"/>
                  <a:cs typeface="Arial"/>
                </a:rPr>
                <a:t>Top10</a:t>
              </a:r>
            </a:p>
          </p:txBody>
        </p:sp>
        <p:grpSp>
          <p:nvGrpSpPr>
            <p:cNvPr id="93" name="Group 92">
              <a:extLst>
                <a:ext uri="{FF2B5EF4-FFF2-40B4-BE49-F238E27FC236}">
                  <a16:creationId xmlns:a16="http://schemas.microsoft.com/office/drawing/2014/main" id="{2B651C4A-F4B9-4E28-B5AB-AA56C8AE0827}"/>
                </a:ext>
              </a:extLst>
            </p:cNvPr>
            <p:cNvGrpSpPr>
              <a:grpSpLocks noChangeAspect="1"/>
            </p:cNvGrpSpPr>
            <p:nvPr/>
          </p:nvGrpSpPr>
          <p:grpSpPr bwMode="gray">
            <a:xfrm>
              <a:off x="9338208" y="4426588"/>
              <a:ext cx="430596" cy="508245"/>
              <a:chOff x="1974850" y="1474788"/>
              <a:chExt cx="774700" cy="914400"/>
            </a:xfrm>
            <a:solidFill>
              <a:srgbClr val="0F1C50"/>
            </a:solidFill>
          </p:grpSpPr>
          <p:sp>
            <p:nvSpPr>
              <p:cNvPr id="102" name="Freeform 8">
                <a:extLst>
                  <a:ext uri="{FF2B5EF4-FFF2-40B4-BE49-F238E27FC236}">
                    <a16:creationId xmlns:a16="http://schemas.microsoft.com/office/drawing/2014/main" id="{1AECB68C-AC36-4734-93A2-4BD75241BD2C}"/>
                  </a:ext>
                </a:extLst>
              </p:cNvPr>
              <p:cNvSpPr>
                <a:spLocks/>
              </p:cNvSpPr>
              <p:nvPr/>
            </p:nvSpPr>
            <p:spPr bwMode="gray">
              <a:xfrm>
                <a:off x="1974850" y="1880473"/>
                <a:ext cx="360775" cy="508715"/>
              </a:xfrm>
              <a:custGeom>
                <a:avLst/>
                <a:gdLst>
                  <a:gd name="T0" fmla="*/ 107437 w 470"/>
                  <a:gd name="T1" fmla="*/ 0 h 665"/>
                  <a:gd name="T2" fmla="*/ 0 w 470"/>
                  <a:gd name="T3" fmla="*/ 107119 h 665"/>
                  <a:gd name="T4" fmla="*/ 0 w 470"/>
                  <a:gd name="T5" fmla="*/ 394531 h 665"/>
                  <a:gd name="T6" fmla="*/ 107437 w 470"/>
                  <a:gd name="T7" fmla="*/ 501650 h 665"/>
                  <a:gd name="T8" fmla="*/ 355600 w 470"/>
                  <a:gd name="T9" fmla="*/ 501650 h 665"/>
                  <a:gd name="T10" fmla="*/ 191419 w 470"/>
                  <a:gd name="T11" fmla="*/ 0 h 665"/>
                  <a:gd name="T12" fmla="*/ 107437 w 470"/>
                  <a:gd name="T13" fmla="*/ 0 h 665"/>
                  <a:gd name="T14" fmla="*/ 0 60000 65536"/>
                  <a:gd name="T15" fmla="*/ 0 60000 65536"/>
                  <a:gd name="T16" fmla="*/ 0 60000 65536"/>
                  <a:gd name="T17" fmla="*/ 0 60000 65536"/>
                  <a:gd name="T18" fmla="*/ 0 60000 65536"/>
                  <a:gd name="T19" fmla="*/ 0 60000 65536"/>
                  <a:gd name="T20" fmla="*/ 0 60000 65536"/>
                  <a:gd name="T21" fmla="*/ 0 w 470"/>
                  <a:gd name="T22" fmla="*/ 0 h 665"/>
                  <a:gd name="T23" fmla="*/ 470 w 470"/>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 h="665">
                    <a:moveTo>
                      <a:pt x="142" y="0"/>
                    </a:moveTo>
                    <a:cubicBezTo>
                      <a:pt x="64" y="0"/>
                      <a:pt x="0" y="63"/>
                      <a:pt x="0" y="142"/>
                    </a:cubicBezTo>
                    <a:cubicBezTo>
                      <a:pt x="0" y="523"/>
                      <a:pt x="0" y="523"/>
                      <a:pt x="0" y="523"/>
                    </a:cubicBezTo>
                    <a:cubicBezTo>
                      <a:pt x="0" y="601"/>
                      <a:pt x="64" y="665"/>
                      <a:pt x="142" y="665"/>
                    </a:cubicBezTo>
                    <a:cubicBezTo>
                      <a:pt x="470" y="665"/>
                      <a:pt x="470" y="665"/>
                      <a:pt x="470" y="665"/>
                    </a:cubicBezTo>
                    <a:cubicBezTo>
                      <a:pt x="253" y="0"/>
                      <a:pt x="253" y="0"/>
                      <a:pt x="253" y="0"/>
                    </a:cubicBezTo>
                    <a:lnTo>
                      <a:pt x="14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103" name="Freeform 9">
                <a:extLst>
                  <a:ext uri="{FF2B5EF4-FFF2-40B4-BE49-F238E27FC236}">
                    <a16:creationId xmlns:a16="http://schemas.microsoft.com/office/drawing/2014/main" id="{DBDBBCC9-2505-4DF4-8FCC-185D421C1115}"/>
                  </a:ext>
                </a:extLst>
              </p:cNvPr>
              <p:cNvSpPr>
                <a:spLocks noEditPoints="1"/>
              </p:cNvSpPr>
              <p:nvPr/>
            </p:nvSpPr>
            <p:spPr bwMode="gray">
              <a:xfrm>
                <a:off x="2390385" y="1880473"/>
                <a:ext cx="359165" cy="508715"/>
              </a:xfrm>
              <a:custGeom>
                <a:avLst/>
                <a:gdLst>
                  <a:gd name="T0" fmla="*/ 247583 w 469"/>
                  <a:gd name="T1" fmla="*/ 0 h 665"/>
                  <a:gd name="T2" fmla="*/ 163797 w 469"/>
                  <a:gd name="T3" fmla="*/ 0 h 665"/>
                  <a:gd name="T4" fmla="*/ 0 w 469"/>
                  <a:gd name="T5" fmla="*/ 501650 h 665"/>
                  <a:gd name="T6" fmla="*/ 247583 w 469"/>
                  <a:gd name="T7" fmla="*/ 501650 h 665"/>
                  <a:gd name="T8" fmla="*/ 354013 w 469"/>
                  <a:gd name="T9" fmla="*/ 394531 h 665"/>
                  <a:gd name="T10" fmla="*/ 354013 w 469"/>
                  <a:gd name="T11" fmla="*/ 107119 h 665"/>
                  <a:gd name="T12" fmla="*/ 247583 w 469"/>
                  <a:gd name="T13" fmla="*/ 0 h 665"/>
                  <a:gd name="T14" fmla="*/ 274002 w 469"/>
                  <a:gd name="T15" fmla="*/ 334936 h 665"/>
                  <a:gd name="T16" fmla="*/ 138888 w 469"/>
                  <a:gd name="T17" fmla="*/ 334936 h 665"/>
                  <a:gd name="T18" fmla="*/ 123791 w 469"/>
                  <a:gd name="T19" fmla="*/ 320603 h 665"/>
                  <a:gd name="T20" fmla="*/ 138888 w 469"/>
                  <a:gd name="T21" fmla="*/ 305516 h 665"/>
                  <a:gd name="T22" fmla="*/ 274002 w 469"/>
                  <a:gd name="T23" fmla="*/ 305516 h 665"/>
                  <a:gd name="T24" fmla="*/ 288343 w 469"/>
                  <a:gd name="T25" fmla="*/ 320603 h 665"/>
                  <a:gd name="T26" fmla="*/ 274002 w 469"/>
                  <a:gd name="T27" fmla="*/ 334936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9"/>
                  <a:gd name="T43" fmla="*/ 0 h 665"/>
                  <a:gd name="T44" fmla="*/ 469 w 46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9" h="665">
                    <a:moveTo>
                      <a:pt x="328" y="0"/>
                    </a:moveTo>
                    <a:cubicBezTo>
                      <a:pt x="217" y="0"/>
                      <a:pt x="217" y="0"/>
                      <a:pt x="217" y="0"/>
                    </a:cubicBezTo>
                    <a:cubicBezTo>
                      <a:pt x="0" y="665"/>
                      <a:pt x="0" y="665"/>
                      <a:pt x="0" y="665"/>
                    </a:cubicBezTo>
                    <a:cubicBezTo>
                      <a:pt x="328" y="665"/>
                      <a:pt x="328" y="665"/>
                      <a:pt x="328" y="665"/>
                    </a:cubicBezTo>
                    <a:cubicBezTo>
                      <a:pt x="406" y="665"/>
                      <a:pt x="469" y="601"/>
                      <a:pt x="469" y="523"/>
                    </a:cubicBezTo>
                    <a:cubicBezTo>
                      <a:pt x="469" y="142"/>
                      <a:pt x="469" y="142"/>
                      <a:pt x="469" y="142"/>
                    </a:cubicBezTo>
                    <a:cubicBezTo>
                      <a:pt x="469" y="63"/>
                      <a:pt x="406" y="0"/>
                      <a:pt x="328" y="0"/>
                    </a:cubicBezTo>
                    <a:close/>
                    <a:moveTo>
                      <a:pt x="363" y="444"/>
                    </a:moveTo>
                    <a:cubicBezTo>
                      <a:pt x="184" y="444"/>
                      <a:pt x="184" y="444"/>
                      <a:pt x="184" y="444"/>
                    </a:cubicBezTo>
                    <a:cubicBezTo>
                      <a:pt x="173" y="444"/>
                      <a:pt x="164" y="436"/>
                      <a:pt x="164" y="425"/>
                    </a:cubicBezTo>
                    <a:cubicBezTo>
                      <a:pt x="164" y="414"/>
                      <a:pt x="173" y="405"/>
                      <a:pt x="184" y="405"/>
                    </a:cubicBezTo>
                    <a:cubicBezTo>
                      <a:pt x="363" y="405"/>
                      <a:pt x="363" y="405"/>
                      <a:pt x="363" y="405"/>
                    </a:cubicBezTo>
                    <a:cubicBezTo>
                      <a:pt x="373" y="405"/>
                      <a:pt x="382" y="414"/>
                      <a:pt x="382" y="425"/>
                    </a:cubicBezTo>
                    <a:cubicBezTo>
                      <a:pt x="382" y="436"/>
                      <a:pt x="373" y="444"/>
                      <a:pt x="363" y="444"/>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104" name="Oval 10">
                <a:extLst>
                  <a:ext uri="{FF2B5EF4-FFF2-40B4-BE49-F238E27FC236}">
                    <a16:creationId xmlns:a16="http://schemas.microsoft.com/office/drawing/2014/main" id="{D716852C-4789-4221-8C37-9F78144B6707}"/>
                  </a:ext>
                </a:extLst>
              </p:cNvPr>
              <p:cNvSpPr>
                <a:spLocks noChangeArrowheads="1"/>
              </p:cNvSpPr>
              <p:nvPr/>
            </p:nvSpPr>
            <p:spPr bwMode="gray">
              <a:xfrm>
                <a:off x="2161680" y="1474788"/>
                <a:ext cx="401040" cy="400855"/>
              </a:xfrm>
              <a:prstGeom prst="ellipse">
                <a:avLst/>
              </a:pr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105" name="Freeform 11">
                <a:extLst>
                  <a:ext uri="{FF2B5EF4-FFF2-40B4-BE49-F238E27FC236}">
                    <a16:creationId xmlns:a16="http://schemas.microsoft.com/office/drawing/2014/main" id="{9A0A1B02-B959-4E7D-9240-4687BE1DB0C7}"/>
                  </a:ext>
                </a:extLst>
              </p:cNvPr>
              <p:cNvSpPr>
                <a:spLocks/>
              </p:cNvSpPr>
              <p:nvPr/>
            </p:nvSpPr>
            <p:spPr bwMode="gray">
              <a:xfrm>
                <a:off x="2265363" y="1908175"/>
                <a:ext cx="195262" cy="381000"/>
              </a:xfrm>
              <a:custGeom>
                <a:avLst/>
                <a:gdLst/>
                <a:ahLst/>
                <a:cxnLst>
                  <a:cxn ang="0">
                    <a:pos x="61" y="0"/>
                  </a:cxn>
                  <a:cxn ang="0">
                    <a:pos x="0" y="50"/>
                  </a:cxn>
                  <a:cxn ang="0">
                    <a:pos x="61" y="237"/>
                  </a:cxn>
                  <a:cxn ang="0">
                    <a:pos x="122" y="50"/>
                  </a:cxn>
                  <a:cxn ang="0">
                    <a:pos x="61" y="0"/>
                  </a:cxn>
                </a:cxnLst>
                <a:rect l="0" t="0" r="r" b="b"/>
                <a:pathLst>
                  <a:path w="122" h="237">
                    <a:moveTo>
                      <a:pt x="61" y="0"/>
                    </a:moveTo>
                    <a:lnTo>
                      <a:pt x="0" y="50"/>
                    </a:lnTo>
                    <a:lnTo>
                      <a:pt x="61" y="237"/>
                    </a:lnTo>
                    <a:lnTo>
                      <a:pt x="122" y="50"/>
                    </a:lnTo>
                    <a:lnTo>
                      <a:pt x="61"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grpSp>
        <p:grpSp>
          <p:nvGrpSpPr>
            <p:cNvPr id="94" name="Group 93">
              <a:extLst>
                <a:ext uri="{FF2B5EF4-FFF2-40B4-BE49-F238E27FC236}">
                  <a16:creationId xmlns:a16="http://schemas.microsoft.com/office/drawing/2014/main" id="{B23E3909-BBBC-47B9-BDC4-53E0419FD97B}"/>
                </a:ext>
              </a:extLst>
            </p:cNvPr>
            <p:cNvGrpSpPr>
              <a:grpSpLocks noChangeAspect="1"/>
            </p:cNvGrpSpPr>
            <p:nvPr/>
          </p:nvGrpSpPr>
          <p:grpSpPr bwMode="gray">
            <a:xfrm>
              <a:off x="9328734" y="5302257"/>
              <a:ext cx="449545" cy="558055"/>
              <a:chOff x="2328863" y="4957763"/>
              <a:chExt cx="736600" cy="914400"/>
            </a:xfrm>
            <a:solidFill>
              <a:srgbClr val="0F1C50"/>
            </a:solidFill>
          </p:grpSpPr>
          <p:sp>
            <p:nvSpPr>
              <p:cNvPr id="95" name="Freeform 11">
                <a:extLst>
                  <a:ext uri="{FF2B5EF4-FFF2-40B4-BE49-F238E27FC236}">
                    <a16:creationId xmlns:a16="http://schemas.microsoft.com/office/drawing/2014/main" id="{A65B9C1C-4033-4F47-BE4B-37B55D0B03A1}"/>
                  </a:ext>
                </a:extLst>
              </p:cNvPr>
              <p:cNvSpPr>
                <a:spLocks noEditPoints="1"/>
              </p:cNvSpPr>
              <p:nvPr/>
            </p:nvSpPr>
            <p:spPr bwMode="gray">
              <a:xfrm>
                <a:off x="2328863" y="4957763"/>
                <a:ext cx="736600" cy="914400"/>
              </a:xfrm>
              <a:custGeom>
                <a:avLst/>
                <a:gdLst>
                  <a:gd name="T0" fmla="*/ 727396 w 1026"/>
                  <a:gd name="T1" fmla="*/ 84187 h 1273"/>
                  <a:gd name="T2" fmla="*/ 705092 w 1026"/>
                  <a:gd name="T3" fmla="*/ 80590 h 1273"/>
                  <a:gd name="T4" fmla="*/ 604364 w 1026"/>
                  <a:gd name="T5" fmla="*/ 96420 h 1273"/>
                  <a:gd name="T6" fmla="*/ 387081 w 1026"/>
                  <a:gd name="T7" fmla="*/ 9354 h 1273"/>
                  <a:gd name="T8" fmla="*/ 351826 w 1026"/>
                  <a:gd name="T9" fmla="*/ 9354 h 1273"/>
                  <a:gd name="T10" fmla="*/ 133824 w 1026"/>
                  <a:gd name="T11" fmla="*/ 96420 h 1273"/>
                  <a:gd name="T12" fmla="*/ 33816 w 1026"/>
                  <a:gd name="T13" fmla="*/ 80590 h 1273"/>
                  <a:gd name="T14" fmla="*/ 10792 w 1026"/>
                  <a:gd name="T15" fmla="*/ 84187 h 1273"/>
                  <a:gd name="T16" fmla="*/ 0 w 1026"/>
                  <a:gd name="T17" fmla="*/ 104335 h 1273"/>
                  <a:gd name="T18" fmla="*/ 0 w 1026"/>
                  <a:gd name="T19" fmla="*/ 338908 h 1273"/>
                  <a:gd name="T20" fmla="*/ 358302 w 1026"/>
                  <a:gd name="T21" fmla="*/ 912390 h 1273"/>
                  <a:gd name="T22" fmla="*/ 380606 w 1026"/>
                  <a:gd name="T23" fmla="*/ 912390 h 1273"/>
                  <a:gd name="T24" fmla="*/ 738188 w 1026"/>
                  <a:gd name="T25" fmla="*/ 338908 h 1273"/>
                  <a:gd name="T26" fmla="*/ 738188 w 1026"/>
                  <a:gd name="T27" fmla="*/ 104335 h 1273"/>
                  <a:gd name="T28" fmla="*/ 727396 w 1026"/>
                  <a:gd name="T29" fmla="*/ 84187 h 1273"/>
                  <a:gd name="T30" fmla="*/ 687105 w 1026"/>
                  <a:gd name="T31" fmla="*/ 338908 h 1273"/>
                  <a:gd name="T32" fmla="*/ 369094 w 1026"/>
                  <a:gd name="T33" fmla="*/ 861302 h 1273"/>
                  <a:gd name="T34" fmla="*/ 51083 w 1026"/>
                  <a:gd name="T35" fmla="*/ 338908 h 1273"/>
                  <a:gd name="T36" fmla="*/ 51083 w 1026"/>
                  <a:gd name="T37" fmla="*/ 138154 h 1273"/>
                  <a:gd name="T38" fmla="*/ 133824 w 1026"/>
                  <a:gd name="T39" fmla="*/ 147508 h 1273"/>
                  <a:gd name="T40" fmla="*/ 369094 w 1026"/>
                  <a:gd name="T41" fmla="*/ 61162 h 1273"/>
                  <a:gd name="T42" fmla="*/ 604364 w 1026"/>
                  <a:gd name="T43" fmla="*/ 147508 h 1273"/>
                  <a:gd name="T44" fmla="*/ 687105 w 1026"/>
                  <a:gd name="T45" fmla="*/ 138154 h 1273"/>
                  <a:gd name="T46" fmla="*/ 687105 w 1026"/>
                  <a:gd name="T47" fmla="*/ 338908 h 1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6"/>
                  <a:gd name="T73" fmla="*/ 0 h 1273"/>
                  <a:gd name="T74" fmla="*/ 1026 w 1026"/>
                  <a:gd name="T75" fmla="*/ 1273 h 12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6" h="1273">
                    <a:moveTo>
                      <a:pt x="1011" y="117"/>
                    </a:moveTo>
                    <a:cubicBezTo>
                      <a:pt x="1002" y="110"/>
                      <a:pt x="990" y="108"/>
                      <a:pt x="980" y="112"/>
                    </a:cubicBezTo>
                    <a:cubicBezTo>
                      <a:pt x="935" y="127"/>
                      <a:pt x="888" y="134"/>
                      <a:pt x="840" y="134"/>
                    </a:cubicBezTo>
                    <a:cubicBezTo>
                      <a:pt x="727" y="134"/>
                      <a:pt x="619" y="91"/>
                      <a:pt x="538" y="13"/>
                    </a:cubicBezTo>
                    <a:cubicBezTo>
                      <a:pt x="524" y="0"/>
                      <a:pt x="502" y="0"/>
                      <a:pt x="489" y="13"/>
                    </a:cubicBezTo>
                    <a:cubicBezTo>
                      <a:pt x="407" y="91"/>
                      <a:pt x="299" y="134"/>
                      <a:pt x="186" y="134"/>
                    </a:cubicBezTo>
                    <a:cubicBezTo>
                      <a:pt x="138" y="134"/>
                      <a:pt x="92" y="127"/>
                      <a:pt x="47" y="112"/>
                    </a:cubicBezTo>
                    <a:cubicBezTo>
                      <a:pt x="36" y="108"/>
                      <a:pt x="24" y="110"/>
                      <a:pt x="15" y="117"/>
                    </a:cubicBezTo>
                    <a:cubicBezTo>
                      <a:pt x="6" y="123"/>
                      <a:pt x="0" y="134"/>
                      <a:pt x="0" y="145"/>
                    </a:cubicBezTo>
                    <a:cubicBezTo>
                      <a:pt x="0" y="471"/>
                      <a:pt x="0" y="471"/>
                      <a:pt x="0" y="471"/>
                    </a:cubicBezTo>
                    <a:cubicBezTo>
                      <a:pt x="0" y="813"/>
                      <a:pt x="191" y="1118"/>
                      <a:pt x="498" y="1268"/>
                    </a:cubicBezTo>
                    <a:cubicBezTo>
                      <a:pt x="507" y="1273"/>
                      <a:pt x="519" y="1273"/>
                      <a:pt x="529" y="1268"/>
                    </a:cubicBezTo>
                    <a:cubicBezTo>
                      <a:pt x="836" y="1118"/>
                      <a:pt x="1026" y="813"/>
                      <a:pt x="1026" y="471"/>
                    </a:cubicBezTo>
                    <a:cubicBezTo>
                      <a:pt x="1026" y="145"/>
                      <a:pt x="1026" y="145"/>
                      <a:pt x="1026" y="145"/>
                    </a:cubicBezTo>
                    <a:cubicBezTo>
                      <a:pt x="1026" y="134"/>
                      <a:pt x="1021" y="123"/>
                      <a:pt x="1011" y="117"/>
                    </a:cubicBezTo>
                    <a:close/>
                    <a:moveTo>
                      <a:pt x="955" y="471"/>
                    </a:moveTo>
                    <a:cubicBezTo>
                      <a:pt x="955" y="780"/>
                      <a:pt x="786" y="1056"/>
                      <a:pt x="513" y="1197"/>
                    </a:cubicBezTo>
                    <a:cubicBezTo>
                      <a:pt x="240" y="1056"/>
                      <a:pt x="71" y="780"/>
                      <a:pt x="71" y="471"/>
                    </a:cubicBezTo>
                    <a:cubicBezTo>
                      <a:pt x="71" y="192"/>
                      <a:pt x="71" y="192"/>
                      <a:pt x="71" y="192"/>
                    </a:cubicBezTo>
                    <a:cubicBezTo>
                      <a:pt x="109" y="200"/>
                      <a:pt x="147" y="205"/>
                      <a:pt x="186" y="205"/>
                    </a:cubicBezTo>
                    <a:cubicBezTo>
                      <a:pt x="307" y="205"/>
                      <a:pt x="422" y="162"/>
                      <a:pt x="513" y="85"/>
                    </a:cubicBezTo>
                    <a:cubicBezTo>
                      <a:pt x="605" y="162"/>
                      <a:pt x="720" y="205"/>
                      <a:pt x="840" y="205"/>
                    </a:cubicBezTo>
                    <a:cubicBezTo>
                      <a:pt x="879" y="205"/>
                      <a:pt x="918" y="200"/>
                      <a:pt x="955" y="192"/>
                    </a:cubicBezTo>
                    <a:lnTo>
                      <a:pt x="955" y="471"/>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96" name="Freeform 12">
                <a:extLst>
                  <a:ext uri="{FF2B5EF4-FFF2-40B4-BE49-F238E27FC236}">
                    <a16:creationId xmlns:a16="http://schemas.microsoft.com/office/drawing/2014/main" id="{5C4B83F5-E6F4-46BE-BE96-07CE2ADF04BA}"/>
                  </a:ext>
                </a:extLst>
              </p:cNvPr>
              <p:cNvSpPr>
                <a:spLocks/>
              </p:cNvSpPr>
              <p:nvPr/>
            </p:nvSpPr>
            <p:spPr bwMode="gray">
              <a:xfrm>
                <a:off x="2620963" y="5359400"/>
                <a:ext cx="330200" cy="387350"/>
              </a:xfrm>
              <a:custGeom>
                <a:avLst/>
                <a:gdLst/>
                <a:ahLst/>
                <a:cxnLst>
                  <a:cxn ang="0">
                    <a:pos x="108" y="539"/>
                  </a:cxn>
                  <a:cxn ang="0">
                    <a:pos x="462" y="0"/>
                  </a:cxn>
                  <a:cxn ang="0">
                    <a:pos x="0" y="461"/>
                  </a:cxn>
                  <a:cxn ang="0">
                    <a:pos x="108" y="539"/>
                  </a:cxn>
                </a:cxnLst>
                <a:rect l="0" t="0" r="r" b="b"/>
                <a:pathLst>
                  <a:path w="462" h="539">
                    <a:moveTo>
                      <a:pt x="108" y="539"/>
                    </a:moveTo>
                    <a:cubicBezTo>
                      <a:pt x="307" y="421"/>
                      <a:pt x="435" y="225"/>
                      <a:pt x="462" y="0"/>
                    </a:cubicBezTo>
                    <a:cubicBezTo>
                      <a:pt x="0" y="461"/>
                      <a:pt x="0" y="461"/>
                      <a:pt x="0" y="461"/>
                    </a:cubicBezTo>
                    <a:cubicBezTo>
                      <a:pt x="33" y="490"/>
                      <a:pt x="69" y="516"/>
                      <a:pt x="108" y="539"/>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100" name="Freeform 13">
                <a:extLst>
                  <a:ext uri="{FF2B5EF4-FFF2-40B4-BE49-F238E27FC236}">
                    <a16:creationId xmlns:a16="http://schemas.microsoft.com/office/drawing/2014/main" id="{C454E6F7-D241-4606-8F03-F708F7E9E7CC}"/>
                  </a:ext>
                </a:extLst>
              </p:cNvPr>
              <p:cNvSpPr>
                <a:spLocks/>
              </p:cNvSpPr>
              <p:nvPr/>
            </p:nvSpPr>
            <p:spPr bwMode="gray">
              <a:xfrm>
                <a:off x="2439988" y="5092700"/>
                <a:ext cx="406400" cy="422275"/>
              </a:xfrm>
              <a:custGeom>
                <a:avLst/>
                <a:gdLst/>
                <a:ahLst/>
                <a:cxnLst>
                  <a:cxn ang="0">
                    <a:pos x="358" y="0"/>
                  </a:cxn>
                  <a:cxn ang="0">
                    <a:pos x="31" y="102"/>
                  </a:cxn>
                  <a:cxn ang="0">
                    <a:pos x="0" y="99"/>
                  </a:cxn>
                  <a:cxn ang="0">
                    <a:pos x="0" y="284"/>
                  </a:cxn>
                  <a:cxn ang="0">
                    <a:pos x="66" y="589"/>
                  </a:cxn>
                  <a:cxn ang="0">
                    <a:pos x="567" y="89"/>
                  </a:cxn>
                  <a:cxn ang="0">
                    <a:pos x="358" y="0"/>
                  </a:cxn>
                </a:cxnLst>
                <a:rect l="0" t="0" r="r" b="b"/>
                <a:pathLst>
                  <a:path w="567" h="589">
                    <a:moveTo>
                      <a:pt x="358" y="0"/>
                    </a:moveTo>
                    <a:cubicBezTo>
                      <a:pt x="260" y="66"/>
                      <a:pt x="147" y="102"/>
                      <a:pt x="31" y="102"/>
                    </a:cubicBezTo>
                    <a:cubicBezTo>
                      <a:pt x="31" y="102"/>
                      <a:pt x="12" y="100"/>
                      <a:pt x="0" y="99"/>
                    </a:cubicBezTo>
                    <a:cubicBezTo>
                      <a:pt x="0" y="139"/>
                      <a:pt x="0" y="284"/>
                      <a:pt x="0" y="284"/>
                    </a:cubicBezTo>
                    <a:cubicBezTo>
                      <a:pt x="0" y="393"/>
                      <a:pt x="23" y="496"/>
                      <a:pt x="66" y="589"/>
                    </a:cubicBezTo>
                    <a:cubicBezTo>
                      <a:pt x="567" y="89"/>
                      <a:pt x="567" y="89"/>
                      <a:pt x="567" y="89"/>
                    </a:cubicBezTo>
                    <a:cubicBezTo>
                      <a:pt x="493" y="73"/>
                      <a:pt x="423" y="43"/>
                      <a:pt x="358"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sp>
            <p:nvSpPr>
              <p:cNvPr id="101" name="Freeform 14">
                <a:extLst>
                  <a:ext uri="{FF2B5EF4-FFF2-40B4-BE49-F238E27FC236}">
                    <a16:creationId xmlns:a16="http://schemas.microsoft.com/office/drawing/2014/main" id="{05D04EF8-C2DB-4CB4-9D5D-5F47162E83AA}"/>
                  </a:ext>
                </a:extLst>
              </p:cNvPr>
              <p:cNvSpPr>
                <a:spLocks/>
              </p:cNvSpPr>
              <p:nvPr/>
            </p:nvSpPr>
            <p:spPr bwMode="gray">
              <a:xfrm>
                <a:off x="2530042" y="5166950"/>
                <a:ext cx="426119" cy="462746"/>
              </a:xfrm>
              <a:custGeom>
                <a:avLst/>
                <a:gdLst>
                  <a:gd name="T0" fmla="*/ 29625 w 591"/>
                  <a:gd name="T1" fmla="*/ 463550 h 644"/>
                  <a:gd name="T2" fmla="*/ 427038 w 591"/>
                  <a:gd name="T3" fmla="*/ 68381 h 644"/>
                  <a:gd name="T4" fmla="*/ 427038 w 591"/>
                  <a:gd name="T5" fmla="*/ 0 h 644"/>
                  <a:gd name="T6" fmla="*/ 0 w 591"/>
                  <a:gd name="T7" fmla="*/ 424681 h 644"/>
                  <a:gd name="T8" fmla="*/ 29625 w 591"/>
                  <a:gd name="T9" fmla="*/ 463550 h 644"/>
                  <a:gd name="T10" fmla="*/ 0 60000 65536"/>
                  <a:gd name="T11" fmla="*/ 0 60000 65536"/>
                  <a:gd name="T12" fmla="*/ 0 60000 65536"/>
                  <a:gd name="T13" fmla="*/ 0 60000 65536"/>
                  <a:gd name="T14" fmla="*/ 0 60000 65536"/>
                  <a:gd name="T15" fmla="*/ 0 w 591"/>
                  <a:gd name="T16" fmla="*/ 0 h 644"/>
                  <a:gd name="T17" fmla="*/ 591 w 591"/>
                  <a:gd name="T18" fmla="*/ 644 h 644"/>
                </a:gdLst>
                <a:ahLst/>
                <a:cxnLst>
                  <a:cxn ang="T10">
                    <a:pos x="T0" y="T1"/>
                  </a:cxn>
                  <a:cxn ang="T11">
                    <a:pos x="T2" y="T3"/>
                  </a:cxn>
                  <a:cxn ang="T12">
                    <a:pos x="T4" y="T5"/>
                  </a:cxn>
                  <a:cxn ang="T13">
                    <a:pos x="T6" y="T7"/>
                  </a:cxn>
                  <a:cxn ang="T14">
                    <a:pos x="T8" y="T9"/>
                  </a:cxn>
                </a:cxnLst>
                <a:rect l="T15" t="T16" r="T17" b="T18"/>
                <a:pathLst>
                  <a:path w="591" h="644">
                    <a:moveTo>
                      <a:pt x="41" y="644"/>
                    </a:moveTo>
                    <a:cubicBezTo>
                      <a:pt x="591" y="95"/>
                      <a:pt x="591" y="95"/>
                      <a:pt x="591" y="95"/>
                    </a:cubicBezTo>
                    <a:cubicBezTo>
                      <a:pt x="591" y="59"/>
                      <a:pt x="591" y="21"/>
                      <a:pt x="591" y="0"/>
                    </a:cubicBezTo>
                    <a:cubicBezTo>
                      <a:pt x="0" y="590"/>
                      <a:pt x="0" y="590"/>
                      <a:pt x="0" y="590"/>
                    </a:cubicBezTo>
                    <a:cubicBezTo>
                      <a:pt x="13" y="609"/>
                      <a:pt x="27" y="627"/>
                      <a:pt x="41" y="644"/>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404040"/>
                  </a:solidFill>
                  <a:effectLst/>
                  <a:uLnTx/>
                  <a:uFillTx/>
                  <a:latin typeface="Arial"/>
                  <a:cs typeface="+mn-cs"/>
                </a:endParaRPr>
              </a:p>
            </p:txBody>
          </p:sp>
        </p:grpSp>
      </p:grpSp>
      <p:sp>
        <p:nvSpPr>
          <p:cNvPr id="110" name="TextBox 109">
            <a:extLst>
              <a:ext uri="{FF2B5EF4-FFF2-40B4-BE49-F238E27FC236}">
                <a16:creationId xmlns:a16="http://schemas.microsoft.com/office/drawing/2014/main" id="{C9EC83EE-C9D2-4457-A7C9-27C0B5D01C2A}"/>
              </a:ext>
            </a:extLst>
          </p:cNvPr>
          <p:cNvSpPr txBox="1"/>
          <p:nvPr/>
        </p:nvSpPr>
        <p:spPr>
          <a:xfrm>
            <a:off x="7272191" y="6167299"/>
            <a:ext cx="5062586"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600" b="0" i="1" u="none" strike="noStrike" kern="1200" cap="none" spc="0" normalizeH="0" baseline="0" noProof="0" dirty="0">
                <a:ln>
                  <a:noFill/>
                </a:ln>
                <a:solidFill>
                  <a:srgbClr val="FFFFFF">
                    <a:lumMod val="50000"/>
                  </a:srgbClr>
                </a:solidFill>
                <a:effectLst/>
                <a:uLnTx/>
                <a:uFillTx/>
                <a:latin typeface="Arial"/>
                <a:cs typeface="+mn-cs"/>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600" b="0" i="0" u="none" strike="noStrike" kern="1200" cap="none" spc="0" normalizeH="0" baseline="30000" noProof="0" dirty="0">
                <a:ln>
                  <a:noFill/>
                </a:ln>
                <a:solidFill>
                  <a:srgbClr val="FFFFFF">
                    <a:lumMod val="50000"/>
                  </a:srgbClr>
                </a:solidFill>
                <a:effectLst/>
                <a:uLnTx/>
                <a:uFillTx/>
                <a:latin typeface="Arial"/>
                <a:cs typeface="+mn-cs"/>
              </a:rPr>
              <a:t>1</a:t>
            </a:r>
            <a:r>
              <a:rPr kumimoji="1" lang="en-IN" sz="600" b="0" i="0" u="none" strike="noStrike" kern="1200" cap="none" spc="0" normalizeH="0" baseline="0" noProof="0" dirty="0">
                <a:ln>
                  <a:noFill/>
                </a:ln>
                <a:solidFill>
                  <a:srgbClr val="FFFFFF">
                    <a:lumMod val="50000"/>
                  </a:srgbClr>
                </a:solidFill>
                <a:effectLst/>
                <a:uLnTx/>
                <a:uFillTx/>
                <a:latin typeface="Arial"/>
                <a:cs typeface="+mn-cs"/>
              </a:rPr>
              <a:t> </a:t>
            </a:r>
            <a:r>
              <a:rPr kumimoji="1" lang="en-US" sz="600" b="0" i="0" u="none" strike="noStrike" kern="1200" cap="none" spc="0" normalizeH="0" baseline="0" noProof="0" dirty="0">
                <a:ln>
                  <a:noFill/>
                </a:ln>
                <a:solidFill>
                  <a:srgbClr val="FFFFFF">
                    <a:lumMod val="50000"/>
                  </a:srgbClr>
                </a:solidFill>
                <a:effectLst/>
                <a:uLnTx/>
                <a:uFillTx/>
                <a:latin typeface="Arial"/>
                <a:cs typeface="+mn-cs"/>
              </a:rPr>
              <a:t>Gartner® Market Share Analysis: Managed Security Services, Worldwide, 2021 – June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600" b="0" i="0" u="none" strike="noStrike" kern="1200" cap="none" spc="0" normalizeH="0" baseline="0" noProof="0" dirty="0">
                <a:ln>
                  <a:noFill/>
                </a:ln>
                <a:solidFill>
                  <a:srgbClr val="FFFFFF">
                    <a:lumMod val="50000"/>
                  </a:srgbClr>
                </a:solidFill>
                <a:effectLst/>
                <a:uLnTx/>
                <a:uFillTx/>
                <a:latin typeface="Arial"/>
                <a:cs typeface="+mn-cs"/>
              </a:rPr>
              <a:t>² Everest Group. “IT Managed Security Services (MSS) PEAK Matrix® Assessment 2021,” June 2021</a:t>
            </a:r>
            <a:endParaRPr kumimoji="1" lang="en-IN" sz="600" b="0" i="0" u="none" strike="noStrike" kern="1200" cap="none" spc="0" normalizeH="0" baseline="0" noProof="0" dirty="0">
              <a:ln>
                <a:noFill/>
              </a:ln>
              <a:solidFill>
                <a:srgbClr val="FFFFFF">
                  <a:lumMod val="50000"/>
                </a:srgbClr>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600" b="0" i="0" u="none" strike="noStrike" kern="1200" cap="none" spc="0" normalizeH="0" baseline="30000" noProof="0" dirty="0">
                <a:ln>
                  <a:noFill/>
                </a:ln>
                <a:solidFill>
                  <a:srgbClr val="FFFFFF">
                    <a:lumMod val="50000"/>
                  </a:srgbClr>
                </a:solidFill>
                <a:effectLst/>
                <a:uLnTx/>
                <a:uFillTx/>
                <a:latin typeface="Arial"/>
                <a:cs typeface="+mn-cs"/>
              </a:rPr>
              <a:t>3</a:t>
            </a:r>
            <a:r>
              <a:rPr kumimoji="1" lang="en-IN" sz="600" b="0" i="0" u="none" strike="noStrike" kern="1200" cap="none" spc="0" normalizeH="0" baseline="0" noProof="0" dirty="0">
                <a:ln>
                  <a:noFill/>
                </a:ln>
                <a:solidFill>
                  <a:srgbClr val="FFFFFF">
                    <a:lumMod val="50000"/>
                  </a:srgbClr>
                </a:solidFill>
                <a:effectLst/>
                <a:uLnTx/>
                <a:uFillTx/>
                <a:latin typeface="Arial"/>
                <a:cs typeface="+mn-cs"/>
              </a:rPr>
              <a:t> Everest Group. “IT Services PEAK Matrix® Assessment 2020: Building Cloud-Based Data Infrastructure for Intelligent Real-Time Controls.” June 2020</a:t>
            </a:r>
            <a:endParaRPr kumimoji="1" lang="en-IN" sz="600" b="0" i="0" u="none" strike="noStrike" kern="1200" cap="none" spc="0" normalizeH="0" baseline="0" noProof="0" dirty="0">
              <a:ln>
                <a:noFill/>
              </a:ln>
              <a:solidFill>
                <a:srgbClr val="FFFFFF">
                  <a:lumMod val="50000"/>
                </a:srgbClr>
              </a:solidFill>
              <a:effectLst/>
              <a:uLnTx/>
              <a:uFillTx/>
              <a:latin typeface="Arial"/>
            </a:endParaRPr>
          </a:p>
          <a:p>
            <a:pPr>
              <a:defRPr/>
            </a:pPr>
            <a:r>
              <a:rPr lang="en-IN" sz="600" baseline="30000" dirty="0">
                <a:solidFill>
                  <a:srgbClr val="FFFFFF">
                    <a:lumMod val="50000"/>
                  </a:srgbClr>
                </a:solidFill>
                <a:latin typeface="Arial"/>
              </a:rPr>
              <a:t>4</a:t>
            </a:r>
            <a:r>
              <a:rPr lang="en-IN" sz="600" dirty="0">
                <a:solidFill>
                  <a:srgbClr val="FFFFFF">
                    <a:lumMod val="50000"/>
                  </a:srgbClr>
                </a:solidFill>
                <a:latin typeface="Arial"/>
              </a:rPr>
              <a:t> Gartner®, Market Share Analysis: IT Services, Worldwide, 2021 - June2022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700" b="0" i="0" u="none" strike="noStrike" kern="1200" cap="none" spc="0" normalizeH="0" baseline="0" noProof="0" dirty="0">
              <a:ln>
                <a:noFill/>
              </a:ln>
              <a:solidFill>
                <a:srgbClr val="FFFFFF">
                  <a:lumMod val="50000"/>
                </a:srgbClr>
              </a:solidFill>
              <a:effectLst/>
              <a:uLnTx/>
              <a:uFillTx/>
              <a:latin typeface="Arial"/>
              <a:cs typeface="+mn-cs"/>
            </a:endParaRPr>
          </a:p>
        </p:txBody>
      </p:sp>
      <p:sp>
        <p:nvSpPr>
          <p:cNvPr id="111" name="TextBox 110">
            <a:extLst>
              <a:ext uri="{FF2B5EF4-FFF2-40B4-BE49-F238E27FC236}">
                <a16:creationId xmlns:a16="http://schemas.microsoft.com/office/drawing/2014/main" id="{9FF7F60E-11FF-49C8-A2E4-7274A4C9C022}"/>
              </a:ext>
            </a:extLst>
          </p:cNvPr>
          <p:cNvSpPr txBox="1"/>
          <p:nvPr/>
        </p:nvSpPr>
        <p:spPr>
          <a:xfrm>
            <a:off x="7943770" y="403072"/>
            <a:ext cx="1259084" cy="166405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sz="1200" b="0" i="0" u="none" strike="noStrike" kern="1200" cap="none" spc="0" normalizeH="0" baseline="0" noProof="0">
                <a:ln>
                  <a:noFill/>
                </a:ln>
                <a:solidFill>
                  <a:srgbClr val="FFFFFF"/>
                </a:solidFill>
                <a:effectLst/>
                <a:uLnTx/>
                <a:uFillTx/>
                <a:latin typeface="Arial"/>
                <a:cs typeface="+mn-cs"/>
              </a:rPr>
              <a:t>data records expected to be compromised by 2023</a:t>
            </a:r>
          </a:p>
        </p:txBody>
      </p:sp>
      <p:sp>
        <p:nvSpPr>
          <p:cNvPr id="112" name="TextBox 111">
            <a:extLst>
              <a:ext uri="{FF2B5EF4-FFF2-40B4-BE49-F238E27FC236}">
                <a16:creationId xmlns:a16="http://schemas.microsoft.com/office/drawing/2014/main" id="{7FE126F8-378F-4911-B851-CEAE16CE8678}"/>
              </a:ext>
            </a:extLst>
          </p:cNvPr>
          <p:cNvSpPr txBox="1"/>
          <p:nvPr/>
        </p:nvSpPr>
        <p:spPr>
          <a:xfrm>
            <a:off x="5224878" y="403072"/>
            <a:ext cx="1118556" cy="1666436"/>
          </a:xfrm>
          <a:prstGeom prst="rect">
            <a:avLst/>
          </a:prstGeom>
          <a:noFill/>
        </p:spPr>
        <p:txBody>
          <a:bodyPr wrap="square" lIns="0" tIns="0" rIns="0" bIns="0" rtlCol="0" anchor="ctr">
            <a:noAutofit/>
          </a:bodyPr>
          <a:lstStyle/>
          <a:p>
            <a:pPr marL="0" marR="0" lvl="0" indent="0" algn="l" defTabSz="838025" rtl="0" eaLnBrk="1" fontAlgn="auto" latinLnBrk="0" hangingPunct="1">
              <a:lnSpc>
                <a:spcPct val="90000"/>
              </a:lnSpc>
              <a:spcBef>
                <a:spcPts val="0"/>
              </a:spcBef>
              <a:spcAft>
                <a:spcPts val="0"/>
              </a:spcAft>
              <a:buClrTx/>
              <a:buSzTx/>
              <a:buFontTx/>
              <a:buNone/>
              <a:tabLst/>
              <a:defRPr/>
            </a:pPr>
            <a:r>
              <a:rPr kumimoji="1" lang="en-US" sz="1200" b="0" i="0" u="none" strike="noStrike" kern="1200" cap="none" spc="0" normalizeH="0" baseline="0" noProof="0">
                <a:ln>
                  <a:noFill/>
                </a:ln>
                <a:solidFill>
                  <a:srgbClr val="FFFFFF"/>
                </a:solidFill>
                <a:effectLst/>
                <a:uLnTx/>
                <a:uFillTx/>
                <a:latin typeface="Arial"/>
                <a:cs typeface="+mn-cs"/>
              </a:rPr>
              <a:t>of U.S. enterprises report suffering a breach</a:t>
            </a:r>
          </a:p>
        </p:txBody>
      </p:sp>
      <p:grpSp>
        <p:nvGrpSpPr>
          <p:cNvPr id="113" name="Group 112">
            <a:extLst>
              <a:ext uri="{FF2B5EF4-FFF2-40B4-BE49-F238E27FC236}">
                <a16:creationId xmlns:a16="http://schemas.microsoft.com/office/drawing/2014/main" id="{5E5A51CB-B169-480D-B84D-F4D7CE40C75A}"/>
              </a:ext>
            </a:extLst>
          </p:cNvPr>
          <p:cNvGrpSpPr/>
          <p:nvPr/>
        </p:nvGrpSpPr>
        <p:grpSpPr>
          <a:xfrm>
            <a:off x="3989173" y="625530"/>
            <a:ext cx="1225190" cy="1221519"/>
            <a:chOff x="-12664" y="4509583"/>
            <a:chExt cx="1400006" cy="1395812"/>
          </a:xfrm>
        </p:grpSpPr>
        <p:graphicFrame>
          <p:nvGraphicFramePr>
            <p:cNvPr id="114" name="Chart 113">
              <a:extLst>
                <a:ext uri="{FF2B5EF4-FFF2-40B4-BE49-F238E27FC236}">
                  <a16:creationId xmlns:a16="http://schemas.microsoft.com/office/drawing/2014/main" id="{50355CD2-811E-42FD-8BF1-EF252C437067}"/>
                </a:ext>
              </a:extLst>
            </p:cNvPr>
            <p:cNvGraphicFramePr/>
            <p:nvPr/>
          </p:nvGraphicFramePr>
          <p:xfrm>
            <a:off x="-12664" y="4509583"/>
            <a:ext cx="1400006" cy="1395812"/>
          </p:xfrm>
          <a:graphic>
            <a:graphicData uri="http://schemas.openxmlformats.org/drawingml/2006/chart">
              <c:chart xmlns:c="http://schemas.openxmlformats.org/drawingml/2006/chart" xmlns:r="http://schemas.openxmlformats.org/officeDocument/2006/relationships" r:id="rId5"/>
            </a:graphicData>
          </a:graphic>
        </p:graphicFrame>
        <p:sp>
          <p:nvSpPr>
            <p:cNvPr id="115" name="Rectangle 114">
              <a:extLst>
                <a:ext uri="{FF2B5EF4-FFF2-40B4-BE49-F238E27FC236}">
                  <a16:creationId xmlns:a16="http://schemas.microsoft.com/office/drawing/2014/main" id="{0B30C7D8-E413-4664-BE6B-BBBEC3EB224A}"/>
                </a:ext>
              </a:extLst>
            </p:cNvPr>
            <p:cNvSpPr/>
            <p:nvPr/>
          </p:nvSpPr>
          <p:spPr>
            <a:xfrm>
              <a:off x="276195" y="4998750"/>
              <a:ext cx="797169" cy="422030"/>
            </a:xfrm>
            <a:prstGeom prst="rect">
              <a:avLst/>
            </a:prstGeom>
          </p:spPr>
          <p:txBody>
            <a:bodyPr wrap="none">
              <a:spAutoFit/>
            </a:bodyPr>
            <a:lstStyle/>
            <a:p>
              <a:pPr marL="0" marR="0" lvl="0" indent="0" algn="ctr" defTabSz="8380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cs typeface="+mn-cs"/>
                </a:rPr>
                <a:t>71%</a:t>
              </a:r>
            </a:p>
          </p:txBody>
        </p:sp>
      </p:grpSp>
      <p:sp>
        <p:nvSpPr>
          <p:cNvPr id="116" name="Rectangle 115">
            <a:extLst>
              <a:ext uri="{FF2B5EF4-FFF2-40B4-BE49-F238E27FC236}">
                <a16:creationId xmlns:a16="http://schemas.microsoft.com/office/drawing/2014/main" id="{76CD4BCB-802A-4375-B82B-76E854097E4E}"/>
              </a:ext>
            </a:extLst>
          </p:cNvPr>
          <p:cNvSpPr/>
          <p:nvPr/>
        </p:nvSpPr>
        <p:spPr>
          <a:xfrm>
            <a:off x="10683071" y="668584"/>
            <a:ext cx="1124941" cy="1118812"/>
          </a:xfrm>
          <a:prstGeom prst="rect">
            <a:avLst/>
          </a:prstGeom>
        </p:spPr>
        <p:txBody>
          <a:bodyPr wrap="square" lIns="0" tIns="0" rIns="0" bIns="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200" b="0" i="0" u="none" strike="noStrike" kern="1200" cap="none" spc="0" normalizeH="0" baseline="0" noProof="0">
                <a:ln>
                  <a:noFill/>
                </a:ln>
                <a:solidFill>
                  <a:srgbClr val="FFFFFF"/>
                </a:solidFill>
                <a:effectLst/>
                <a:uLnTx/>
                <a:uFillTx/>
                <a:latin typeface="Arial"/>
                <a:cs typeface="Times New Roman" panose="02020603050405020304" pitchFamily="18" charset="0"/>
              </a:rPr>
              <a:t>the average cost of a data breach </a:t>
            </a:r>
            <a:br>
              <a:rPr kumimoji="1" lang="en-US" sz="1200" b="0" i="0" u="none" strike="noStrike" kern="1200" cap="none" spc="0" normalizeH="0" baseline="0" noProof="0">
                <a:ln>
                  <a:noFill/>
                </a:ln>
                <a:solidFill>
                  <a:srgbClr val="FFFFFF"/>
                </a:solidFill>
                <a:effectLst/>
                <a:uLnTx/>
                <a:uFillTx/>
                <a:latin typeface="Arial"/>
                <a:cs typeface="Times New Roman" panose="02020603050405020304" pitchFamily="18" charset="0"/>
              </a:rPr>
            </a:br>
            <a:r>
              <a:rPr kumimoji="1" lang="en-US" sz="1200" b="0" i="0" u="none" strike="noStrike" kern="1200" cap="none" spc="0" normalizeH="0" baseline="0" noProof="0">
                <a:ln>
                  <a:noFill/>
                </a:ln>
                <a:solidFill>
                  <a:srgbClr val="FFFFFF"/>
                </a:solidFill>
                <a:effectLst/>
                <a:uLnTx/>
                <a:uFillTx/>
                <a:latin typeface="Arial"/>
                <a:cs typeface="Times New Roman" panose="02020603050405020304" pitchFamily="18" charset="0"/>
              </a:rPr>
              <a:t>to a company</a:t>
            </a:r>
          </a:p>
        </p:txBody>
      </p:sp>
      <p:graphicFrame>
        <p:nvGraphicFramePr>
          <p:cNvPr id="117" name="Chart 116">
            <a:extLst>
              <a:ext uri="{FF2B5EF4-FFF2-40B4-BE49-F238E27FC236}">
                <a16:creationId xmlns:a16="http://schemas.microsoft.com/office/drawing/2014/main" id="{029FE4C6-BF4A-47C7-9B26-91B1C29FDD7C}"/>
              </a:ext>
            </a:extLst>
          </p:cNvPr>
          <p:cNvGraphicFramePr/>
          <p:nvPr/>
        </p:nvGraphicFramePr>
        <p:xfrm>
          <a:off x="6598461" y="625530"/>
          <a:ext cx="1225190" cy="1221519"/>
        </p:xfrm>
        <a:graphic>
          <a:graphicData uri="http://schemas.openxmlformats.org/drawingml/2006/chart">
            <c:chart xmlns:c="http://schemas.openxmlformats.org/drawingml/2006/chart" xmlns:r="http://schemas.openxmlformats.org/officeDocument/2006/relationships" r:id="rId6"/>
          </a:graphicData>
        </a:graphic>
      </p:graphicFrame>
      <p:sp>
        <p:nvSpPr>
          <p:cNvPr id="124" name="Rectangle 123">
            <a:extLst>
              <a:ext uri="{FF2B5EF4-FFF2-40B4-BE49-F238E27FC236}">
                <a16:creationId xmlns:a16="http://schemas.microsoft.com/office/drawing/2014/main" id="{9A38D6CD-F9C2-4E22-87E8-C1FB18636674}"/>
              </a:ext>
            </a:extLst>
          </p:cNvPr>
          <p:cNvSpPr/>
          <p:nvPr/>
        </p:nvSpPr>
        <p:spPr>
          <a:xfrm>
            <a:off x="9523617" y="948163"/>
            <a:ext cx="838691" cy="590931"/>
          </a:xfrm>
          <a:prstGeom prst="rect">
            <a:avLst/>
          </a:prstGeom>
        </p:spPr>
        <p:txBody>
          <a:bodyPr wrap="none">
            <a:spAutoFit/>
          </a:bodyPr>
          <a:lstStyle/>
          <a:p>
            <a:pPr marL="0" marR="0" lvl="0" indent="0" algn="ctr" defTabSz="838025" rtl="0" eaLnBrk="1" fontAlgn="auto" latinLnBrk="0" hangingPunct="1">
              <a:lnSpc>
                <a:spcPct val="90000"/>
              </a:lnSpc>
              <a:spcBef>
                <a:spcPts val="0"/>
              </a:spcBef>
              <a:spcAft>
                <a:spcPts val="0"/>
              </a:spcAft>
              <a:buClrTx/>
              <a:buSzTx/>
              <a:buFontTx/>
              <a:buNone/>
              <a:tabLst/>
              <a:defRPr/>
            </a:pPr>
            <a:r>
              <a:rPr kumimoji="1" lang="en-US" b="1" i="0" u="none" strike="noStrike" kern="1200" cap="none" spc="0" normalizeH="0" baseline="0" noProof="0">
                <a:ln>
                  <a:noFill/>
                </a:ln>
                <a:solidFill>
                  <a:srgbClr val="FFFFFF"/>
                </a:solidFill>
                <a:effectLst/>
                <a:uLnTx/>
                <a:uFillTx/>
                <a:latin typeface="Arial"/>
                <a:cs typeface="+mn-cs"/>
              </a:rPr>
              <a:t>$3.9</a:t>
            </a:r>
          </a:p>
          <a:p>
            <a:pPr marL="0" marR="0" lvl="0" indent="0" algn="ctr" defTabSz="838025" rtl="0" eaLnBrk="1" fontAlgn="auto" latinLnBrk="0" hangingPunct="1">
              <a:lnSpc>
                <a:spcPct val="90000"/>
              </a:lnSpc>
              <a:spcBef>
                <a:spcPts val="0"/>
              </a:spcBef>
              <a:spcAft>
                <a:spcPts val="0"/>
              </a:spcAft>
              <a:buClrTx/>
              <a:buSzTx/>
              <a:buFontTx/>
              <a:buNone/>
              <a:tabLst/>
              <a:defRPr/>
            </a:pPr>
            <a:r>
              <a:rPr kumimoji="1" lang="en-US" b="0" i="0" u="none" strike="noStrike" kern="1200" cap="none" spc="0" normalizeH="0" baseline="0" noProof="0">
                <a:ln>
                  <a:noFill/>
                </a:ln>
                <a:solidFill>
                  <a:srgbClr val="FFFFFF"/>
                </a:solidFill>
                <a:effectLst/>
                <a:uLnTx/>
                <a:uFillTx/>
                <a:latin typeface="Arial"/>
                <a:cs typeface="+mn-cs"/>
              </a:rPr>
              <a:t>million</a:t>
            </a:r>
            <a:endParaRPr kumimoji="0" lang="en-US" b="0" i="0" u="none" strike="noStrike" kern="1200" cap="none" spc="0" normalizeH="0" baseline="0" noProof="0">
              <a:ln>
                <a:noFill/>
              </a:ln>
              <a:solidFill>
                <a:srgbClr val="FFFFFF"/>
              </a:solidFill>
              <a:effectLst/>
              <a:uLnTx/>
              <a:uFillTx/>
              <a:latin typeface="Arial"/>
              <a:cs typeface="+mn-cs"/>
            </a:endParaRPr>
          </a:p>
        </p:txBody>
      </p:sp>
      <p:sp>
        <p:nvSpPr>
          <p:cNvPr id="125" name="Rectangle 124">
            <a:extLst>
              <a:ext uri="{FF2B5EF4-FFF2-40B4-BE49-F238E27FC236}">
                <a16:creationId xmlns:a16="http://schemas.microsoft.com/office/drawing/2014/main" id="{333499E1-DB2E-42F8-B0EE-10240E460993}"/>
              </a:ext>
            </a:extLst>
          </p:cNvPr>
          <p:cNvSpPr/>
          <p:nvPr/>
        </p:nvSpPr>
        <p:spPr>
          <a:xfrm>
            <a:off x="6871280" y="961871"/>
            <a:ext cx="774571" cy="590931"/>
          </a:xfrm>
          <a:prstGeom prst="rect">
            <a:avLst/>
          </a:prstGeom>
        </p:spPr>
        <p:txBody>
          <a:bodyPr wrap="none">
            <a:spAutoFit/>
          </a:bodyPr>
          <a:lstStyle/>
          <a:p>
            <a:pPr marL="0" marR="0" lvl="0" indent="0" algn="ctr" defTabSz="838025" rtl="0" eaLnBrk="1" fontAlgn="auto" latinLnBrk="0" hangingPunct="1">
              <a:lnSpc>
                <a:spcPct val="90000"/>
              </a:lnSpc>
              <a:spcBef>
                <a:spcPts val="0"/>
              </a:spcBef>
              <a:spcAft>
                <a:spcPts val="0"/>
              </a:spcAft>
              <a:buClrTx/>
              <a:buSzTx/>
              <a:buFontTx/>
              <a:buNone/>
              <a:tabLst/>
              <a:defRPr/>
            </a:pPr>
            <a:r>
              <a:rPr kumimoji="1" lang="en-US" b="1" i="0" u="none" strike="noStrike" kern="1200" cap="none" spc="0" normalizeH="0" baseline="0" noProof="0">
                <a:ln>
                  <a:noFill/>
                </a:ln>
                <a:solidFill>
                  <a:srgbClr val="FFFFFF"/>
                </a:solidFill>
                <a:effectLst/>
                <a:uLnTx/>
                <a:uFillTx/>
                <a:latin typeface="Arial"/>
                <a:cs typeface="+mn-cs"/>
              </a:rPr>
              <a:t>146</a:t>
            </a:r>
          </a:p>
          <a:p>
            <a:pPr marL="0" marR="0" lvl="0" indent="0" algn="ctr" defTabSz="838025" rtl="0" eaLnBrk="1" fontAlgn="auto" latinLnBrk="0" hangingPunct="1">
              <a:lnSpc>
                <a:spcPct val="90000"/>
              </a:lnSpc>
              <a:spcBef>
                <a:spcPts val="0"/>
              </a:spcBef>
              <a:spcAft>
                <a:spcPts val="0"/>
              </a:spcAft>
              <a:buClrTx/>
              <a:buSzTx/>
              <a:buFontTx/>
              <a:buNone/>
              <a:tabLst/>
              <a:defRPr/>
            </a:pPr>
            <a:r>
              <a:rPr kumimoji="1" lang="en-US" b="0" i="0" u="none" strike="noStrike" kern="1200" cap="none" spc="0" normalizeH="0" baseline="0" noProof="0">
                <a:ln>
                  <a:noFill/>
                </a:ln>
                <a:solidFill>
                  <a:srgbClr val="FFFFFF"/>
                </a:solidFill>
                <a:effectLst/>
                <a:uLnTx/>
                <a:uFillTx/>
                <a:latin typeface="Arial"/>
                <a:cs typeface="+mn-cs"/>
              </a:rPr>
              <a:t>billion</a:t>
            </a:r>
            <a:endParaRPr kumimoji="0" lang="en-US" b="0" i="0" u="none" strike="noStrike" kern="1200" cap="none" spc="0" normalizeH="0" baseline="0" noProof="0">
              <a:ln>
                <a:noFill/>
              </a:ln>
              <a:solidFill>
                <a:srgbClr val="FFFFFF"/>
              </a:solidFill>
              <a:effectLst/>
              <a:uLnTx/>
              <a:uFillTx/>
              <a:latin typeface="Arial"/>
              <a:cs typeface="+mn-cs"/>
            </a:endParaRPr>
          </a:p>
        </p:txBody>
      </p:sp>
      <p:sp>
        <p:nvSpPr>
          <p:cNvPr id="57" name="TextBox 56">
            <a:extLst>
              <a:ext uri="{FF2B5EF4-FFF2-40B4-BE49-F238E27FC236}">
                <a16:creationId xmlns:a16="http://schemas.microsoft.com/office/drawing/2014/main" id="{7FFB5B58-F24F-5774-256F-AEFFF5AAC677}"/>
              </a:ext>
            </a:extLst>
          </p:cNvPr>
          <p:cNvSpPr txBox="1"/>
          <p:nvPr/>
        </p:nvSpPr>
        <p:spPr>
          <a:xfrm>
            <a:off x="3077134" y="6170462"/>
            <a:ext cx="3680282" cy="553998"/>
          </a:xfrm>
          <a:prstGeom prst="rect">
            <a:avLst/>
          </a:prstGeom>
          <a:noFill/>
        </p:spPr>
        <p:txBody>
          <a:bodyPr wrap="square">
            <a:spAutoFit/>
          </a:bodyPr>
          <a:lstStyle/>
          <a:p>
            <a:r>
              <a:rPr lang="en-US" sz="500" b="0" i="1" dirty="0">
                <a:solidFill>
                  <a:schemeClr val="bg1">
                    <a:lumMod val="65000"/>
                  </a:schemeClr>
                </a:solidFill>
                <a:effectLst/>
              </a:rPr>
              <a:t>GARTNER is a registered trademark and service mark of Gartner, Inc. and/or its affiliates in the U.S. and internationally and is used herein with permission. All rights reserved.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&amp; Advisory organization and should not be construed as statements of fact. Gartner disclaims all warranties, expressed or implied, with respect to this research, including any warranties of merchantability or fitness for a particular purpose.</a:t>
            </a:r>
            <a:endParaRPr lang="en-US" sz="500" dirty="0">
              <a:solidFill>
                <a:schemeClr val="bg1">
                  <a:lumMod val="65000"/>
                </a:schemeClr>
              </a:solidFill>
            </a:endParaRPr>
          </a:p>
        </p:txBody>
      </p:sp>
    </p:spTree>
    <p:extLst>
      <p:ext uri="{BB962C8B-B14F-4D97-AF65-F5344CB8AC3E}">
        <p14:creationId xmlns:p14="http://schemas.microsoft.com/office/powerpoint/2010/main" val="238058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76" y="66791"/>
            <a:ext cx="10515600" cy="453080"/>
          </a:xfrm>
        </p:spPr>
        <p:txBody>
          <a:bodyPr anchor="t">
            <a:normAutofit/>
          </a:bodyPr>
          <a:lstStyle/>
          <a:p>
            <a:r>
              <a:rPr lang="en-US" sz="2133" dirty="0">
                <a:latin typeface="Arial" panose="020B0604020202020204" pitchFamily="34" charset="0"/>
                <a:cs typeface="Arial" panose="020B0604020202020204" pitchFamily="34" charset="0"/>
              </a:rPr>
              <a:t>Platform Specialists – Cybersecurity FY23</a:t>
            </a:r>
          </a:p>
        </p:txBody>
      </p:sp>
      <p:cxnSp>
        <p:nvCxnSpPr>
          <p:cNvPr id="53" name="Straight Connector 52">
            <a:extLst>
              <a:ext uri="{FF2B5EF4-FFF2-40B4-BE49-F238E27FC236}">
                <a16:creationId xmlns:a16="http://schemas.microsoft.com/office/drawing/2014/main" id="{D1F2A01A-6CBF-4B70-8370-0B303DA582B4}"/>
              </a:ext>
            </a:extLst>
          </p:cNvPr>
          <p:cNvCxnSpPr>
            <a:cxnSpLocks/>
          </p:cNvCxnSpPr>
          <p:nvPr/>
        </p:nvCxnSpPr>
        <p:spPr>
          <a:xfrm flipV="1">
            <a:off x="6063599" y="1787357"/>
            <a:ext cx="0" cy="236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BCB247B-B3F1-40A8-A8D5-1ECC59B1E03B}"/>
              </a:ext>
            </a:extLst>
          </p:cNvPr>
          <p:cNvCxnSpPr>
            <a:cxnSpLocks/>
          </p:cNvCxnSpPr>
          <p:nvPr/>
        </p:nvCxnSpPr>
        <p:spPr>
          <a:xfrm flipV="1">
            <a:off x="4636623" y="1787355"/>
            <a:ext cx="0" cy="236399"/>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8C498B30-7D3B-4167-B6A8-3BC7669147E6}"/>
              </a:ext>
            </a:extLst>
          </p:cNvPr>
          <p:cNvSpPr/>
          <p:nvPr/>
        </p:nvSpPr>
        <p:spPr>
          <a:xfrm>
            <a:off x="4924496" y="2023757"/>
            <a:ext cx="2350743" cy="138879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6" name="Rectangle: Rounded Corners 55">
            <a:extLst>
              <a:ext uri="{FF2B5EF4-FFF2-40B4-BE49-F238E27FC236}">
                <a16:creationId xmlns:a16="http://schemas.microsoft.com/office/drawing/2014/main" id="{088698FC-70C3-4162-9627-E54D94A834DA}"/>
              </a:ext>
            </a:extLst>
          </p:cNvPr>
          <p:cNvSpPr/>
          <p:nvPr/>
        </p:nvSpPr>
        <p:spPr>
          <a:xfrm>
            <a:off x="5012039" y="2409848"/>
            <a:ext cx="2103120" cy="900603"/>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7" name="Rectangle 56">
            <a:extLst>
              <a:ext uri="{FF2B5EF4-FFF2-40B4-BE49-F238E27FC236}">
                <a16:creationId xmlns:a16="http://schemas.microsoft.com/office/drawing/2014/main" id="{446D1A52-A0B4-4A8A-B04C-7973F5F03BE8}"/>
              </a:ext>
            </a:extLst>
          </p:cNvPr>
          <p:cNvSpPr/>
          <p:nvPr/>
        </p:nvSpPr>
        <p:spPr>
          <a:xfrm>
            <a:off x="304800" y="2023754"/>
            <a:ext cx="4541535" cy="447024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58" name="Rectangle: Rounded Corners 57">
            <a:extLst>
              <a:ext uri="{FF2B5EF4-FFF2-40B4-BE49-F238E27FC236}">
                <a16:creationId xmlns:a16="http://schemas.microsoft.com/office/drawing/2014/main" id="{0EA5B2B1-0A37-467F-88AC-F361E43D199D}"/>
              </a:ext>
            </a:extLst>
          </p:cNvPr>
          <p:cNvSpPr/>
          <p:nvPr/>
        </p:nvSpPr>
        <p:spPr>
          <a:xfrm>
            <a:off x="379311" y="4398580"/>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a:cs typeface="+mn-cs"/>
            </a:endParaRPr>
          </a:p>
        </p:txBody>
      </p:sp>
      <p:sp>
        <p:nvSpPr>
          <p:cNvPr id="60" name="Rectangle: Rounded Corners 59">
            <a:extLst>
              <a:ext uri="{FF2B5EF4-FFF2-40B4-BE49-F238E27FC236}">
                <a16:creationId xmlns:a16="http://schemas.microsoft.com/office/drawing/2014/main" id="{ABC6B0CE-CBF8-4061-A812-1DB4358142E0}"/>
              </a:ext>
            </a:extLst>
          </p:cNvPr>
          <p:cNvSpPr/>
          <p:nvPr/>
        </p:nvSpPr>
        <p:spPr>
          <a:xfrm>
            <a:off x="2598993" y="4401653"/>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61" name="Rectangle: Rounded Corners 60">
            <a:extLst>
              <a:ext uri="{FF2B5EF4-FFF2-40B4-BE49-F238E27FC236}">
                <a16:creationId xmlns:a16="http://schemas.microsoft.com/office/drawing/2014/main" id="{FAC64D20-9EE9-4AFC-816B-D1EFCEFDF12A}"/>
              </a:ext>
            </a:extLst>
          </p:cNvPr>
          <p:cNvSpPr/>
          <p:nvPr/>
        </p:nvSpPr>
        <p:spPr>
          <a:xfrm>
            <a:off x="2624174" y="2398469"/>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62" name="Rectangle: Rounded Corners 61">
            <a:extLst>
              <a:ext uri="{FF2B5EF4-FFF2-40B4-BE49-F238E27FC236}">
                <a16:creationId xmlns:a16="http://schemas.microsoft.com/office/drawing/2014/main" id="{88430888-963B-4E32-95DA-054907D506E1}"/>
              </a:ext>
            </a:extLst>
          </p:cNvPr>
          <p:cNvSpPr/>
          <p:nvPr/>
        </p:nvSpPr>
        <p:spPr>
          <a:xfrm>
            <a:off x="398285" y="2398013"/>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pic>
        <p:nvPicPr>
          <p:cNvPr id="63" name="Picture 62">
            <a:extLst>
              <a:ext uri="{FF2B5EF4-FFF2-40B4-BE49-F238E27FC236}">
                <a16:creationId xmlns:a16="http://schemas.microsoft.com/office/drawing/2014/main" id="{B34353E9-68F4-4A90-B98A-261C88855BE0}"/>
              </a:ext>
            </a:extLst>
          </p:cNvPr>
          <p:cNvPicPr>
            <a:picLocks noChangeAspect="1"/>
          </p:cNvPicPr>
          <p:nvPr/>
        </p:nvPicPr>
        <p:blipFill>
          <a:blip r:embed="rId3"/>
          <a:stretch>
            <a:fillRect/>
          </a:stretch>
        </p:blipFill>
        <p:spPr>
          <a:xfrm>
            <a:off x="474752" y="2472365"/>
            <a:ext cx="763849" cy="763849"/>
          </a:xfrm>
          <a:prstGeom prst="rect">
            <a:avLst/>
          </a:prstGeom>
        </p:spPr>
      </p:pic>
      <p:sp>
        <p:nvSpPr>
          <p:cNvPr id="64" name="Rectangle: Rounded Corners 63">
            <a:extLst>
              <a:ext uri="{FF2B5EF4-FFF2-40B4-BE49-F238E27FC236}">
                <a16:creationId xmlns:a16="http://schemas.microsoft.com/office/drawing/2014/main" id="{6B839517-CDDB-4A10-81F6-E5B26BB48DA9}"/>
              </a:ext>
            </a:extLst>
          </p:cNvPr>
          <p:cNvSpPr/>
          <p:nvPr/>
        </p:nvSpPr>
        <p:spPr>
          <a:xfrm>
            <a:off x="4009591" y="881836"/>
            <a:ext cx="270510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cxnSp>
        <p:nvCxnSpPr>
          <p:cNvPr id="66" name="Straight Connector 65">
            <a:extLst>
              <a:ext uri="{FF2B5EF4-FFF2-40B4-BE49-F238E27FC236}">
                <a16:creationId xmlns:a16="http://schemas.microsoft.com/office/drawing/2014/main" id="{3BBD8C1A-2787-4212-BE80-32D425856793}"/>
              </a:ext>
            </a:extLst>
          </p:cNvPr>
          <p:cNvCxnSpPr/>
          <p:nvPr/>
        </p:nvCxnSpPr>
        <p:spPr>
          <a:xfrm flipV="1">
            <a:off x="5038290" y="924881"/>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67" name="Text Box 15">
            <a:extLst>
              <a:ext uri="{FF2B5EF4-FFF2-40B4-BE49-F238E27FC236}">
                <a16:creationId xmlns:a16="http://schemas.microsoft.com/office/drawing/2014/main" id="{C7C5BCE4-2F20-4FDB-BFA6-D066FCD2E9AC}"/>
              </a:ext>
            </a:extLst>
          </p:cNvPr>
          <p:cNvSpPr txBox="1">
            <a:spLocks noChangeArrowheads="1"/>
          </p:cNvSpPr>
          <p:nvPr/>
        </p:nvSpPr>
        <p:spPr bwMode="gray">
          <a:xfrm>
            <a:off x="360186" y="2059393"/>
            <a:ext cx="4388633" cy="275055"/>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kern="0" dirty="0">
                <a:solidFill>
                  <a:srgbClr val="FFFFFF"/>
                </a:solidFill>
                <a:latin typeface="Arial"/>
                <a:ea typeface="ＭＳ Ｐゴシック" pitchFamily="34" charset="-128"/>
                <a:cs typeface="Arial" charset="0"/>
                <a:sym typeface="Arial" pitchFamily="34" charset="0"/>
              </a:rPr>
              <a:t>Platform</a:t>
            </a:r>
            <a:r>
              <a:rPr kumimoji="1" lang="en-US" sz="1000" b="1" i="0" u="none" strike="noStrike" kern="0" cap="none" spc="0" normalizeH="0" baseline="0" noProof="0" dirty="0">
                <a:ln>
                  <a:noFill/>
                </a:ln>
                <a:solidFill>
                  <a:srgbClr val="FFFFFF"/>
                </a:solidFill>
                <a:effectLst/>
                <a:uLnTx/>
                <a:uFillTx/>
                <a:latin typeface="Arial"/>
                <a:ea typeface="ＭＳ Ｐゴシック" pitchFamily="34" charset="-128"/>
                <a:cs typeface="Arial" charset="0"/>
                <a:sym typeface="Arial" pitchFamily="34" charset="0"/>
              </a:rPr>
              <a:t> Specialists - Cybersecurity</a:t>
            </a:r>
            <a:endParaRPr kumimoji="1" lang="en-US" sz="1000" b="0" i="0" u="none" strike="noStrike" kern="0" cap="none" spc="0" normalizeH="0" baseline="0" noProof="0" dirty="0">
              <a:ln>
                <a:noFill/>
              </a:ln>
              <a:solidFill>
                <a:srgbClr val="FFFFFF"/>
              </a:solidFill>
              <a:effectLst/>
              <a:uLnTx/>
              <a:uFillTx/>
              <a:latin typeface="Arial"/>
              <a:ea typeface="ＭＳ Ｐゴシック" pitchFamily="34" charset="-128"/>
              <a:cs typeface="Arial" charset="0"/>
              <a:sym typeface="Arial" pitchFamily="34" charset="0"/>
            </a:endParaRPr>
          </a:p>
        </p:txBody>
      </p:sp>
      <p:sp>
        <p:nvSpPr>
          <p:cNvPr id="70" name="Text Box 15">
            <a:extLst>
              <a:ext uri="{FF2B5EF4-FFF2-40B4-BE49-F238E27FC236}">
                <a16:creationId xmlns:a16="http://schemas.microsoft.com/office/drawing/2014/main" id="{9AF12E45-EF31-4802-A33A-47107A445ECB}"/>
              </a:ext>
            </a:extLst>
          </p:cNvPr>
          <p:cNvSpPr txBox="1">
            <a:spLocks noChangeArrowheads="1"/>
          </p:cNvSpPr>
          <p:nvPr/>
        </p:nvSpPr>
        <p:spPr bwMode="gray">
          <a:xfrm>
            <a:off x="4815537" y="2059393"/>
            <a:ext cx="2496127" cy="275055"/>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FFFFFF"/>
                </a:solidFill>
                <a:effectLst/>
                <a:uLnTx/>
                <a:uFillTx/>
                <a:latin typeface="Arial"/>
                <a:ea typeface="ＭＳ Ｐゴシック" pitchFamily="34" charset="-128"/>
                <a:cs typeface="Arial" charset="0"/>
                <a:sym typeface="Arial" pitchFamily="34" charset="0"/>
              </a:rPr>
              <a:t>Pre-Sales Advisors</a:t>
            </a:r>
            <a:endParaRPr kumimoji="1" lang="en-US" sz="1000" b="0" i="0" u="none" strike="noStrike" kern="0" cap="none" spc="0" normalizeH="0" baseline="0" noProof="0">
              <a:ln>
                <a:noFill/>
              </a:ln>
              <a:solidFill>
                <a:srgbClr val="FFFFFF"/>
              </a:solidFill>
              <a:effectLst/>
              <a:uLnTx/>
              <a:uFillTx/>
              <a:latin typeface="Arial"/>
              <a:ea typeface="ＭＳ Ｐゴシック" pitchFamily="34" charset="-128"/>
              <a:cs typeface="Arial" charset="0"/>
              <a:sym typeface="Arial" pitchFamily="34" charset="0"/>
            </a:endParaRPr>
          </a:p>
        </p:txBody>
      </p:sp>
      <p:sp>
        <p:nvSpPr>
          <p:cNvPr id="71" name="Text Box 15">
            <a:extLst>
              <a:ext uri="{FF2B5EF4-FFF2-40B4-BE49-F238E27FC236}">
                <a16:creationId xmlns:a16="http://schemas.microsoft.com/office/drawing/2014/main" id="{B8B26A55-B57F-4AE4-8CFB-789E91C0C52D}"/>
              </a:ext>
            </a:extLst>
          </p:cNvPr>
          <p:cNvSpPr txBox="1">
            <a:spLocks noChangeArrowheads="1"/>
          </p:cNvSpPr>
          <p:nvPr/>
        </p:nvSpPr>
        <p:spPr bwMode="gray">
          <a:xfrm>
            <a:off x="1206246" y="2634123"/>
            <a:ext cx="1354679" cy="506178"/>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Scott Benson</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err="1">
                <a:ln>
                  <a:noFill/>
                </a:ln>
                <a:solidFill>
                  <a:srgbClr val="404040"/>
                </a:solidFill>
                <a:effectLst/>
                <a:uLnTx/>
                <a:uFillTx/>
                <a:latin typeface="Arial"/>
                <a:ea typeface="ＭＳ Ｐゴシック" pitchFamily="34" charset="-128"/>
                <a:cs typeface="Arial" charset="0"/>
                <a:sym typeface="Arial" pitchFamily="34" charset="0"/>
              </a:rPr>
              <a:t>Healthplan</a:t>
            </a:r>
            <a:r>
              <a:rPr kumimoji="1" lang="en-US" sz="1000" b="0" i="1" u="none" strike="noStrike" kern="0" cap="none" spc="0" normalizeH="0" baseline="0" noProof="0" dirty="0">
                <a:ln>
                  <a:noFill/>
                </a:ln>
                <a:solidFill>
                  <a:srgbClr val="404040"/>
                </a:solidFill>
                <a:effectLst/>
                <a:uLnTx/>
                <a:uFillTx/>
                <a:latin typeface="Arial"/>
                <a:ea typeface="ＭＳ Ｐゴシック" pitchFamily="34" charset="-128"/>
                <a:cs typeface="Arial" charset="0"/>
                <a:sym typeface="Arial" pitchFamily="34" charset="0"/>
              </a:rPr>
              <a:t> Life Sciences</a:t>
            </a:r>
          </a:p>
        </p:txBody>
      </p:sp>
      <p:cxnSp>
        <p:nvCxnSpPr>
          <p:cNvPr id="72" name="Straight Connector 71">
            <a:extLst>
              <a:ext uri="{FF2B5EF4-FFF2-40B4-BE49-F238E27FC236}">
                <a16:creationId xmlns:a16="http://schemas.microsoft.com/office/drawing/2014/main" id="{3D632CA9-0710-4D45-8AA7-F53D36F4B28C}"/>
              </a:ext>
            </a:extLst>
          </p:cNvPr>
          <p:cNvCxnSpPr/>
          <p:nvPr/>
        </p:nvCxnSpPr>
        <p:spPr>
          <a:xfrm flipV="1">
            <a:off x="1305825" y="2497405"/>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cxnSp>
        <p:nvCxnSpPr>
          <p:cNvPr id="73" name="Straight Connector 72">
            <a:extLst>
              <a:ext uri="{FF2B5EF4-FFF2-40B4-BE49-F238E27FC236}">
                <a16:creationId xmlns:a16="http://schemas.microsoft.com/office/drawing/2014/main" id="{DA6B2FFA-B8AA-450D-8431-5E8A4EB7D113}"/>
              </a:ext>
            </a:extLst>
          </p:cNvPr>
          <p:cNvCxnSpPr/>
          <p:nvPr/>
        </p:nvCxnSpPr>
        <p:spPr>
          <a:xfrm flipV="1">
            <a:off x="3557231" y="2505766"/>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74" name="Text Box 15">
            <a:extLst>
              <a:ext uri="{FF2B5EF4-FFF2-40B4-BE49-F238E27FC236}">
                <a16:creationId xmlns:a16="http://schemas.microsoft.com/office/drawing/2014/main" id="{C372C1B1-AF86-4490-AE74-FCDE572F663C}"/>
              </a:ext>
            </a:extLst>
          </p:cNvPr>
          <p:cNvSpPr txBox="1">
            <a:spLocks noChangeArrowheads="1"/>
          </p:cNvSpPr>
          <p:nvPr/>
        </p:nvSpPr>
        <p:spPr bwMode="gray">
          <a:xfrm>
            <a:off x="3560124" y="4721807"/>
            <a:ext cx="1172145"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Healthcare Provider, Canada</a:t>
            </a:r>
          </a:p>
        </p:txBody>
      </p:sp>
      <p:cxnSp>
        <p:nvCxnSpPr>
          <p:cNvPr id="75" name="Straight Connector 74">
            <a:extLst>
              <a:ext uri="{FF2B5EF4-FFF2-40B4-BE49-F238E27FC236}">
                <a16:creationId xmlns:a16="http://schemas.microsoft.com/office/drawing/2014/main" id="{986B3A53-9579-4221-ABFA-86B07000C429}"/>
              </a:ext>
            </a:extLst>
          </p:cNvPr>
          <p:cNvCxnSpPr>
            <a:cxnSpLocks/>
          </p:cNvCxnSpPr>
          <p:nvPr/>
        </p:nvCxnSpPr>
        <p:spPr>
          <a:xfrm flipV="1">
            <a:off x="3530201" y="4461277"/>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77" name="Text Box 15">
            <a:extLst>
              <a:ext uri="{FF2B5EF4-FFF2-40B4-BE49-F238E27FC236}">
                <a16:creationId xmlns:a16="http://schemas.microsoft.com/office/drawing/2014/main" id="{4067F4FD-864A-4E17-87A8-05884FE08D1E}"/>
              </a:ext>
            </a:extLst>
          </p:cNvPr>
          <p:cNvSpPr txBox="1">
            <a:spLocks noChangeArrowheads="1"/>
          </p:cNvSpPr>
          <p:nvPr/>
        </p:nvSpPr>
        <p:spPr bwMode="gray">
          <a:xfrm>
            <a:off x="1305825" y="4687345"/>
            <a:ext cx="1176607"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Paul </a:t>
            </a:r>
            <a:r>
              <a:rPr kumimoji="1" lang="en-US" sz="1000" b="1" kern="0" dirty="0">
                <a:solidFill>
                  <a:srgbClr val="333333"/>
                </a:solidFill>
                <a:latin typeface="Arial"/>
                <a:ea typeface="ＭＳ Ｐゴシック" pitchFamily="34" charset="-128"/>
                <a:cs typeface="Arial" charset="0"/>
                <a:sym typeface="Arial" pitchFamily="34" charset="0"/>
              </a:rPr>
              <a:t>B</a:t>
            </a:r>
            <a:r>
              <a:rPr kumimoji="1" lang="en-US" sz="1000" b="1" i="0" u="none" strike="noStrike" kern="0" cap="none" spc="0" normalizeH="0" baseline="0" noProof="0" dirty="0" err="1">
                <a:ln>
                  <a:noFill/>
                </a:ln>
                <a:solidFill>
                  <a:srgbClr val="333333"/>
                </a:solidFill>
                <a:effectLst/>
                <a:uLnTx/>
                <a:uFillTx/>
                <a:latin typeface="Arial"/>
                <a:ea typeface="ＭＳ Ｐゴシック" pitchFamily="34" charset="-128"/>
                <a:cs typeface="Arial" charset="0"/>
                <a:sym typeface="Arial" pitchFamily="34" charset="0"/>
              </a:rPr>
              <a:t>rillaud</a:t>
            </a: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Commercial Industries</a:t>
            </a: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0"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cxnSp>
        <p:nvCxnSpPr>
          <p:cNvPr id="78" name="Straight Connector 77">
            <a:extLst>
              <a:ext uri="{FF2B5EF4-FFF2-40B4-BE49-F238E27FC236}">
                <a16:creationId xmlns:a16="http://schemas.microsoft.com/office/drawing/2014/main" id="{84DD2B39-BBAD-4337-BEDD-B5FD35D772BD}"/>
              </a:ext>
            </a:extLst>
          </p:cNvPr>
          <p:cNvCxnSpPr/>
          <p:nvPr/>
        </p:nvCxnSpPr>
        <p:spPr>
          <a:xfrm flipV="1">
            <a:off x="1284533" y="4484571"/>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BD5E9246-B8FB-4048-B158-5A698C3047F0}"/>
              </a:ext>
            </a:extLst>
          </p:cNvPr>
          <p:cNvCxnSpPr>
            <a:cxnSpLocks/>
          </p:cNvCxnSpPr>
          <p:nvPr/>
        </p:nvCxnSpPr>
        <p:spPr>
          <a:xfrm flipV="1">
            <a:off x="5926437" y="2446467"/>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81" name="Text Box 15">
            <a:extLst>
              <a:ext uri="{FF2B5EF4-FFF2-40B4-BE49-F238E27FC236}">
                <a16:creationId xmlns:a16="http://schemas.microsoft.com/office/drawing/2014/main" id="{111C0731-6275-4AEC-BBB8-BC813C7F0D4A}"/>
              </a:ext>
            </a:extLst>
          </p:cNvPr>
          <p:cNvSpPr txBox="1">
            <a:spLocks noChangeArrowheads="1"/>
          </p:cNvSpPr>
          <p:nvPr/>
        </p:nvSpPr>
        <p:spPr bwMode="gray">
          <a:xfrm>
            <a:off x="3543573" y="2704108"/>
            <a:ext cx="1205248"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t>Rich Darrell</a:t>
            </a:r>
            <a:endParaRPr kumimoji="1" lang="en-US" sz="1000" b="0" i="1" u="none" strike="noStrike" kern="0" cap="none" spc="0" normalizeH="0" baseline="0" noProof="0">
              <a:ln>
                <a:noFill/>
              </a:ln>
              <a:solidFill>
                <a:srgbClr val="404040"/>
              </a:solidFill>
              <a:effectLst/>
              <a:uLnTx/>
              <a:uFillTx/>
              <a:latin typeface="Calibri" panose="020F0502020204030204"/>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a:ln>
                  <a:noFill/>
                </a:ln>
                <a:solidFill>
                  <a:srgbClr val="404040"/>
                </a:solidFill>
                <a:effectLst/>
                <a:uLnTx/>
                <a:uFillTx/>
                <a:latin typeface="Arial"/>
                <a:ea typeface="ＭＳ Ｐゴシック" pitchFamily="34" charset="-128"/>
                <a:cs typeface="Arial" charset="0"/>
                <a:sym typeface="Arial" pitchFamily="34" charset="0"/>
              </a:rPr>
              <a:t>Public Sector, Emerging Accounts</a:t>
            </a:r>
            <a:br>
              <a:rPr kumimoji="1" lang="en-US" sz="1000" b="0"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br>
            <a:endParaRPr kumimoji="1" lang="en-US" sz="1000" b="0"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endParaRPr>
          </a:p>
        </p:txBody>
      </p:sp>
      <p:pic>
        <p:nvPicPr>
          <p:cNvPr id="82" name="Picture 81">
            <a:extLst>
              <a:ext uri="{FF2B5EF4-FFF2-40B4-BE49-F238E27FC236}">
                <a16:creationId xmlns:a16="http://schemas.microsoft.com/office/drawing/2014/main" id="{EFF27BB0-CD69-42D8-B731-AD53BEE7E221}"/>
              </a:ext>
            </a:extLst>
          </p:cNvPr>
          <p:cNvPicPr>
            <a:picLocks noChangeAspect="1"/>
          </p:cNvPicPr>
          <p:nvPr/>
        </p:nvPicPr>
        <p:blipFill rotWithShape="1">
          <a:blip r:embed="rId4"/>
          <a:srcRect b="6887"/>
          <a:stretch/>
        </p:blipFill>
        <p:spPr>
          <a:xfrm>
            <a:off x="2728261" y="2465669"/>
            <a:ext cx="746411" cy="810839"/>
          </a:xfrm>
          <a:prstGeom prst="rect">
            <a:avLst/>
          </a:prstGeom>
        </p:spPr>
      </p:pic>
      <p:sp>
        <p:nvSpPr>
          <p:cNvPr id="85" name="Text Box 15">
            <a:extLst>
              <a:ext uri="{FF2B5EF4-FFF2-40B4-BE49-F238E27FC236}">
                <a16:creationId xmlns:a16="http://schemas.microsoft.com/office/drawing/2014/main" id="{4B9BEB62-C01D-44CA-8408-E9A582B8F0BE}"/>
              </a:ext>
            </a:extLst>
          </p:cNvPr>
          <p:cNvSpPr txBox="1">
            <a:spLocks noChangeArrowheads="1"/>
          </p:cNvSpPr>
          <p:nvPr/>
        </p:nvSpPr>
        <p:spPr bwMode="gray">
          <a:xfrm>
            <a:off x="5954276" y="2683325"/>
            <a:ext cx="1128276" cy="39925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Arial"/>
                <a:ea typeface="ＭＳ Ｐゴシック" pitchFamily="34" charset="-128"/>
                <a:cs typeface="Arial" charset="0"/>
                <a:sym typeface="Arial" pitchFamily="34" charset="0"/>
              </a:rPr>
              <a:t>Brian Eckert</a:t>
            </a:r>
          </a:p>
        </p:txBody>
      </p:sp>
      <p:sp>
        <p:nvSpPr>
          <p:cNvPr id="86" name="Rectangle: Rounded Corners 85">
            <a:extLst>
              <a:ext uri="{FF2B5EF4-FFF2-40B4-BE49-F238E27FC236}">
                <a16:creationId xmlns:a16="http://schemas.microsoft.com/office/drawing/2014/main" id="{0E8F194B-DE42-43DA-9391-B0A438A4D49A}"/>
              </a:ext>
            </a:extLst>
          </p:cNvPr>
          <p:cNvSpPr/>
          <p:nvPr/>
        </p:nvSpPr>
        <p:spPr>
          <a:xfrm>
            <a:off x="398285" y="5399181"/>
            <a:ext cx="2103120" cy="900603"/>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endParaRP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rPr>
              <a:t>	</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a:ln>
                <a:noFill/>
              </a:ln>
              <a:solidFill>
                <a:srgbClr val="333333"/>
              </a:solidFill>
              <a:effectLst/>
              <a:uLnTx/>
              <a:uFillTx/>
              <a:latin typeface="Calibri" panose="020F0502020204030204"/>
              <a:ea typeface="ＭＳ Ｐゴシック" pitchFamily="34" charset="-128"/>
              <a:cs typeface="Arial" charset="0"/>
              <a:sym typeface="Arial" pitchFamily="34" charset="0"/>
            </a:endParaRPr>
          </a:p>
        </p:txBody>
      </p:sp>
      <p:cxnSp>
        <p:nvCxnSpPr>
          <p:cNvPr id="88" name="Straight Connector 87">
            <a:extLst>
              <a:ext uri="{FF2B5EF4-FFF2-40B4-BE49-F238E27FC236}">
                <a16:creationId xmlns:a16="http://schemas.microsoft.com/office/drawing/2014/main" id="{376EB0CC-4339-4D86-AD69-9B2E4F8B5CF8}"/>
              </a:ext>
            </a:extLst>
          </p:cNvPr>
          <p:cNvCxnSpPr/>
          <p:nvPr/>
        </p:nvCxnSpPr>
        <p:spPr>
          <a:xfrm flipV="1">
            <a:off x="1274113" y="5494658"/>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90" name="Rectangle: Rounded Corners 89">
            <a:extLst>
              <a:ext uri="{FF2B5EF4-FFF2-40B4-BE49-F238E27FC236}">
                <a16:creationId xmlns:a16="http://schemas.microsoft.com/office/drawing/2014/main" id="{693FBE9C-12C6-4BC2-9E12-512DF3739612}"/>
              </a:ext>
            </a:extLst>
          </p:cNvPr>
          <p:cNvSpPr/>
          <p:nvPr/>
        </p:nvSpPr>
        <p:spPr>
          <a:xfrm>
            <a:off x="404541" y="3412552"/>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sp>
        <p:nvSpPr>
          <p:cNvPr id="91" name="Rectangle: Rounded Corners 90">
            <a:extLst>
              <a:ext uri="{FF2B5EF4-FFF2-40B4-BE49-F238E27FC236}">
                <a16:creationId xmlns:a16="http://schemas.microsoft.com/office/drawing/2014/main" id="{EEC787C6-790E-4DB6-8CCA-845B9E012132}"/>
              </a:ext>
            </a:extLst>
          </p:cNvPr>
          <p:cNvSpPr/>
          <p:nvPr/>
        </p:nvSpPr>
        <p:spPr>
          <a:xfrm>
            <a:off x="2602467" y="3416779"/>
            <a:ext cx="2103120" cy="914400"/>
          </a:xfrm>
          <a:prstGeom prst="roundRect">
            <a:avLst/>
          </a:prstGeom>
          <a:solidFill>
            <a:schemeClr val="bg1"/>
          </a:solidFill>
          <a:ln w="19050">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a:ln>
                  <a:noFill/>
                </a:ln>
                <a:solidFill>
                  <a:srgbClr val="FFFFFF"/>
                </a:solidFill>
                <a:effectLst/>
                <a:uLnTx/>
                <a:uFillTx/>
                <a:latin typeface="Arial"/>
                <a:cs typeface="+mn-cs"/>
              </a:rPr>
              <a:t>TBH</a:t>
            </a:r>
          </a:p>
        </p:txBody>
      </p:sp>
      <p:sp>
        <p:nvSpPr>
          <p:cNvPr id="93" name="Text Box 15">
            <a:extLst>
              <a:ext uri="{FF2B5EF4-FFF2-40B4-BE49-F238E27FC236}">
                <a16:creationId xmlns:a16="http://schemas.microsoft.com/office/drawing/2014/main" id="{453FE6D3-88FF-41DE-999E-3CFB9A4B457B}"/>
              </a:ext>
            </a:extLst>
          </p:cNvPr>
          <p:cNvSpPr txBox="1">
            <a:spLocks noChangeArrowheads="1"/>
          </p:cNvSpPr>
          <p:nvPr/>
        </p:nvSpPr>
        <p:spPr bwMode="gray">
          <a:xfrm>
            <a:off x="1195409" y="3605895"/>
            <a:ext cx="1390353"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Calibri" panose="020F0502020204030204"/>
                <a:ea typeface="ＭＳ Ｐゴシック" pitchFamily="34" charset="-128"/>
                <a:cs typeface="Arial" charset="0"/>
                <a:sym typeface="Arial" pitchFamily="34" charset="0"/>
              </a:rPr>
              <a:t>Robert Laviolette</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Manufacturing</a:t>
            </a:r>
          </a:p>
        </p:txBody>
      </p:sp>
      <p:cxnSp>
        <p:nvCxnSpPr>
          <p:cNvPr id="94" name="Straight Connector 93">
            <a:extLst>
              <a:ext uri="{FF2B5EF4-FFF2-40B4-BE49-F238E27FC236}">
                <a16:creationId xmlns:a16="http://schemas.microsoft.com/office/drawing/2014/main" id="{C782C541-7BEE-4446-9DA4-8689C4DA64A9}"/>
              </a:ext>
            </a:extLst>
          </p:cNvPr>
          <p:cNvCxnSpPr/>
          <p:nvPr/>
        </p:nvCxnSpPr>
        <p:spPr>
          <a:xfrm flipV="1">
            <a:off x="3504950" y="3460565"/>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pic>
        <p:nvPicPr>
          <p:cNvPr id="95" name="Picture 94">
            <a:extLst>
              <a:ext uri="{FF2B5EF4-FFF2-40B4-BE49-F238E27FC236}">
                <a16:creationId xmlns:a16="http://schemas.microsoft.com/office/drawing/2014/main" id="{481B094D-B0EE-4BA5-A062-871455D8A82E}"/>
              </a:ext>
            </a:extLst>
          </p:cNvPr>
          <p:cNvPicPr>
            <a:picLocks noChangeAspect="1"/>
          </p:cNvPicPr>
          <p:nvPr/>
        </p:nvPicPr>
        <p:blipFill>
          <a:blip r:embed="rId5"/>
          <a:stretch>
            <a:fillRect/>
          </a:stretch>
        </p:blipFill>
        <p:spPr>
          <a:xfrm>
            <a:off x="2684831" y="3507854"/>
            <a:ext cx="719084" cy="719084"/>
          </a:xfrm>
          <a:prstGeom prst="rect">
            <a:avLst/>
          </a:prstGeom>
        </p:spPr>
      </p:pic>
      <p:sp>
        <p:nvSpPr>
          <p:cNvPr id="103" name="Text Box 15">
            <a:extLst>
              <a:ext uri="{FF2B5EF4-FFF2-40B4-BE49-F238E27FC236}">
                <a16:creationId xmlns:a16="http://schemas.microsoft.com/office/drawing/2014/main" id="{359D3C76-7AB4-4AB9-99DE-5160A94CB9FA}"/>
              </a:ext>
            </a:extLst>
          </p:cNvPr>
          <p:cNvSpPr txBox="1">
            <a:spLocks noChangeArrowheads="1"/>
          </p:cNvSpPr>
          <p:nvPr/>
        </p:nvSpPr>
        <p:spPr bwMode="gray">
          <a:xfrm>
            <a:off x="3530201" y="4515012"/>
            <a:ext cx="1092771" cy="13243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Brian Saucier</a:t>
            </a:r>
            <a:endParaRPr kumimoji="1" lang="en-US" sz="1000" b="0"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pic>
        <p:nvPicPr>
          <p:cNvPr id="104" name="Picture 103">
            <a:extLst>
              <a:ext uri="{FF2B5EF4-FFF2-40B4-BE49-F238E27FC236}">
                <a16:creationId xmlns:a16="http://schemas.microsoft.com/office/drawing/2014/main" id="{EC3BFE5F-9A64-4BC5-8FEF-8A09188C68EC}"/>
              </a:ext>
            </a:extLst>
          </p:cNvPr>
          <p:cNvPicPr>
            <a:picLocks noChangeAspect="1"/>
          </p:cNvPicPr>
          <p:nvPr/>
        </p:nvPicPr>
        <p:blipFill>
          <a:blip r:embed="rId6"/>
          <a:stretch>
            <a:fillRect/>
          </a:stretch>
        </p:blipFill>
        <p:spPr>
          <a:xfrm>
            <a:off x="5211407" y="2497405"/>
            <a:ext cx="577847" cy="759457"/>
          </a:xfrm>
          <a:prstGeom prst="rect">
            <a:avLst/>
          </a:prstGeom>
        </p:spPr>
      </p:pic>
      <p:pic>
        <p:nvPicPr>
          <p:cNvPr id="105" name="Picture 104">
            <a:extLst>
              <a:ext uri="{FF2B5EF4-FFF2-40B4-BE49-F238E27FC236}">
                <a16:creationId xmlns:a16="http://schemas.microsoft.com/office/drawing/2014/main" id="{EDDEEBAB-45D7-49B1-9EC0-1E2C0F5EFCD5}"/>
              </a:ext>
            </a:extLst>
          </p:cNvPr>
          <p:cNvPicPr>
            <a:picLocks noChangeAspect="1"/>
          </p:cNvPicPr>
          <p:nvPr/>
        </p:nvPicPr>
        <p:blipFill>
          <a:blip r:embed="rId7"/>
          <a:stretch>
            <a:fillRect/>
          </a:stretch>
        </p:blipFill>
        <p:spPr>
          <a:xfrm>
            <a:off x="2807329" y="4498246"/>
            <a:ext cx="567467" cy="756623"/>
          </a:xfrm>
          <a:prstGeom prst="rect">
            <a:avLst/>
          </a:prstGeom>
        </p:spPr>
      </p:pic>
      <p:cxnSp>
        <p:nvCxnSpPr>
          <p:cNvPr id="108" name="Straight Connector 107">
            <a:extLst>
              <a:ext uri="{FF2B5EF4-FFF2-40B4-BE49-F238E27FC236}">
                <a16:creationId xmlns:a16="http://schemas.microsoft.com/office/drawing/2014/main" id="{30525473-5233-4807-984A-5748DE03C3BF}"/>
              </a:ext>
            </a:extLst>
          </p:cNvPr>
          <p:cNvCxnSpPr/>
          <p:nvPr/>
        </p:nvCxnSpPr>
        <p:spPr>
          <a:xfrm flipV="1">
            <a:off x="1294569" y="3471838"/>
            <a:ext cx="0" cy="795156"/>
          </a:xfrm>
          <a:prstGeom prst="line">
            <a:avLst/>
          </a:prstGeom>
          <a:noFill/>
          <a:ln w="28575" cap="flat" cmpd="sng" algn="ctr">
            <a:gradFill>
              <a:gsLst>
                <a:gs pos="0">
                  <a:sysClr val="window" lastClr="FFFFFF"/>
                </a:gs>
                <a:gs pos="49000">
                  <a:srgbClr val="0080B1"/>
                </a:gs>
                <a:gs pos="100000">
                  <a:sysClr val="window" lastClr="FFFFFF"/>
                </a:gs>
              </a:gsLst>
              <a:lin ang="5400000" scaled="1"/>
            </a:gradFill>
            <a:prstDash val="solid"/>
            <a:miter lim="800000"/>
            <a:headEnd type="none" w="med" len="med"/>
            <a:tailEnd type="none" w="med" len="med"/>
          </a:ln>
          <a:effectLst/>
        </p:spPr>
      </p:cxnSp>
      <p:sp>
        <p:nvSpPr>
          <p:cNvPr id="114" name="TextBox 113">
            <a:extLst>
              <a:ext uri="{FF2B5EF4-FFF2-40B4-BE49-F238E27FC236}">
                <a16:creationId xmlns:a16="http://schemas.microsoft.com/office/drawing/2014/main" id="{1F9A7E18-9800-4003-A894-2D14AD143B1F}"/>
              </a:ext>
            </a:extLst>
          </p:cNvPr>
          <p:cNvSpPr txBox="1"/>
          <p:nvPr/>
        </p:nvSpPr>
        <p:spPr>
          <a:xfrm>
            <a:off x="3488193" y="3616315"/>
            <a:ext cx="1159688" cy="5539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000" b="1" i="0" u="none" strike="noStrike" kern="1200" cap="none" spc="0" normalizeH="0" baseline="0" noProof="0" dirty="0">
                <a:ln>
                  <a:noFill/>
                </a:ln>
                <a:solidFill>
                  <a:prstClr val="black"/>
                </a:solidFill>
                <a:effectLst/>
                <a:uLnTx/>
                <a:uFillTx/>
                <a:latin typeface="Calibri" panose="020F0502020204030204"/>
                <a:cs typeface="+mn-cs"/>
              </a:rPr>
              <a:t>Stan Riemer</a:t>
            </a:r>
            <a:endParaRPr kumimoji="1" lang="en-US" sz="1000" b="0" i="1" u="none" strike="noStrike" kern="0" cap="none" spc="0" normalizeH="0" baseline="0" noProof="0" dirty="0">
              <a:ln>
                <a:noFill/>
              </a:ln>
              <a:solidFill>
                <a:srgbClr val="40404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sz="1000" b="0" i="1" u="none" strike="noStrike" kern="0" cap="none" spc="0" normalizeH="0" baseline="0" noProof="0" dirty="0">
                <a:ln>
                  <a:noFill/>
                </a:ln>
                <a:solidFill>
                  <a:srgbClr val="404040"/>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rPr>
              <a:t>International Business/FSI</a:t>
            </a:r>
          </a:p>
        </p:txBody>
      </p:sp>
      <p:sp>
        <p:nvSpPr>
          <p:cNvPr id="117" name="Text Box 15">
            <a:extLst>
              <a:ext uri="{FF2B5EF4-FFF2-40B4-BE49-F238E27FC236}">
                <a16:creationId xmlns:a16="http://schemas.microsoft.com/office/drawing/2014/main" id="{C5B8E921-8917-4DCA-9ED0-E6C08919AAAF}"/>
              </a:ext>
            </a:extLst>
          </p:cNvPr>
          <p:cNvSpPr txBox="1">
            <a:spLocks noChangeArrowheads="1"/>
          </p:cNvSpPr>
          <p:nvPr/>
        </p:nvSpPr>
        <p:spPr bwMode="gray">
          <a:xfrm>
            <a:off x="1196825" y="5624577"/>
            <a:ext cx="1301319"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u="none" strike="noStrike" kern="0" cap="none" spc="0" normalizeH="0" baseline="0" noProof="0" dirty="0" err="1">
                <a:ln>
                  <a:noFill/>
                </a:ln>
                <a:solidFill>
                  <a:srgbClr val="333333"/>
                </a:solidFill>
                <a:effectLst/>
                <a:uLnTx/>
                <a:uFillTx/>
                <a:latin typeface="Arial"/>
                <a:ea typeface="ＭＳ Ｐゴシック" pitchFamily="34" charset="-128"/>
                <a:cs typeface="Arial" charset="0"/>
                <a:sym typeface="Arial" pitchFamily="34" charset="0"/>
              </a:rPr>
              <a:t>Harbir</a:t>
            </a:r>
            <a:r>
              <a:rPr kumimoji="1" lang="en-US" sz="1000" b="1"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 Brar</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i="1" kern="0" dirty="0">
                <a:solidFill>
                  <a:srgbClr val="333333"/>
                </a:solidFill>
                <a:latin typeface="Arial"/>
                <a:ea typeface="ＭＳ Ｐゴシック" pitchFamily="34" charset="-128"/>
                <a:cs typeface="Arial" charset="0"/>
                <a:sym typeface="Arial" pitchFamily="34" charset="0"/>
              </a:rPr>
              <a:t>FSI</a:t>
            </a:r>
            <a:endParaRPr kumimoji="1" lang="en-US" sz="1000" i="1" u="none" strike="noStrike" kern="0" cap="none" spc="0" normalizeH="0" baseline="0" noProof="0" dirty="0">
              <a:ln>
                <a:noFill/>
              </a:ln>
              <a:solidFill>
                <a:srgbClr val="404040"/>
              </a:solidFill>
              <a:effectLst/>
              <a:uLnTx/>
              <a:uFillTx/>
              <a:latin typeface="Calibri" panose="020F0502020204030204"/>
              <a:ea typeface="ＭＳ Ｐゴシック" pitchFamily="34" charset="-128"/>
              <a:cs typeface="Arial" charset="0"/>
              <a:sym typeface="Arial" pitchFamily="34" charset="0"/>
            </a:endParaRPr>
          </a:p>
        </p:txBody>
      </p:sp>
      <p:pic>
        <p:nvPicPr>
          <p:cNvPr id="118" name="Picture 117">
            <a:extLst>
              <a:ext uri="{FF2B5EF4-FFF2-40B4-BE49-F238E27FC236}">
                <a16:creationId xmlns:a16="http://schemas.microsoft.com/office/drawing/2014/main" id="{2FD3F5A1-0495-447C-B6F2-89EB4663B80B}"/>
              </a:ext>
            </a:extLst>
          </p:cNvPr>
          <p:cNvPicPr>
            <a:picLocks noChangeAspect="1"/>
          </p:cNvPicPr>
          <p:nvPr/>
        </p:nvPicPr>
        <p:blipFill rotWithShape="1">
          <a:blip r:embed="rId8"/>
          <a:srcRect l="7318"/>
          <a:stretch/>
        </p:blipFill>
        <p:spPr>
          <a:xfrm>
            <a:off x="508627" y="3474653"/>
            <a:ext cx="706691" cy="762491"/>
          </a:xfrm>
          <a:prstGeom prst="rect">
            <a:avLst/>
          </a:prstGeom>
        </p:spPr>
      </p:pic>
      <p:sp>
        <p:nvSpPr>
          <p:cNvPr id="122" name="Text Box 15">
            <a:extLst>
              <a:ext uri="{FF2B5EF4-FFF2-40B4-BE49-F238E27FC236}">
                <a16:creationId xmlns:a16="http://schemas.microsoft.com/office/drawing/2014/main" id="{5C2A6F3D-7CBA-4610-8789-8B824106A0B7}"/>
              </a:ext>
            </a:extLst>
          </p:cNvPr>
          <p:cNvSpPr txBox="1">
            <a:spLocks noChangeArrowheads="1"/>
          </p:cNvSpPr>
          <p:nvPr/>
        </p:nvSpPr>
        <p:spPr bwMode="gray">
          <a:xfrm>
            <a:off x="5262177" y="1098737"/>
            <a:ext cx="1327079" cy="484771"/>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rPr>
              <a:t>Rob Mariani</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1" lang="en-US" sz="1000" b="0" i="1" u="none" strike="noStrike" kern="0" cap="none" spc="0" normalizeH="0" baseline="0" noProof="0" dirty="0">
                <a:ln>
                  <a:noFill/>
                </a:ln>
                <a:solidFill>
                  <a:srgbClr val="404040"/>
                </a:solidFill>
                <a:effectLst/>
                <a:uLnTx/>
                <a:uFillTx/>
                <a:latin typeface="Calibri" panose="020F0502020204030204"/>
                <a:ea typeface="ＭＳ Ｐゴシック" pitchFamily="34" charset="-128"/>
                <a:cs typeface="Arial" charset="0"/>
                <a:sym typeface="Arial" pitchFamily="34" charset="0"/>
              </a:rPr>
              <a:t>Global Sales Team Leader</a:t>
            </a:r>
          </a:p>
        </p:txBody>
      </p:sp>
      <p:sp>
        <p:nvSpPr>
          <p:cNvPr id="123" name="Text Box 15">
            <a:extLst>
              <a:ext uri="{FF2B5EF4-FFF2-40B4-BE49-F238E27FC236}">
                <a16:creationId xmlns:a16="http://schemas.microsoft.com/office/drawing/2014/main" id="{66092829-3DEA-4123-9703-2319B1FD33B3}"/>
              </a:ext>
            </a:extLst>
          </p:cNvPr>
          <p:cNvSpPr txBox="1">
            <a:spLocks noChangeArrowheads="1"/>
          </p:cNvSpPr>
          <p:nvPr/>
        </p:nvSpPr>
        <p:spPr bwMode="gray">
          <a:xfrm>
            <a:off x="5887170" y="3695219"/>
            <a:ext cx="1128276" cy="399259"/>
          </a:xfrm>
          <a:prstGeom prst="rect">
            <a:avLst/>
          </a:prstGeom>
          <a:noFill/>
          <a:ln w="25400">
            <a:noFill/>
            <a:miter lim="800000"/>
            <a:headEnd/>
            <a:tailEnd/>
          </a:ln>
        </p:spPr>
        <p:txBody>
          <a:bodyPr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endParaRPr kumimoji="1" lang="en-US" sz="1000" b="1" i="0" u="none" strike="noStrike" kern="0" cap="none" spc="0" normalizeH="0" baseline="0" noProof="0" dirty="0">
              <a:ln>
                <a:noFill/>
              </a:ln>
              <a:solidFill>
                <a:srgbClr val="333333"/>
              </a:solidFill>
              <a:effectLst/>
              <a:uLnTx/>
              <a:uFillTx/>
              <a:latin typeface="Arial"/>
              <a:ea typeface="ＭＳ Ｐゴシック" pitchFamily="34" charset="-128"/>
              <a:cs typeface="Arial" charset="0"/>
              <a:sym typeface="Arial" pitchFamily="34" charset="0"/>
            </a:endParaRPr>
          </a:p>
        </p:txBody>
      </p:sp>
      <p:cxnSp>
        <p:nvCxnSpPr>
          <p:cNvPr id="8" name="Straight Connector 7">
            <a:extLst>
              <a:ext uri="{FF2B5EF4-FFF2-40B4-BE49-F238E27FC236}">
                <a16:creationId xmlns:a16="http://schemas.microsoft.com/office/drawing/2014/main" id="{03A70571-1BFC-474A-9BD3-DECE74C1AEAE}"/>
              </a:ext>
            </a:extLst>
          </p:cNvPr>
          <p:cNvCxnSpPr/>
          <p:nvPr/>
        </p:nvCxnSpPr>
        <p:spPr>
          <a:xfrm>
            <a:off x="7743389" y="519871"/>
            <a:ext cx="0" cy="632531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B5B0F4A-1099-4ED6-9349-E2ECF5946839}"/>
              </a:ext>
            </a:extLst>
          </p:cNvPr>
          <p:cNvSpPr txBox="1"/>
          <p:nvPr/>
        </p:nvSpPr>
        <p:spPr>
          <a:xfrm>
            <a:off x="7743389" y="634250"/>
            <a:ext cx="3906774" cy="369332"/>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1C1C1C"/>
                </a:solidFill>
                <a:effectLst/>
                <a:uLnTx/>
                <a:uFillTx/>
                <a:latin typeface="Arial"/>
                <a:cs typeface="+mn-cs"/>
              </a:rPr>
              <a:t>What we do… </a:t>
            </a:r>
          </a:p>
        </p:txBody>
      </p:sp>
      <p:sp>
        <p:nvSpPr>
          <p:cNvPr id="65" name="TextBox 64">
            <a:extLst>
              <a:ext uri="{FF2B5EF4-FFF2-40B4-BE49-F238E27FC236}">
                <a16:creationId xmlns:a16="http://schemas.microsoft.com/office/drawing/2014/main" id="{4F01A56F-F0EF-40CC-AC18-1958984D8EF7}"/>
              </a:ext>
            </a:extLst>
          </p:cNvPr>
          <p:cNvSpPr txBox="1"/>
          <p:nvPr/>
        </p:nvSpPr>
        <p:spPr>
          <a:xfrm>
            <a:off x="7803678" y="1370477"/>
            <a:ext cx="414381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b="0" i="0" u="none" strike="noStrike" kern="1200" cap="none" spc="0" normalizeH="0" baseline="0" noProof="0" dirty="0">
                <a:ln>
                  <a:noFill/>
                </a:ln>
                <a:solidFill>
                  <a:srgbClr val="1C1C1C"/>
                </a:solidFill>
                <a:effectLst/>
                <a:uLnTx/>
                <a:uFillTx/>
                <a:latin typeface="Arial"/>
                <a:cs typeface="+mn-cs"/>
              </a:rPr>
              <a:t>“Front Door” for all Cybersecurity opportunities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DO and CDTS</a:t>
            </a:r>
          </a:p>
          <a:p>
            <a:pPr marL="1200150" lvl="2" indent="-285750">
              <a:spcBef>
                <a:spcPts val="600"/>
              </a:spcBef>
              <a:spcAft>
                <a:spcPts val="600"/>
              </a:spcAft>
              <a:buFont typeface="Wingdings" panose="05000000000000000000" pitchFamily="2" charset="2"/>
              <a:buChar char="Ø"/>
              <a:defRPr/>
            </a:pPr>
            <a:r>
              <a:rPr kumimoji="1" lang="en-US" sz="1400" b="0" i="0" u="none" strike="noStrike" kern="1200" cap="none" spc="0" normalizeH="0" baseline="0" noProof="0" dirty="0">
                <a:ln>
                  <a:noFill/>
                </a:ln>
                <a:solidFill>
                  <a:srgbClr val="1C1C1C"/>
                </a:solidFill>
                <a:effectLst/>
                <a:uLnTx/>
                <a:uFillTx/>
                <a:latin typeface="Arial"/>
                <a:cs typeface="+mn-cs"/>
              </a:rPr>
              <a:t>Advisory, Implementation and Managed Services</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dirty="0">
                <a:solidFill>
                  <a:srgbClr val="1C1C1C"/>
                </a:solidFill>
                <a:latin typeface="Arial"/>
              </a:rPr>
              <a:t>Aligned by SBU and </a:t>
            </a:r>
            <a:r>
              <a:rPr kumimoji="1" lang="en-US" sz="1400" b="0" i="0" u="none" strike="noStrike" kern="1200" cap="none" spc="0" normalizeH="0" baseline="0" noProof="0" dirty="0">
                <a:ln>
                  <a:noFill/>
                </a:ln>
                <a:solidFill>
                  <a:srgbClr val="1C1C1C"/>
                </a:solidFill>
                <a:effectLst/>
                <a:uLnTx/>
                <a:uFillTx/>
                <a:latin typeface="Arial"/>
                <a:cs typeface="+mn-cs"/>
              </a:rPr>
              <a:t>Integrated with SBU specific selling process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Account Planning</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Thought Leadership</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Sales Pursuits</a:t>
            </a:r>
          </a:p>
          <a:p>
            <a:pPr marL="742950" lvl="1" indent="-285750">
              <a:spcBef>
                <a:spcPts val="600"/>
              </a:spcBef>
              <a:spcAft>
                <a:spcPts val="600"/>
              </a:spcAft>
              <a:buFont typeface="Wingdings" panose="05000000000000000000" pitchFamily="2" charset="2"/>
              <a:buChar char="Ø"/>
              <a:defRPr/>
            </a:pPr>
            <a:r>
              <a:rPr kumimoji="1" lang="en-US" sz="1400" dirty="0">
                <a:solidFill>
                  <a:srgbClr val="1C1C1C"/>
                </a:solidFill>
                <a:latin typeface="Arial"/>
              </a:rPr>
              <a:t>Closing and Winning!</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1" lang="en-US" sz="1400" dirty="0">
                <a:solidFill>
                  <a:srgbClr val="1C1C1C"/>
                </a:solidFill>
                <a:latin typeface="Arial"/>
              </a:rPr>
              <a:t>We position our capabilities with clients and prospects, qualify opportunities and manage pursuit activities to win new Cybersecurity Revenue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srgbClr val="1C1C1C"/>
              </a:solidFill>
              <a:effectLst/>
              <a:uLnTx/>
              <a:uFillTx/>
              <a:latin typeface="Arial"/>
              <a:cs typeface="+mn-cs"/>
            </a:endParaRPr>
          </a:p>
        </p:txBody>
      </p:sp>
      <p:sp>
        <p:nvSpPr>
          <p:cNvPr id="68" name="Footer Placeholder 2">
            <a:extLst>
              <a:ext uri="{FF2B5EF4-FFF2-40B4-BE49-F238E27FC236}">
                <a16:creationId xmlns:a16="http://schemas.microsoft.com/office/drawing/2014/main" id="{392A1ADA-2766-422B-9176-0F2A693251A8}"/>
              </a:ext>
            </a:extLst>
          </p:cNvPr>
          <p:cNvSpPr txBox="1">
            <a:spLocks/>
          </p:cNvSpPr>
          <p:nvPr/>
        </p:nvSpPr>
        <p:spPr>
          <a:xfrm>
            <a:off x="228600" y="6556248"/>
            <a:ext cx="2194560" cy="182880"/>
          </a:xfr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09555"/>
            <a:r>
              <a:rPr lang="en-US" sz="800">
                <a:solidFill>
                  <a:schemeClr val="accent2"/>
                </a:solidFill>
              </a:rPr>
              <a:t>© 2022 NTT DATA, Inc. All rights reserved.</a:t>
            </a:r>
          </a:p>
        </p:txBody>
      </p:sp>
      <p:sp>
        <p:nvSpPr>
          <p:cNvPr id="69" name="Slide Number Placeholder 3">
            <a:extLst>
              <a:ext uri="{FF2B5EF4-FFF2-40B4-BE49-F238E27FC236}">
                <a16:creationId xmlns:a16="http://schemas.microsoft.com/office/drawing/2014/main" id="{72AFC0D1-520C-4652-B2FB-B9E46407FEC2}"/>
              </a:ext>
            </a:extLst>
          </p:cNvPr>
          <p:cNvSpPr txBox="1">
            <a:spLocks/>
          </p:cNvSpPr>
          <p:nvPr/>
        </p:nvSpPr>
        <p:spPr>
          <a:xfrm>
            <a:off x="5762244" y="6556248"/>
            <a:ext cx="667512" cy="182880"/>
          </a:xfr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92EA2340-BE12-4138-BE15-7C339B03EB4B}" type="slidenum">
              <a:rPr lang="en-US" sz="800" smtClean="0">
                <a:solidFill>
                  <a:schemeClr val="accent2"/>
                </a:solidFill>
              </a:rPr>
              <a:pPr algn="ctr"/>
              <a:t>11</a:t>
            </a:fld>
            <a:endParaRPr lang="en-US" sz="800">
              <a:solidFill>
                <a:schemeClr val="accent2"/>
              </a:solidFill>
            </a:endParaRPr>
          </a:p>
        </p:txBody>
      </p:sp>
      <p:pic>
        <p:nvPicPr>
          <p:cNvPr id="4" name="Picture 3" descr="A person in a suit smiling&#10;&#10;Description automatically generated with low confidence">
            <a:extLst>
              <a:ext uri="{FF2B5EF4-FFF2-40B4-BE49-F238E27FC236}">
                <a16:creationId xmlns:a16="http://schemas.microsoft.com/office/drawing/2014/main" id="{7281A3A5-D1CD-304A-F398-CC592FE10D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627" y="4472218"/>
            <a:ext cx="635517" cy="782651"/>
          </a:xfrm>
          <a:prstGeom prst="rect">
            <a:avLst/>
          </a:prstGeom>
        </p:spPr>
      </p:pic>
      <p:pic>
        <p:nvPicPr>
          <p:cNvPr id="3" name="Picture 2">
            <a:extLst>
              <a:ext uri="{FF2B5EF4-FFF2-40B4-BE49-F238E27FC236}">
                <a16:creationId xmlns:a16="http://schemas.microsoft.com/office/drawing/2014/main" id="{8A9B87F9-76EC-2B02-E8D3-125BBD11187A}"/>
              </a:ext>
            </a:extLst>
          </p:cNvPr>
          <p:cNvPicPr>
            <a:picLocks noChangeAspect="1"/>
          </p:cNvPicPr>
          <p:nvPr/>
        </p:nvPicPr>
        <p:blipFill>
          <a:blip r:embed="rId10"/>
          <a:stretch>
            <a:fillRect/>
          </a:stretch>
        </p:blipFill>
        <p:spPr>
          <a:xfrm>
            <a:off x="525627" y="5508591"/>
            <a:ext cx="728568" cy="728568"/>
          </a:xfrm>
          <a:prstGeom prst="rect">
            <a:avLst/>
          </a:prstGeom>
        </p:spPr>
      </p:pic>
      <p:pic>
        <p:nvPicPr>
          <p:cNvPr id="6" name="Picture 5" descr="A person smiling for a selfie&#10;&#10;Description automatically generated with low confidence">
            <a:extLst>
              <a:ext uri="{FF2B5EF4-FFF2-40B4-BE49-F238E27FC236}">
                <a16:creationId xmlns:a16="http://schemas.microsoft.com/office/drawing/2014/main" id="{0FC704AF-0A2E-2668-9607-9568C97A60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8390" y="916578"/>
            <a:ext cx="645732" cy="843909"/>
          </a:xfrm>
          <a:prstGeom prst="rect">
            <a:avLst/>
          </a:prstGeom>
        </p:spPr>
      </p:pic>
      <p:sp>
        <p:nvSpPr>
          <p:cNvPr id="5" name="TextBox 4">
            <a:extLst>
              <a:ext uri="{FF2B5EF4-FFF2-40B4-BE49-F238E27FC236}">
                <a16:creationId xmlns:a16="http://schemas.microsoft.com/office/drawing/2014/main" id="{9B83A4FE-CB84-20BF-2B67-DC13634D8EB9}"/>
              </a:ext>
            </a:extLst>
          </p:cNvPr>
          <p:cNvSpPr txBox="1"/>
          <p:nvPr/>
        </p:nvSpPr>
        <p:spPr>
          <a:xfrm>
            <a:off x="4829519" y="3632273"/>
            <a:ext cx="2930686" cy="646331"/>
          </a:xfrm>
          <a:prstGeom prst="rect">
            <a:avLst/>
          </a:prstGeom>
          <a:noFill/>
        </p:spPr>
        <p:txBody>
          <a:bodyPr wrap="square" rtlCol="0">
            <a:spAutoFit/>
          </a:bodyPr>
          <a:lstStyle/>
          <a:p>
            <a:r>
              <a:rPr lang="en-US" b="1" dirty="0"/>
              <a:t>Contact the team</a:t>
            </a:r>
            <a:r>
              <a:rPr lang="en-US" dirty="0"/>
              <a:t>: </a:t>
            </a:r>
          </a:p>
          <a:p>
            <a:r>
              <a:rPr lang="en-US" dirty="0"/>
              <a:t>securitysales@nttdata.com</a:t>
            </a:r>
          </a:p>
        </p:txBody>
      </p:sp>
    </p:spTree>
    <p:extLst>
      <p:ext uri="{BB962C8B-B14F-4D97-AF65-F5344CB8AC3E}">
        <p14:creationId xmlns:p14="http://schemas.microsoft.com/office/powerpoint/2010/main" val="110526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A9C260-B3A8-4FFB-A3CF-C6E6A07F1104}"/>
              </a:ext>
            </a:extLst>
          </p:cNvPr>
          <p:cNvSpPr>
            <a:spLocks noGrp="1"/>
          </p:cNvSpPr>
          <p:nvPr>
            <p:ph type="ftr" sz="quarter" idx="10"/>
          </p:nvPr>
        </p:nvSpPr>
        <p:spPr/>
        <p:txBody>
          <a:bodyPr/>
          <a:lstStyle/>
          <a:p>
            <a:pPr defTabSz="609562"/>
            <a:r>
              <a:rPr lang="en-US"/>
              <a:t>© 2021 NTT DATA, Inc. All rights reserved.</a:t>
            </a:r>
          </a:p>
        </p:txBody>
      </p:sp>
      <p:sp>
        <p:nvSpPr>
          <p:cNvPr id="3" name="TextBox 2">
            <a:extLst>
              <a:ext uri="{FF2B5EF4-FFF2-40B4-BE49-F238E27FC236}">
                <a16:creationId xmlns:a16="http://schemas.microsoft.com/office/drawing/2014/main" id="{987F79AF-DC60-4432-A470-F2ACC97E722E}"/>
              </a:ext>
            </a:extLst>
          </p:cNvPr>
          <p:cNvSpPr txBox="1"/>
          <p:nvPr/>
        </p:nvSpPr>
        <p:spPr>
          <a:xfrm>
            <a:off x="4496854" y="4164824"/>
            <a:ext cx="3198292" cy="367524"/>
          </a:xfrm>
          <a:prstGeom prst="rect">
            <a:avLst/>
          </a:prstGeom>
          <a:noFill/>
        </p:spPr>
        <p:txBody>
          <a:bodyPr wrap="square" rtlCol="0">
            <a:spAutoFit/>
          </a:bodyPr>
          <a:lstStyle/>
          <a:p>
            <a:pPr algn="ctr"/>
            <a:r>
              <a:rPr lang="en-US" sz="1765">
                <a:solidFill>
                  <a:schemeClr val="bg1"/>
                </a:solidFill>
              </a:rPr>
              <a:t>security.sales@nttdata.com</a:t>
            </a:r>
          </a:p>
        </p:txBody>
      </p:sp>
    </p:spTree>
    <p:extLst>
      <p:ext uri="{BB962C8B-B14F-4D97-AF65-F5344CB8AC3E}">
        <p14:creationId xmlns:p14="http://schemas.microsoft.com/office/powerpoint/2010/main" val="12513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886C792-4B32-4313-87B7-822C20C011B7}"/>
              </a:ext>
            </a:extLst>
          </p:cNvPr>
          <p:cNvSpPr>
            <a:spLocks noGrp="1"/>
          </p:cNvSpPr>
          <p:nvPr>
            <p:ph type="ftr" sz="quarter" idx="10"/>
          </p:nvPr>
        </p:nvSpPr>
        <p:spPr/>
        <p:txBody>
          <a:bodyPr/>
          <a:lstStyle/>
          <a:p>
            <a:pPr defTabSz="609555"/>
            <a:r>
              <a:rPr lang="pt-BR" dirty="0"/>
              <a:t>© 2023 NTT DATA Americas, Inc.</a:t>
            </a:r>
            <a:r>
              <a:rPr lang="en-US" dirty="0"/>
              <a:t> All rights reserved.</a:t>
            </a:r>
          </a:p>
        </p:txBody>
      </p:sp>
      <p:sp>
        <p:nvSpPr>
          <p:cNvPr id="4" name="Slide Number Placeholder 3">
            <a:extLst>
              <a:ext uri="{FF2B5EF4-FFF2-40B4-BE49-F238E27FC236}">
                <a16:creationId xmlns:a16="http://schemas.microsoft.com/office/drawing/2014/main" id="{9CCBB1DD-35BA-472A-BE39-B6B396FC08EC}"/>
              </a:ext>
            </a:extLst>
          </p:cNvPr>
          <p:cNvSpPr>
            <a:spLocks noGrp="1"/>
          </p:cNvSpPr>
          <p:nvPr>
            <p:ph type="sldNum" sz="quarter" idx="11"/>
          </p:nvPr>
        </p:nvSpPr>
        <p:spPr/>
        <p:txBody>
          <a:bodyPr/>
          <a:lstStyle/>
          <a:p>
            <a:pPr algn="ctr"/>
            <a:fld id="{92EA2340-BE12-4138-BE15-7C339B03EB4B}" type="slidenum">
              <a:rPr lang="en-US" smtClean="0"/>
              <a:pPr algn="ctr"/>
              <a:t>2</a:t>
            </a:fld>
            <a:endParaRPr lang="en-US"/>
          </a:p>
        </p:txBody>
      </p:sp>
      <p:sp>
        <p:nvSpPr>
          <p:cNvPr id="6" name="Title 1">
            <a:extLst>
              <a:ext uri="{FF2B5EF4-FFF2-40B4-BE49-F238E27FC236}">
                <a16:creationId xmlns:a16="http://schemas.microsoft.com/office/drawing/2014/main" id="{397D3D46-1752-48AF-886D-2888460F6AF7}"/>
              </a:ext>
            </a:extLst>
          </p:cNvPr>
          <p:cNvSpPr>
            <a:spLocks noGrp="1"/>
          </p:cNvSpPr>
          <p:nvPr>
            <p:ph type="title"/>
          </p:nvPr>
        </p:nvSpPr>
        <p:spPr>
          <a:xfrm>
            <a:off x="457200" y="1102799"/>
            <a:ext cx="10744200" cy="552204"/>
          </a:xfrm>
        </p:spPr>
        <p:txBody>
          <a:bodyPr/>
          <a:lstStyle/>
          <a:p>
            <a:endParaRPr lang="en-US"/>
          </a:p>
        </p:txBody>
      </p:sp>
      <p:pic>
        <p:nvPicPr>
          <p:cNvPr id="7" name="Picture 6">
            <a:extLst>
              <a:ext uri="{FF2B5EF4-FFF2-40B4-BE49-F238E27FC236}">
                <a16:creationId xmlns:a16="http://schemas.microsoft.com/office/drawing/2014/main" id="{4217D499-E0D4-4CBA-BC3A-2AF8EEFC39E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7392" b="13277"/>
          <a:stretch/>
        </p:blipFill>
        <p:spPr>
          <a:xfrm>
            <a:off x="2" y="457200"/>
            <a:ext cx="12191999" cy="5797989"/>
          </a:xfrm>
          <a:prstGeom prst="rect">
            <a:avLst/>
          </a:prstGeom>
          <a:effectLst/>
        </p:spPr>
      </p:pic>
      <p:sp>
        <p:nvSpPr>
          <p:cNvPr id="8" name="Rectangle: Top Corners Rounded 7">
            <a:extLst>
              <a:ext uri="{FF2B5EF4-FFF2-40B4-BE49-F238E27FC236}">
                <a16:creationId xmlns:a16="http://schemas.microsoft.com/office/drawing/2014/main" id="{16965042-AC5A-4423-A84B-2A03E40968B2}"/>
              </a:ext>
            </a:extLst>
          </p:cNvPr>
          <p:cNvSpPr/>
          <p:nvPr/>
        </p:nvSpPr>
        <p:spPr>
          <a:xfrm>
            <a:off x="3771902" y="4656967"/>
            <a:ext cx="4653863" cy="387191"/>
          </a:xfrm>
          <a:prstGeom prst="round2SameRect">
            <a:avLst/>
          </a:prstGeom>
          <a:solidFill>
            <a:schemeClr val="tx2"/>
          </a:solidFill>
          <a:effectLst>
            <a:outerShdw blurRad="50800" dist="38100" dir="16200000" rotWithShape="0">
              <a:prstClr val="black">
                <a:alpha val="40000"/>
              </a:prstClr>
            </a:outerShdw>
          </a:effectLst>
        </p:spPr>
        <p:txBody>
          <a:bodyPr wrap="square">
            <a:spAutoFit/>
          </a:bodyPr>
          <a:lstStyle/>
          <a:p>
            <a:pPr algn="ctr">
              <a:lnSpc>
                <a:spcPct val="90000"/>
              </a:lnSpc>
            </a:pPr>
            <a:r>
              <a:rPr lang="en-US" sz="2000" b="1">
                <a:solidFill>
                  <a:schemeClr val="bg1"/>
                </a:solidFill>
              </a:rPr>
              <a:t> Global Strength of NTT Companies</a:t>
            </a:r>
          </a:p>
        </p:txBody>
      </p:sp>
      <p:sp>
        <p:nvSpPr>
          <p:cNvPr id="9" name="TextBox 8">
            <a:extLst>
              <a:ext uri="{FF2B5EF4-FFF2-40B4-BE49-F238E27FC236}">
                <a16:creationId xmlns:a16="http://schemas.microsoft.com/office/drawing/2014/main" id="{AD54C007-96B6-4AB7-B405-B8010274679F}"/>
              </a:ext>
            </a:extLst>
          </p:cNvPr>
          <p:cNvSpPr txBox="1"/>
          <p:nvPr/>
        </p:nvSpPr>
        <p:spPr>
          <a:xfrm>
            <a:off x="2" y="5020865"/>
            <a:ext cx="12191999" cy="1384995"/>
          </a:xfrm>
          <a:prstGeom prst="rect">
            <a:avLst/>
          </a:prstGeom>
          <a:solidFill>
            <a:srgbClr val="0072BC"/>
          </a:solidFill>
          <a:effectLst>
            <a:outerShdw blurRad="50800" dist="38100" dir="5400000" algn="t" rotWithShape="0">
              <a:prstClr val="black">
                <a:alpha val="40000"/>
              </a:prstClr>
            </a:outerShdw>
          </a:effectLst>
        </p:spPr>
        <p:txBody>
          <a:bodyPr wrap="square" lIns="2743200" tIns="274320" rIns="91440" bIns="274320" rtlCol="0" anchor="t">
            <a:spAutoFit/>
          </a:bodyPr>
          <a:lstStyle/>
          <a:p>
            <a:r>
              <a:rPr lang="en-US">
                <a:solidFill>
                  <a:schemeClr val="bg1"/>
                </a:solidFill>
              </a:rPr>
              <a:t>NTT is one of the largest </a:t>
            </a:r>
            <a:r>
              <a:rPr lang="en-US" dirty="0">
                <a:solidFill>
                  <a:schemeClr val="bg1"/>
                </a:solidFill>
              </a:rPr>
              <a:t>global technology and business solutions </a:t>
            </a:r>
            <a:r>
              <a:rPr lang="en-US">
                <a:solidFill>
                  <a:schemeClr val="bg1"/>
                </a:solidFill>
              </a:rPr>
              <a:t>companies</a:t>
            </a:r>
            <a:r>
              <a:rPr lang="en-US" dirty="0">
                <a:solidFill>
                  <a:schemeClr val="bg1"/>
                </a:solidFill>
              </a:rPr>
              <a:t>,</a:t>
            </a:r>
            <a:r>
              <a:rPr lang="en-US">
                <a:solidFill>
                  <a:schemeClr val="bg1"/>
                </a:solidFill>
              </a:rPr>
              <a:t> with 150+ year heritage of innovation. Ranked one of the world’s most valuable brands, it is the </a:t>
            </a:r>
            <a:br>
              <a:rPr lang="en-US" dirty="0">
                <a:solidFill>
                  <a:schemeClr val="bg1"/>
                </a:solidFill>
              </a:rPr>
            </a:br>
            <a:r>
              <a:rPr lang="en-US">
                <a:solidFill>
                  <a:schemeClr val="bg1"/>
                </a:solidFill>
              </a:rPr>
              <a:t>holding company for all NTT businesses worldwide, including NTT DATA.</a:t>
            </a:r>
          </a:p>
        </p:txBody>
      </p:sp>
      <p:grpSp>
        <p:nvGrpSpPr>
          <p:cNvPr id="10" name="Group 9">
            <a:extLst>
              <a:ext uri="{FF2B5EF4-FFF2-40B4-BE49-F238E27FC236}">
                <a16:creationId xmlns:a16="http://schemas.microsoft.com/office/drawing/2014/main" id="{AB303A9E-DA04-4385-8F67-65E9CCE6301D}"/>
              </a:ext>
            </a:extLst>
          </p:cNvPr>
          <p:cNvGrpSpPr/>
          <p:nvPr/>
        </p:nvGrpSpPr>
        <p:grpSpPr>
          <a:xfrm>
            <a:off x="304801" y="5412531"/>
            <a:ext cx="1666875" cy="601663"/>
            <a:chOff x="-3782791" y="8358188"/>
            <a:chExt cx="1666875" cy="601662"/>
          </a:xfrm>
        </p:grpSpPr>
        <p:sp>
          <p:nvSpPr>
            <p:cNvPr id="11" name="Freeform 5">
              <a:extLst>
                <a:ext uri="{FF2B5EF4-FFF2-40B4-BE49-F238E27FC236}">
                  <a16:creationId xmlns:a16="http://schemas.microsoft.com/office/drawing/2014/main" id="{DCFC9389-EC22-4AE8-BD06-BE590210721B}"/>
                </a:ext>
              </a:extLst>
            </p:cNvPr>
            <p:cNvSpPr>
              <a:spLocks noEditPoints="1"/>
            </p:cNvSpPr>
            <p:nvPr/>
          </p:nvSpPr>
          <p:spPr bwMode="auto">
            <a:xfrm>
              <a:off x="-3782791" y="8358188"/>
              <a:ext cx="633413" cy="601662"/>
            </a:xfrm>
            <a:custGeom>
              <a:avLst/>
              <a:gdLst>
                <a:gd name="T0" fmla="*/ 301 w 485"/>
                <a:gd name="T1" fmla="*/ 0 h 459"/>
                <a:gd name="T2" fmla="*/ 243 w 485"/>
                <a:gd name="T3" fmla="*/ 11 h 459"/>
                <a:gd name="T4" fmla="*/ 184 w 485"/>
                <a:gd name="T5" fmla="*/ 0 h 459"/>
                <a:gd name="T6" fmla="*/ 0 w 485"/>
                <a:gd name="T7" fmla="*/ 216 h 459"/>
                <a:gd name="T8" fmla="*/ 243 w 485"/>
                <a:gd name="T9" fmla="*/ 459 h 459"/>
                <a:gd name="T10" fmla="*/ 485 w 485"/>
                <a:gd name="T11" fmla="*/ 216 h 459"/>
                <a:gd name="T12" fmla="*/ 301 w 485"/>
                <a:gd name="T13" fmla="*/ 0 h 459"/>
                <a:gd name="T14" fmla="*/ 243 w 485"/>
                <a:gd name="T15" fmla="*/ 74 h 459"/>
                <a:gd name="T16" fmla="*/ 286 w 485"/>
                <a:gd name="T17" fmla="*/ 154 h 459"/>
                <a:gd name="T18" fmla="*/ 243 w 485"/>
                <a:gd name="T19" fmla="*/ 201 h 459"/>
                <a:gd name="T20" fmla="*/ 200 w 485"/>
                <a:gd name="T21" fmla="*/ 154 h 459"/>
                <a:gd name="T22" fmla="*/ 243 w 485"/>
                <a:gd name="T23" fmla="*/ 74 h 459"/>
                <a:gd name="T24" fmla="*/ 243 w 485"/>
                <a:gd name="T25" fmla="*/ 399 h 459"/>
                <a:gd name="T26" fmla="*/ 60 w 485"/>
                <a:gd name="T27" fmla="*/ 215 h 459"/>
                <a:gd name="T28" fmla="*/ 181 w 485"/>
                <a:gd name="T29" fmla="*/ 59 h 459"/>
                <a:gd name="T30" fmla="*/ 141 w 485"/>
                <a:gd name="T31" fmla="*/ 157 h 459"/>
                <a:gd name="T32" fmla="*/ 243 w 485"/>
                <a:gd name="T33" fmla="*/ 261 h 459"/>
                <a:gd name="T34" fmla="*/ 345 w 485"/>
                <a:gd name="T35" fmla="*/ 157 h 459"/>
                <a:gd name="T36" fmla="*/ 304 w 485"/>
                <a:gd name="T37" fmla="*/ 59 h 459"/>
                <a:gd name="T38" fmla="*/ 426 w 485"/>
                <a:gd name="T39" fmla="*/ 215 h 459"/>
                <a:gd name="T40" fmla="*/ 243 w 485"/>
                <a:gd name="T41" fmla="*/ 39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5" h="459">
                  <a:moveTo>
                    <a:pt x="301" y="0"/>
                  </a:moveTo>
                  <a:cubicBezTo>
                    <a:pt x="280" y="0"/>
                    <a:pt x="258" y="5"/>
                    <a:pt x="243" y="11"/>
                  </a:cubicBezTo>
                  <a:cubicBezTo>
                    <a:pt x="227" y="5"/>
                    <a:pt x="206" y="0"/>
                    <a:pt x="184" y="0"/>
                  </a:cubicBezTo>
                  <a:cubicBezTo>
                    <a:pt x="87" y="0"/>
                    <a:pt x="0" y="91"/>
                    <a:pt x="0" y="216"/>
                  </a:cubicBezTo>
                  <a:cubicBezTo>
                    <a:pt x="0" y="353"/>
                    <a:pt x="112" y="459"/>
                    <a:pt x="243" y="459"/>
                  </a:cubicBezTo>
                  <a:cubicBezTo>
                    <a:pt x="374" y="459"/>
                    <a:pt x="485" y="353"/>
                    <a:pt x="485" y="216"/>
                  </a:cubicBezTo>
                  <a:cubicBezTo>
                    <a:pt x="485" y="91"/>
                    <a:pt x="398" y="0"/>
                    <a:pt x="301" y="0"/>
                  </a:cubicBezTo>
                  <a:moveTo>
                    <a:pt x="243" y="74"/>
                  </a:moveTo>
                  <a:cubicBezTo>
                    <a:pt x="261" y="85"/>
                    <a:pt x="286" y="117"/>
                    <a:pt x="286" y="154"/>
                  </a:cubicBezTo>
                  <a:cubicBezTo>
                    <a:pt x="286" y="180"/>
                    <a:pt x="268" y="201"/>
                    <a:pt x="243" y="201"/>
                  </a:cubicBezTo>
                  <a:cubicBezTo>
                    <a:pt x="217" y="201"/>
                    <a:pt x="200" y="180"/>
                    <a:pt x="200" y="154"/>
                  </a:cubicBezTo>
                  <a:cubicBezTo>
                    <a:pt x="200" y="117"/>
                    <a:pt x="224" y="85"/>
                    <a:pt x="243" y="74"/>
                  </a:cubicBezTo>
                  <a:moveTo>
                    <a:pt x="243" y="399"/>
                  </a:moveTo>
                  <a:cubicBezTo>
                    <a:pt x="143" y="399"/>
                    <a:pt x="60" y="319"/>
                    <a:pt x="60" y="215"/>
                  </a:cubicBezTo>
                  <a:cubicBezTo>
                    <a:pt x="60" y="121"/>
                    <a:pt x="128" y="57"/>
                    <a:pt x="181" y="59"/>
                  </a:cubicBezTo>
                  <a:cubicBezTo>
                    <a:pt x="156" y="84"/>
                    <a:pt x="141" y="121"/>
                    <a:pt x="141" y="157"/>
                  </a:cubicBezTo>
                  <a:cubicBezTo>
                    <a:pt x="141" y="218"/>
                    <a:pt x="189" y="261"/>
                    <a:pt x="243" y="261"/>
                  </a:cubicBezTo>
                  <a:cubicBezTo>
                    <a:pt x="296" y="261"/>
                    <a:pt x="345" y="218"/>
                    <a:pt x="345" y="157"/>
                  </a:cubicBezTo>
                  <a:cubicBezTo>
                    <a:pt x="345" y="121"/>
                    <a:pt x="329" y="84"/>
                    <a:pt x="304" y="59"/>
                  </a:cubicBezTo>
                  <a:cubicBezTo>
                    <a:pt x="358" y="57"/>
                    <a:pt x="426" y="121"/>
                    <a:pt x="426" y="215"/>
                  </a:cubicBezTo>
                  <a:cubicBezTo>
                    <a:pt x="426" y="319"/>
                    <a:pt x="343" y="399"/>
                    <a:pt x="243" y="39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0B8BA40-0CAE-4756-95A2-2D9688B9A76F}"/>
                </a:ext>
              </a:extLst>
            </p:cNvPr>
            <p:cNvSpPr>
              <a:spLocks/>
            </p:cNvSpPr>
            <p:nvPr/>
          </p:nvSpPr>
          <p:spPr bwMode="auto">
            <a:xfrm>
              <a:off x="-3022378" y="8491538"/>
              <a:ext cx="311150" cy="317500"/>
            </a:xfrm>
            <a:custGeom>
              <a:avLst/>
              <a:gdLst>
                <a:gd name="T0" fmla="*/ 106 w 196"/>
                <a:gd name="T1" fmla="*/ 0 h 200"/>
                <a:gd name="T2" fmla="*/ 106 w 196"/>
                <a:gd name="T3" fmla="*/ 40 h 200"/>
                <a:gd name="T4" fmla="*/ 127 w 196"/>
                <a:gd name="T5" fmla="*/ 40 h 200"/>
                <a:gd name="T6" fmla="*/ 127 w 196"/>
                <a:gd name="T7" fmla="*/ 113 h 200"/>
                <a:gd name="T8" fmla="*/ 68 w 196"/>
                <a:gd name="T9" fmla="*/ 0 h 200"/>
                <a:gd name="T10" fmla="*/ 0 w 196"/>
                <a:gd name="T11" fmla="*/ 0 h 200"/>
                <a:gd name="T12" fmla="*/ 0 w 196"/>
                <a:gd name="T13" fmla="*/ 40 h 200"/>
                <a:gd name="T14" fmla="*/ 22 w 196"/>
                <a:gd name="T15" fmla="*/ 40 h 200"/>
                <a:gd name="T16" fmla="*/ 22 w 196"/>
                <a:gd name="T17" fmla="*/ 160 h 200"/>
                <a:gd name="T18" fmla="*/ 0 w 196"/>
                <a:gd name="T19" fmla="*/ 160 h 200"/>
                <a:gd name="T20" fmla="*/ 0 w 196"/>
                <a:gd name="T21" fmla="*/ 200 h 200"/>
                <a:gd name="T22" fmla="*/ 90 w 196"/>
                <a:gd name="T23" fmla="*/ 200 h 200"/>
                <a:gd name="T24" fmla="*/ 90 w 196"/>
                <a:gd name="T25" fmla="*/ 160 h 200"/>
                <a:gd name="T26" fmla="*/ 68 w 196"/>
                <a:gd name="T27" fmla="*/ 160 h 200"/>
                <a:gd name="T28" fmla="*/ 68 w 196"/>
                <a:gd name="T29" fmla="*/ 88 h 200"/>
                <a:gd name="T30" fmla="*/ 127 w 196"/>
                <a:gd name="T31" fmla="*/ 200 h 200"/>
                <a:gd name="T32" fmla="*/ 174 w 196"/>
                <a:gd name="T33" fmla="*/ 200 h 200"/>
                <a:gd name="T34" fmla="*/ 174 w 196"/>
                <a:gd name="T35" fmla="*/ 40 h 200"/>
                <a:gd name="T36" fmla="*/ 196 w 196"/>
                <a:gd name="T37" fmla="*/ 40 h 200"/>
                <a:gd name="T38" fmla="*/ 196 w 196"/>
                <a:gd name="T39" fmla="*/ 0 h 200"/>
                <a:gd name="T40" fmla="*/ 106 w 196"/>
                <a:gd name="T4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200">
                  <a:moveTo>
                    <a:pt x="106" y="0"/>
                  </a:moveTo>
                  <a:lnTo>
                    <a:pt x="106" y="40"/>
                  </a:lnTo>
                  <a:lnTo>
                    <a:pt x="127" y="40"/>
                  </a:lnTo>
                  <a:lnTo>
                    <a:pt x="127" y="113"/>
                  </a:lnTo>
                  <a:lnTo>
                    <a:pt x="68" y="0"/>
                  </a:lnTo>
                  <a:lnTo>
                    <a:pt x="0" y="0"/>
                  </a:lnTo>
                  <a:lnTo>
                    <a:pt x="0" y="40"/>
                  </a:lnTo>
                  <a:lnTo>
                    <a:pt x="22" y="40"/>
                  </a:lnTo>
                  <a:lnTo>
                    <a:pt x="22" y="160"/>
                  </a:lnTo>
                  <a:lnTo>
                    <a:pt x="0" y="160"/>
                  </a:lnTo>
                  <a:lnTo>
                    <a:pt x="0" y="200"/>
                  </a:lnTo>
                  <a:lnTo>
                    <a:pt x="90" y="200"/>
                  </a:lnTo>
                  <a:lnTo>
                    <a:pt x="90" y="160"/>
                  </a:lnTo>
                  <a:lnTo>
                    <a:pt x="68" y="160"/>
                  </a:lnTo>
                  <a:lnTo>
                    <a:pt x="68" y="88"/>
                  </a:lnTo>
                  <a:lnTo>
                    <a:pt x="127" y="200"/>
                  </a:lnTo>
                  <a:lnTo>
                    <a:pt x="174" y="200"/>
                  </a:lnTo>
                  <a:lnTo>
                    <a:pt x="174" y="40"/>
                  </a:lnTo>
                  <a:lnTo>
                    <a:pt x="196" y="40"/>
                  </a:lnTo>
                  <a:lnTo>
                    <a:pt x="196" y="0"/>
                  </a:lnTo>
                  <a:lnTo>
                    <a:pt x="10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001547A7-D7DF-4FE5-8533-6DBA25C7FDC1}"/>
                </a:ext>
              </a:extLst>
            </p:cNvPr>
            <p:cNvSpPr>
              <a:spLocks/>
            </p:cNvSpPr>
            <p:nvPr/>
          </p:nvSpPr>
          <p:spPr bwMode="auto">
            <a:xfrm>
              <a:off x="-2689003" y="8491538"/>
              <a:ext cx="276225" cy="317500"/>
            </a:xfrm>
            <a:custGeom>
              <a:avLst/>
              <a:gdLst>
                <a:gd name="T0" fmla="*/ 174 w 174"/>
                <a:gd name="T1" fmla="*/ 77 h 200"/>
                <a:gd name="T2" fmla="*/ 174 w 174"/>
                <a:gd name="T3" fmla="*/ 0 h 200"/>
                <a:gd name="T4" fmla="*/ 0 w 174"/>
                <a:gd name="T5" fmla="*/ 0 h 200"/>
                <a:gd name="T6" fmla="*/ 0 w 174"/>
                <a:gd name="T7" fmla="*/ 77 h 200"/>
                <a:gd name="T8" fmla="*/ 39 w 174"/>
                <a:gd name="T9" fmla="*/ 77 h 200"/>
                <a:gd name="T10" fmla="*/ 39 w 174"/>
                <a:gd name="T11" fmla="*/ 40 h 200"/>
                <a:gd name="T12" fmla="*/ 60 w 174"/>
                <a:gd name="T13" fmla="*/ 40 h 200"/>
                <a:gd name="T14" fmla="*/ 60 w 174"/>
                <a:gd name="T15" fmla="*/ 161 h 200"/>
                <a:gd name="T16" fmla="*/ 32 w 174"/>
                <a:gd name="T17" fmla="*/ 161 h 200"/>
                <a:gd name="T18" fmla="*/ 32 w 174"/>
                <a:gd name="T19" fmla="*/ 200 h 200"/>
                <a:gd name="T20" fmla="*/ 142 w 174"/>
                <a:gd name="T21" fmla="*/ 200 h 200"/>
                <a:gd name="T22" fmla="*/ 142 w 174"/>
                <a:gd name="T23" fmla="*/ 161 h 200"/>
                <a:gd name="T24" fmla="*/ 113 w 174"/>
                <a:gd name="T25" fmla="*/ 161 h 200"/>
                <a:gd name="T26" fmla="*/ 113 w 174"/>
                <a:gd name="T27" fmla="*/ 40 h 200"/>
                <a:gd name="T28" fmla="*/ 135 w 174"/>
                <a:gd name="T29" fmla="*/ 40 h 200"/>
                <a:gd name="T30" fmla="*/ 135 w 174"/>
                <a:gd name="T31" fmla="*/ 77 h 200"/>
                <a:gd name="T32" fmla="*/ 174 w 174"/>
                <a:gd name="T33"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200">
                  <a:moveTo>
                    <a:pt x="174" y="77"/>
                  </a:moveTo>
                  <a:lnTo>
                    <a:pt x="174" y="0"/>
                  </a:lnTo>
                  <a:lnTo>
                    <a:pt x="0" y="0"/>
                  </a:lnTo>
                  <a:lnTo>
                    <a:pt x="0" y="77"/>
                  </a:lnTo>
                  <a:lnTo>
                    <a:pt x="39" y="77"/>
                  </a:lnTo>
                  <a:lnTo>
                    <a:pt x="39" y="40"/>
                  </a:lnTo>
                  <a:lnTo>
                    <a:pt x="60" y="40"/>
                  </a:lnTo>
                  <a:lnTo>
                    <a:pt x="60" y="161"/>
                  </a:lnTo>
                  <a:lnTo>
                    <a:pt x="32" y="161"/>
                  </a:lnTo>
                  <a:lnTo>
                    <a:pt x="32" y="200"/>
                  </a:lnTo>
                  <a:lnTo>
                    <a:pt x="142" y="200"/>
                  </a:lnTo>
                  <a:lnTo>
                    <a:pt x="142" y="161"/>
                  </a:lnTo>
                  <a:lnTo>
                    <a:pt x="113" y="161"/>
                  </a:lnTo>
                  <a:lnTo>
                    <a:pt x="113" y="40"/>
                  </a:lnTo>
                  <a:lnTo>
                    <a:pt x="135" y="40"/>
                  </a:lnTo>
                  <a:lnTo>
                    <a:pt x="135" y="77"/>
                  </a:lnTo>
                  <a:lnTo>
                    <a:pt x="174" y="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3B2CBB4C-3B24-4788-A95E-BB0010D15EE0}"/>
                </a:ext>
              </a:extLst>
            </p:cNvPr>
            <p:cNvSpPr>
              <a:spLocks/>
            </p:cNvSpPr>
            <p:nvPr/>
          </p:nvSpPr>
          <p:spPr bwMode="auto">
            <a:xfrm>
              <a:off x="-2392141" y="8491538"/>
              <a:ext cx="276225" cy="317500"/>
            </a:xfrm>
            <a:custGeom>
              <a:avLst/>
              <a:gdLst>
                <a:gd name="T0" fmla="*/ 174 w 174"/>
                <a:gd name="T1" fmla="*/ 77 h 200"/>
                <a:gd name="T2" fmla="*/ 174 w 174"/>
                <a:gd name="T3" fmla="*/ 0 h 200"/>
                <a:gd name="T4" fmla="*/ 0 w 174"/>
                <a:gd name="T5" fmla="*/ 0 h 200"/>
                <a:gd name="T6" fmla="*/ 0 w 174"/>
                <a:gd name="T7" fmla="*/ 77 h 200"/>
                <a:gd name="T8" fmla="*/ 40 w 174"/>
                <a:gd name="T9" fmla="*/ 77 h 200"/>
                <a:gd name="T10" fmla="*/ 40 w 174"/>
                <a:gd name="T11" fmla="*/ 40 h 200"/>
                <a:gd name="T12" fmla="*/ 61 w 174"/>
                <a:gd name="T13" fmla="*/ 40 h 200"/>
                <a:gd name="T14" fmla="*/ 61 w 174"/>
                <a:gd name="T15" fmla="*/ 161 h 200"/>
                <a:gd name="T16" fmla="*/ 32 w 174"/>
                <a:gd name="T17" fmla="*/ 161 h 200"/>
                <a:gd name="T18" fmla="*/ 32 w 174"/>
                <a:gd name="T19" fmla="*/ 200 h 200"/>
                <a:gd name="T20" fmla="*/ 143 w 174"/>
                <a:gd name="T21" fmla="*/ 200 h 200"/>
                <a:gd name="T22" fmla="*/ 143 w 174"/>
                <a:gd name="T23" fmla="*/ 161 h 200"/>
                <a:gd name="T24" fmla="*/ 113 w 174"/>
                <a:gd name="T25" fmla="*/ 161 h 200"/>
                <a:gd name="T26" fmla="*/ 113 w 174"/>
                <a:gd name="T27" fmla="*/ 40 h 200"/>
                <a:gd name="T28" fmla="*/ 134 w 174"/>
                <a:gd name="T29" fmla="*/ 40 h 200"/>
                <a:gd name="T30" fmla="*/ 134 w 174"/>
                <a:gd name="T31" fmla="*/ 77 h 200"/>
                <a:gd name="T32" fmla="*/ 174 w 174"/>
                <a:gd name="T33"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200">
                  <a:moveTo>
                    <a:pt x="174" y="77"/>
                  </a:moveTo>
                  <a:lnTo>
                    <a:pt x="174" y="0"/>
                  </a:lnTo>
                  <a:lnTo>
                    <a:pt x="0" y="0"/>
                  </a:lnTo>
                  <a:lnTo>
                    <a:pt x="0" y="77"/>
                  </a:lnTo>
                  <a:lnTo>
                    <a:pt x="40" y="77"/>
                  </a:lnTo>
                  <a:lnTo>
                    <a:pt x="40" y="40"/>
                  </a:lnTo>
                  <a:lnTo>
                    <a:pt x="61" y="40"/>
                  </a:lnTo>
                  <a:lnTo>
                    <a:pt x="61" y="161"/>
                  </a:lnTo>
                  <a:lnTo>
                    <a:pt x="32" y="161"/>
                  </a:lnTo>
                  <a:lnTo>
                    <a:pt x="32" y="200"/>
                  </a:lnTo>
                  <a:lnTo>
                    <a:pt x="143" y="200"/>
                  </a:lnTo>
                  <a:lnTo>
                    <a:pt x="143" y="161"/>
                  </a:lnTo>
                  <a:lnTo>
                    <a:pt x="113" y="161"/>
                  </a:lnTo>
                  <a:lnTo>
                    <a:pt x="113" y="40"/>
                  </a:lnTo>
                  <a:lnTo>
                    <a:pt x="134" y="40"/>
                  </a:lnTo>
                  <a:lnTo>
                    <a:pt x="134" y="77"/>
                  </a:lnTo>
                  <a:lnTo>
                    <a:pt x="174" y="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71B347FF-A2FE-4865-9936-B559129D0C66}"/>
              </a:ext>
            </a:extLst>
          </p:cNvPr>
          <p:cNvSpPr txBox="1"/>
          <p:nvPr/>
        </p:nvSpPr>
        <p:spPr>
          <a:xfrm>
            <a:off x="1780918" y="1024833"/>
            <a:ext cx="2629927" cy="2629931"/>
          </a:xfrm>
          <a:prstGeom prst="ellipse">
            <a:avLst/>
          </a:prstGeom>
          <a:gradFill>
            <a:gsLst>
              <a:gs pos="0">
                <a:schemeClr val="tx2">
                  <a:alpha val="37000"/>
                </a:schemeClr>
              </a:gs>
              <a:gs pos="100000">
                <a:srgbClr val="0072BC"/>
              </a:gs>
            </a:gsLst>
            <a:lin ang="5400000" scaled="1"/>
          </a:gradFill>
          <a:effectLst>
            <a:outerShdw blurRad="50800" dist="38100" dir="5400000" algn="t" rotWithShape="0">
              <a:prstClr val="black">
                <a:alpha val="40000"/>
              </a:prstClr>
            </a:outerShdw>
          </a:effectLst>
        </p:spPr>
        <p:txBody>
          <a:bodyPr wrap="none" lIns="0" tIns="0" rIns="0" bIns="0" rtlCol="0" anchor="b">
            <a:noAutofit/>
          </a:bodyPr>
          <a:lstStyle/>
          <a:p>
            <a:pPr algn="ctr"/>
            <a:r>
              <a:rPr lang="en-US" sz="2000">
                <a:solidFill>
                  <a:schemeClr val="bg1"/>
                </a:solidFill>
                <a:effectLst>
                  <a:outerShdw blurRad="38100" dist="38100" dir="2700000" algn="tl">
                    <a:srgbClr val="000000">
                      <a:alpha val="43137"/>
                    </a:srgbClr>
                  </a:outerShdw>
                </a:effectLst>
              </a:rPr>
              <a:t>Investing</a:t>
            </a:r>
          </a:p>
          <a:p>
            <a:pPr algn="ctr"/>
            <a:r>
              <a:rPr lang="en-US" sz="4400" b="1">
                <a:solidFill>
                  <a:schemeClr val="bg1"/>
                </a:solidFill>
                <a:effectLst>
                  <a:outerShdw blurRad="38100" dist="38100" dir="2700000" algn="tl">
                    <a:srgbClr val="000000">
                      <a:alpha val="43137"/>
                    </a:srgbClr>
                  </a:outerShdw>
                </a:effectLst>
              </a:rPr>
              <a:t>$3.6B</a:t>
            </a:r>
          </a:p>
          <a:p>
            <a:pPr algn="ctr"/>
            <a:r>
              <a:rPr lang="en-US" b="1">
                <a:solidFill>
                  <a:schemeClr val="bg1"/>
                </a:solidFill>
              </a:rPr>
              <a:t> </a:t>
            </a:r>
            <a:r>
              <a:rPr lang="en-US">
                <a:solidFill>
                  <a:schemeClr val="bg1"/>
                </a:solidFill>
              </a:rPr>
              <a:t>in R&amp;D</a:t>
            </a:r>
          </a:p>
        </p:txBody>
      </p:sp>
      <p:sp>
        <p:nvSpPr>
          <p:cNvPr id="16" name="Oval 15">
            <a:extLst>
              <a:ext uri="{FF2B5EF4-FFF2-40B4-BE49-F238E27FC236}">
                <a16:creationId xmlns:a16="http://schemas.microsoft.com/office/drawing/2014/main" id="{F2F0B201-67B5-4783-8E34-5A5090FA0B33}"/>
              </a:ext>
            </a:extLst>
          </p:cNvPr>
          <p:cNvSpPr/>
          <p:nvPr/>
        </p:nvSpPr>
        <p:spPr>
          <a:xfrm>
            <a:off x="7798386" y="1010292"/>
            <a:ext cx="2629927" cy="2629931"/>
          </a:xfrm>
          <a:prstGeom prst="ellipse">
            <a:avLst/>
          </a:prstGeom>
          <a:gradFill>
            <a:gsLst>
              <a:gs pos="0">
                <a:schemeClr val="tx2">
                  <a:alpha val="37000"/>
                </a:schemeClr>
              </a:gs>
              <a:gs pos="100000">
                <a:srgbClr val="0072BC"/>
              </a:gs>
            </a:gsLst>
            <a:lin ang="5400000" scaled="1"/>
          </a:gradFill>
          <a:effectLst>
            <a:outerShdw blurRad="50800" dist="38100" dir="5400000" algn="t" rotWithShape="0">
              <a:prstClr val="black">
                <a:alpha val="40000"/>
              </a:prstClr>
            </a:outerShdw>
          </a:effectLst>
        </p:spPr>
        <p:txBody>
          <a:bodyPr wrap="none" lIns="0" tIns="2103120" rIns="0" bIns="0" rtlCol="0" anchor="b">
            <a:noAutofit/>
          </a:bodyPr>
          <a:lstStyle/>
          <a:p>
            <a:pPr algn="ctr"/>
            <a:r>
              <a:rPr lang="en-US" sz="1400">
                <a:solidFill>
                  <a:schemeClr val="bg1"/>
                </a:solidFill>
              </a:rPr>
              <a:t>Title Sponsor</a:t>
            </a:r>
          </a:p>
          <a:p>
            <a:pPr algn="ctr"/>
            <a:r>
              <a:rPr lang="en-US" sz="1400">
                <a:solidFill>
                  <a:schemeClr val="bg1"/>
                </a:solidFill>
              </a:rPr>
              <a:t>Since 2019</a:t>
            </a:r>
          </a:p>
        </p:txBody>
      </p:sp>
      <p:sp>
        <p:nvSpPr>
          <p:cNvPr id="17" name="TextBox 16">
            <a:extLst>
              <a:ext uri="{FF2B5EF4-FFF2-40B4-BE49-F238E27FC236}">
                <a16:creationId xmlns:a16="http://schemas.microsoft.com/office/drawing/2014/main" id="{01A50F9F-A215-45B1-84D2-62B543B21909}"/>
              </a:ext>
            </a:extLst>
          </p:cNvPr>
          <p:cNvSpPr txBox="1"/>
          <p:nvPr/>
        </p:nvSpPr>
        <p:spPr>
          <a:xfrm>
            <a:off x="4789652" y="1024833"/>
            <a:ext cx="2629927" cy="2629931"/>
          </a:xfrm>
          <a:prstGeom prst="ellipse">
            <a:avLst/>
          </a:prstGeom>
          <a:gradFill>
            <a:gsLst>
              <a:gs pos="0">
                <a:schemeClr val="tx2">
                  <a:alpha val="37000"/>
                </a:schemeClr>
              </a:gs>
              <a:gs pos="100000">
                <a:srgbClr val="0072BC"/>
              </a:gs>
            </a:gsLst>
            <a:lin ang="5400000" scaled="1"/>
          </a:gradFill>
          <a:effectLst>
            <a:outerShdw blurRad="50800" dist="38100" dir="5400000" algn="t" rotWithShape="0">
              <a:prstClr val="black">
                <a:alpha val="40000"/>
              </a:prstClr>
            </a:outerShdw>
          </a:effectLst>
        </p:spPr>
        <p:txBody>
          <a:bodyPr wrap="none" lIns="0" tIns="2103120" rIns="0" bIns="0" rtlCol="0" anchor="b">
            <a:noAutofit/>
          </a:bodyPr>
          <a:lstStyle/>
          <a:p>
            <a:pPr algn="ctr"/>
            <a:r>
              <a:rPr lang="en-US" sz="2000" dirty="0">
                <a:solidFill>
                  <a:schemeClr val="bg1"/>
                </a:solidFill>
                <a:effectLst>
                  <a:outerShdw blurRad="38100" dist="38100" dir="2700000" algn="tl">
                    <a:srgbClr val="000000">
                      <a:alpha val="43137"/>
                    </a:srgbClr>
                  </a:outerShdw>
                </a:effectLst>
              </a:rPr>
              <a:t>Serves</a:t>
            </a:r>
          </a:p>
          <a:p>
            <a:pPr algn="ctr"/>
            <a:r>
              <a:rPr lang="en-US" sz="4400" b="1" dirty="0">
                <a:solidFill>
                  <a:schemeClr val="bg1"/>
                </a:solidFill>
                <a:effectLst>
                  <a:outerShdw blurRad="38100" dist="38100" dir="2700000" algn="tl">
                    <a:srgbClr val="000000">
                      <a:alpha val="43137"/>
                    </a:srgbClr>
                  </a:outerShdw>
                </a:effectLst>
              </a:rPr>
              <a:t>+75%</a:t>
            </a:r>
            <a:endParaRPr lang="en-US" sz="4400" b="1" dirty="0">
              <a:solidFill>
                <a:schemeClr val="bg1"/>
              </a:solidFill>
              <a:effectLst>
                <a:outerShdw blurRad="38100" dist="38100" dir="2700000" algn="tl">
                  <a:srgbClr val="000000">
                    <a:alpha val="43137"/>
                  </a:srgbClr>
                </a:outerShdw>
              </a:effectLst>
              <a:cs typeface="Arial"/>
            </a:endParaRPr>
          </a:p>
          <a:p>
            <a:pPr algn="ctr"/>
            <a:r>
              <a:rPr lang="en-US" b="1" dirty="0">
                <a:solidFill>
                  <a:schemeClr val="bg1"/>
                </a:solidFill>
              </a:rPr>
              <a:t> </a:t>
            </a:r>
            <a:r>
              <a:rPr lang="en-US" dirty="0">
                <a:solidFill>
                  <a:schemeClr val="bg1"/>
                </a:solidFill>
              </a:rPr>
              <a:t>Fortune</a:t>
            </a:r>
            <a:endParaRPr lang="en-US" dirty="0">
              <a:solidFill>
                <a:schemeClr val="bg1"/>
              </a:solidFill>
              <a:cs typeface="Arial"/>
            </a:endParaRPr>
          </a:p>
          <a:p>
            <a:pPr algn="ctr"/>
            <a:r>
              <a:rPr lang="en-US" dirty="0">
                <a:solidFill>
                  <a:schemeClr val="bg1"/>
                </a:solidFill>
              </a:rPr>
              <a:t>Global 100</a:t>
            </a:r>
            <a:endParaRPr lang="en-US" dirty="0">
              <a:solidFill>
                <a:schemeClr val="bg1"/>
              </a:solidFill>
              <a:cs typeface="Arial"/>
            </a:endParaRPr>
          </a:p>
        </p:txBody>
      </p:sp>
      <p:pic>
        <p:nvPicPr>
          <p:cNvPr id="18" name="Picture 17">
            <a:extLst>
              <a:ext uri="{FF2B5EF4-FFF2-40B4-BE49-F238E27FC236}">
                <a16:creationId xmlns:a16="http://schemas.microsoft.com/office/drawing/2014/main" id="{9D89CBAE-6B5C-41C8-9A80-CA6B0BDF137F}"/>
              </a:ext>
            </a:extLst>
          </p:cNvPr>
          <p:cNvPicPr>
            <a:picLocks noChangeAspect="1"/>
          </p:cNvPicPr>
          <p:nvPr/>
        </p:nvPicPr>
        <p:blipFill>
          <a:blip r:embed="rId5"/>
          <a:srcRect/>
          <a:stretch/>
        </p:blipFill>
        <p:spPr>
          <a:xfrm>
            <a:off x="8323749" y="1442745"/>
            <a:ext cx="1562857" cy="1562857"/>
          </a:xfrm>
          <a:prstGeom prst="rect">
            <a:avLst/>
          </a:prstGeom>
        </p:spPr>
      </p:pic>
      <p:sp>
        <p:nvSpPr>
          <p:cNvPr id="19" name="Freeform 5">
            <a:extLst>
              <a:ext uri="{FF2B5EF4-FFF2-40B4-BE49-F238E27FC236}">
                <a16:creationId xmlns:a16="http://schemas.microsoft.com/office/drawing/2014/main" id="{376E1BEC-DC4B-4543-BB32-2BEC46682AA7}"/>
              </a:ext>
            </a:extLst>
          </p:cNvPr>
          <p:cNvSpPr>
            <a:spLocks/>
          </p:cNvSpPr>
          <p:nvPr/>
        </p:nvSpPr>
        <p:spPr bwMode="auto">
          <a:xfrm>
            <a:off x="229788" y="468035"/>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3000">
                <a:srgbClr val="0072BC"/>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330,000+</a:t>
            </a:r>
          </a:p>
          <a:p>
            <a:pPr algn="ctr"/>
            <a:r>
              <a:rPr lang="en-US" sz="1600" b="1">
                <a:solidFill>
                  <a:schemeClr val="bg1"/>
                </a:solidFill>
              </a:rPr>
              <a:t> </a:t>
            </a:r>
            <a:r>
              <a:rPr lang="en-US" sz="1600">
                <a:solidFill>
                  <a:schemeClr val="bg1"/>
                </a:solidFill>
              </a:rPr>
              <a:t>Professionals</a:t>
            </a:r>
          </a:p>
        </p:txBody>
      </p:sp>
      <p:sp>
        <p:nvSpPr>
          <p:cNvPr id="20" name="Freeform 5">
            <a:extLst>
              <a:ext uri="{FF2B5EF4-FFF2-40B4-BE49-F238E27FC236}">
                <a16:creationId xmlns:a16="http://schemas.microsoft.com/office/drawing/2014/main" id="{64D68850-E30D-4C24-A869-7B8AF2EE07BE}"/>
              </a:ext>
            </a:extLst>
          </p:cNvPr>
          <p:cNvSpPr>
            <a:spLocks/>
          </p:cNvSpPr>
          <p:nvPr/>
        </p:nvSpPr>
        <p:spPr bwMode="auto">
          <a:xfrm>
            <a:off x="3238522" y="468035"/>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2000">
                <a:srgbClr val="0072BC"/>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$108B</a:t>
            </a:r>
          </a:p>
          <a:p>
            <a:pPr algn="ctr"/>
            <a:r>
              <a:rPr lang="en-US" sz="1600" b="1">
                <a:solidFill>
                  <a:schemeClr val="bg1"/>
                </a:solidFill>
              </a:rPr>
              <a:t> </a:t>
            </a:r>
            <a:r>
              <a:rPr lang="en-US" sz="1600">
                <a:solidFill>
                  <a:schemeClr val="bg1"/>
                </a:solidFill>
              </a:rPr>
              <a:t>in annual revenue</a:t>
            </a:r>
          </a:p>
        </p:txBody>
      </p:sp>
      <p:sp>
        <p:nvSpPr>
          <p:cNvPr id="21" name="Freeform 5">
            <a:extLst>
              <a:ext uri="{FF2B5EF4-FFF2-40B4-BE49-F238E27FC236}">
                <a16:creationId xmlns:a16="http://schemas.microsoft.com/office/drawing/2014/main" id="{08F6B791-19E9-4DA0-A004-273A3E327D65}"/>
              </a:ext>
            </a:extLst>
          </p:cNvPr>
          <p:cNvSpPr>
            <a:spLocks/>
          </p:cNvSpPr>
          <p:nvPr/>
        </p:nvSpPr>
        <p:spPr bwMode="auto">
          <a:xfrm>
            <a:off x="6247256" y="468035"/>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2000">
                <a:srgbClr val="0072BC"/>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80+</a:t>
            </a:r>
          </a:p>
          <a:p>
            <a:pPr algn="ctr"/>
            <a:r>
              <a:rPr lang="en-US" sz="1600" b="1">
                <a:solidFill>
                  <a:schemeClr val="bg1"/>
                </a:solidFill>
              </a:rPr>
              <a:t> </a:t>
            </a:r>
            <a:r>
              <a:rPr lang="en-US" sz="1600">
                <a:solidFill>
                  <a:schemeClr val="bg1"/>
                </a:solidFill>
              </a:rPr>
              <a:t>Countries</a:t>
            </a:r>
            <a:br>
              <a:rPr lang="en-US" sz="1600"/>
            </a:br>
            <a:r>
              <a:rPr lang="en-US" sz="1600">
                <a:solidFill>
                  <a:schemeClr val="bg1"/>
                </a:solidFill>
              </a:rPr>
              <a:t>&amp; Regions</a:t>
            </a:r>
            <a:endParaRPr lang="en-US" sz="1600">
              <a:solidFill>
                <a:schemeClr val="bg1"/>
              </a:solidFill>
              <a:cs typeface="Arial"/>
            </a:endParaRPr>
          </a:p>
        </p:txBody>
      </p:sp>
      <p:sp>
        <p:nvSpPr>
          <p:cNvPr id="22" name="Freeform 5">
            <a:extLst>
              <a:ext uri="{FF2B5EF4-FFF2-40B4-BE49-F238E27FC236}">
                <a16:creationId xmlns:a16="http://schemas.microsoft.com/office/drawing/2014/main" id="{E27E8102-BACD-47B3-9C0D-A67F152DA170}"/>
              </a:ext>
            </a:extLst>
          </p:cNvPr>
          <p:cNvSpPr>
            <a:spLocks/>
          </p:cNvSpPr>
          <p:nvPr/>
        </p:nvSpPr>
        <p:spPr bwMode="auto">
          <a:xfrm>
            <a:off x="9255993" y="468035"/>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2000">
                <a:srgbClr val="0072BC"/>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dirty="0">
                <a:solidFill>
                  <a:schemeClr val="bg1"/>
                </a:solidFill>
                <a:effectLst>
                  <a:outerShdw blurRad="38100" dist="38100" dir="2700000" algn="tl">
                    <a:srgbClr val="000000">
                      <a:alpha val="43137"/>
                    </a:srgbClr>
                  </a:outerShdw>
                </a:effectLst>
              </a:rPr>
              <a:t>#83</a:t>
            </a:r>
            <a:endParaRPr lang="en-US" sz="4000" b="1" baseline="30000" dirty="0">
              <a:solidFill>
                <a:schemeClr val="bg1"/>
              </a:solidFill>
              <a:effectLst>
                <a:outerShdw blurRad="38100" dist="38100" dir="2700000" algn="tl">
                  <a:srgbClr val="000000">
                    <a:alpha val="43137"/>
                  </a:srgbClr>
                </a:outerShdw>
              </a:effectLst>
              <a:cs typeface="Arial"/>
            </a:endParaRPr>
          </a:p>
          <a:p>
            <a:pPr algn="ctr"/>
            <a:r>
              <a:rPr lang="en-US" sz="1600" b="1" dirty="0">
                <a:solidFill>
                  <a:schemeClr val="bg1"/>
                </a:solidFill>
              </a:rPr>
              <a:t> </a:t>
            </a:r>
            <a:r>
              <a:rPr lang="en-US" sz="1600" dirty="0">
                <a:solidFill>
                  <a:schemeClr val="bg1"/>
                </a:solidFill>
              </a:rPr>
              <a:t>Fortune</a:t>
            </a:r>
            <a:br>
              <a:rPr lang="en-US" sz="1600" dirty="0"/>
            </a:br>
            <a:r>
              <a:rPr lang="en-US" sz="1600" dirty="0">
                <a:solidFill>
                  <a:schemeClr val="bg1"/>
                </a:solidFill>
              </a:rPr>
              <a:t>Global 500</a:t>
            </a:r>
            <a:endParaRPr lang="en-US" sz="1600" dirty="0">
              <a:solidFill>
                <a:schemeClr val="bg1"/>
              </a:solidFill>
              <a:cs typeface="Arial"/>
            </a:endParaRPr>
          </a:p>
        </p:txBody>
      </p:sp>
    </p:spTree>
    <p:extLst>
      <p:ext uri="{BB962C8B-B14F-4D97-AF65-F5344CB8AC3E}">
        <p14:creationId xmlns:p14="http://schemas.microsoft.com/office/powerpoint/2010/main" val="403777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283772-3543-42FF-BD68-AA1420507EBC}"/>
              </a:ext>
            </a:extLst>
          </p:cNvPr>
          <p:cNvSpPr>
            <a:spLocks noGrp="1"/>
          </p:cNvSpPr>
          <p:nvPr>
            <p:ph type="ftr" sz="quarter" idx="10"/>
          </p:nvPr>
        </p:nvSpPr>
        <p:spPr/>
        <p:txBody>
          <a:bodyPr/>
          <a:lstStyle/>
          <a:p>
            <a:pPr defTabSz="609555"/>
            <a:r>
              <a:rPr lang="pt-BR" dirty="0"/>
              <a:t>© 2023 NTT DATA Americas, Inc.</a:t>
            </a:r>
            <a:r>
              <a:rPr lang="en-US" dirty="0"/>
              <a:t> All rights reserved.</a:t>
            </a:r>
          </a:p>
        </p:txBody>
      </p:sp>
      <p:sp>
        <p:nvSpPr>
          <p:cNvPr id="4" name="Slide Number Placeholder 3">
            <a:extLst>
              <a:ext uri="{FF2B5EF4-FFF2-40B4-BE49-F238E27FC236}">
                <a16:creationId xmlns:a16="http://schemas.microsoft.com/office/drawing/2014/main" id="{671F4402-B79D-4936-AF75-BA978E98BDE4}"/>
              </a:ext>
            </a:extLst>
          </p:cNvPr>
          <p:cNvSpPr>
            <a:spLocks noGrp="1"/>
          </p:cNvSpPr>
          <p:nvPr>
            <p:ph type="sldNum" sz="quarter" idx="11"/>
          </p:nvPr>
        </p:nvSpPr>
        <p:spPr/>
        <p:txBody>
          <a:bodyPr/>
          <a:lstStyle/>
          <a:p>
            <a:pPr algn="ctr"/>
            <a:fld id="{92EA2340-BE12-4138-BE15-7C339B03EB4B}" type="slidenum">
              <a:rPr lang="en-US" smtClean="0"/>
              <a:pPr algn="ctr"/>
              <a:t>3</a:t>
            </a:fld>
            <a:endParaRPr lang="en-US"/>
          </a:p>
        </p:txBody>
      </p:sp>
      <p:sp>
        <p:nvSpPr>
          <p:cNvPr id="6" name="Title 1">
            <a:extLst>
              <a:ext uri="{FF2B5EF4-FFF2-40B4-BE49-F238E27FC236}">
                <a16:creationId xmlns:a16="http://schemas.microsoft.com/office/drawing/2014/main" id="{D819A3BF-2803-4E2B-AC8E-9E24C3005334}"/>
              </a:ext>
            </a:extLst>
          </p:cNvPr>
          <p:cNvSpPr>
            <a:spLocks noGrp="1"/>
          </p:cNvSpPr>
          <p:nvPr>
            <p:ph type="title"/>
          </p:nvPr>
        </p:nvSpPr>
        <p:spPr>
          <a:xfrm>
            <a:off x="457200" y="1099138"/>
            <a:ext cx="10744200" cy="552204"/>
          </a:xfrm>
        </p:spPr>
        <p:txBody>
          <a:bodyPr/>
          <a:lstStyle/>
          <a:p>
            <a:endParaRPr lang="en-US"/>
          </a:p>
        </p:txBody>
      </p:sp>
      <p:pic>
        <p:nvPicPr>
          <p:cNvPr id="7" name="Picture 6" descr="A race car on a track&#10;&#10;Description automatically generated">
            <a:extLst>
              <a:ext uri="{FF2B5EF4-FFF2-40B4-BE49-F238E27FC236}">
                <a16:creationId xmlns:a16="http://schemas.microsoft.com/office/drawing/2014/main" id="{0535A917-BBB0-44DA-851F-E019F19F3EEA}"/>
              </a:ext>
            </a:extLst>
          </p:cNvPr>
          <p:cNvPicPr>
            <a:picLocks noChangeAspect="1"/>
          </p:cNvPicPr>
          <p:nvPr/>
        </p:nvPicPr>
        <p:blipFill rotWithShape="1">
          <a:blip r:embed="rId3"/>
          <a:srcRect t="1326" b="1326"/>
          <a:stretch/>
        </p:blipFill>
        <p:spPr>
          <a:xfrm>
            <a:off x="0" y="457200"/>
            <a:ext cx="12191998" cy="4587268"/>
          </a:xfrm>
          <a:prstGeom prst="rect">
            <a:avLst/>
          </a:prstGeom>
          <a:effectLst>
            <a:outerShdw blurRad="50800" dist="38100" dir="5400000" algn="t" rotWithShape="0">
              <a:prstClr val="black">
                <a:alpha val="40000"/>
              </a:prstClr>
            </a:outerShdw>
          </a:effectLst>
        </p:spPr>
      </p:pic>
      <p:sp>
        <p:nvSpPr>
          <p:cNvPr id="8" name="Rectangle: Top Corners Rounded 7">
            <a:extLst>
              <a:ext uri="{FF2B5EF4-FFF2-40B4-BE49-F238E27FC236}">
                <a16:creationId xmlns:a16="http://schemas.microsoft.com/office/drawing/2014/main" id="{B2CED7C0-3861-4939-9FC3-0E60AB39D104}"/>
              </a:ext>
            </a:extLst>
          </p:cNvPr>
          <p:cNvSpPr/>
          <p:nvPr/>
        </p:nvSpPr>
        <p:spPr>
          <a:xfrm>
            <a:off x="3771902" y="4648200"/>
            <a:ext cx="4653863" cy="387191"/>
          </a:xfrm>
          <a:prstGeom prst="round2SameRect">
            <a:avLst/>
          </a:prstGeom>
          <a:solidFill>
            <a:schemeClr val="tx2"/>
          </a:solidFill>
          <a:effectLst>
            <a:outerShdw blurRad="50800" dist="38100" dir="16200000" rotWithShape="0">
              <a:prstClr val="black">
                <a:alpha val="40000"/>
              </a:prstClr>
            </a:outerShdw>
          </a:effectLst>
        </p:spPr>
        <p:txBody>
          <a:bodyPr wrap="square">
            <a:spAutoFit/>
          </a:bodyPr>
          <a:lstStyle/>
          <a:p>
            <a:pPr algn="ctr">
              <a:lnSpc>
                <a:spcPct val="90000"/>
              </a:lnSpc>
            </a:pPr>
            <a:r>
              <a:rPr lang="en-US" sz="2000" b="1">
                <a:solidFill>
                  <a:schemeClr val="bg1"/>
                </a:solidFill>
              </a:rPr>
              <a:t> Trusted Global Innovator</a:t>
            </a:r>
          </a:p>
        </p:txBody>
      </p:sp>
      <p:sp>
        <p:nvSpPr>
          <p:cNvPr id="9" name="TextBox 8">
            <a:extLst>
              <a:ext uri="{FF2B5EF4-FFF2-40B4-BE49-F238E27FC236}">
                <a16:creationId xmlns:a16="http://schemas.microsoft.com/office/drawing/2014/main" id="{B6770F36-1A8B-437A-8A43-FB4658151FF4}"/>
              </a:ext>
            </a:extLst>
          </p:cNvPr>
          <p:cNvSpPr txBox="1"/>
          <p:nvPr/>
        </p:nvSpPr>
        <p:spPr>
          <a:xfrm>
            <a:off x="2" y="5012911"/>
            <a:ext cx="12191999" cy="1384995"/>
          </a:xfrm>
          <a:prstGeom prst="rect">
            <a:avLst/>
          </a:prstGeom>
          <a:solidFill>
            <a:schemeClr val="accent2"/>
          </a:solidFill>
          <a:effectLst>
            <a:outerShdw blurRad="50800" dist="38100" dir="5400000" algn="t" rotWithShape="0">
              <a:prstClr val="black">
                <a:alpha val="40000"/>
              </a:prstClr>
            </a:outerShdw>
          </a:effectLst>
        </p:spPr>
        <p:txBody>
          <a:bodyPr wrap="square" lIns="2743200" tIns="274320" rIns="91440" bIns="274320" rtlCol="0" anchor="t">
            <a:spAutoFit/>
          </a:bodyPr>
          <a:lstStyle/>
          <a:p>
            <a:r>
              <a:rPr lang="en-US">
                <a:solidFill>
                  <a:schemeClr val="bg1"/>
                </a:solidFill>
                <a:effectLst>
                  <a:outerShdw blurRad="38100" dist="38100" dir="2700000" algn="tl">
                    <a:srgbClr val="000000">
                      <a:alpha val="43137"/>
                    </a:srgbClr>
                  </a:outerShdw>
                </a:effectLst>
              </a:rPr>
              <a:t>NTT DATA is a top 10 global business and IT services provider with business operations in more than 50 countries and regions. The parent of NTT DATA Services, the business was established in 1967 as the IT services arm of NTT and became a public company in 1995.</a:t>
            </a:r>
          </a:p>
        </p:txBody>
      </p:sp>
      <p:sp>
        <p:nvSpPr>
          <p:cNvPr id="10" name="Freeform 5">
            <a:extLst>
              <a:ext uri="{FF2B5EF4-FFF2-40B4-BE49-F238E27FC236}">
                <a16:creationId xmlns:a16="http://schemas.microsoft.com/office/drawing/2014/main" id="{89BAD3A2-F714-41FC-AB8C-A3EC855F724D}"/>
              </a:ext>
            </a:extLst>
          </p:cNvPr>
          <p:cNvSpPr>
            <a:spLocks/>
          </p:cNvSpPr>
          <p:nvPr/>
        </p:nvSpPr>
        <p:spPr bwMode="auto">
          <a:xfrm>
            <a:off x="229788"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dirty="0">
                <a:solidFill>
                  <a:schemeClr val="bg1"/>
                </a:solidFill>
                <a:effectLst>
                  <a:outerShdw blurRad="38100" dist="38100" dir="2700000" algn="tl">
                    <a:srgbClr val="000000">
                      <a:alpha val="43137"/>
                    </a:srgbClr>
                  </a:outerShdw>
                </a:effectLst>
              </a:rPr>
              <a:t>190,000+</a:t>
            </a:r>
          </a:p>
          <a:p>
            <a:pPr algn="ctr"/>
            <a:r>
              <a:rPr lang="en-US" sz="1600" b="1" dirty="0">
                <a:solidFill>
                  <a:schemeClr val="bg1"/>
                </a:solidFill>
              </a:rPr>
              <a:t> </a:t>
            </a:r>
            <a:r>
              <a:rPr lang="en-US" sz="1600" dirty="0">
                <a:solidFill>
                  <a:schemeClr val="bg1"/>
                </a:solidFill>
              </a:rPr>
              <a:t>Professionals</a:t>
            </a:r>
            <a:endParaRPr lang="en-US" sz="1600" dirty="0">
              <a:solidFill>
                <a:schemeClr val="bg1"/>
              </a:solidFill>
              <a:cs typeface="Arial"/>
            </a:endParaRPr>
          </a:p>
        </p:txBody>
      </p:sp>
      <p:sp>
        <p:nvSpPr>
          <p:cNvPr id="11" name="Freeform 5">
            <a:extLst>
              <a:ext uri="{FF2B5EF4-FFF2-40B4-BE49-F238E27FC236}">
                <a16:creationId xmlns:a16="http://schemas.microsoft.com/office/drawing/2014/main" id="{95042A1C-5C48-4521-81D5-104E4EDBC2F4}"/>
              </a:ext>
            </a:extLst>
          </p:cNvPr>
          <p:cNvSpPr>
            <a:spLocks/>
          </p:cNvSpPr>
          <p:nvPr/>
        </p:nvSpPr>
        <p:spPr bwMode="auto">
          <a:xfrm>
            <a:off x="3238522"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$30B</a:t>
            </a:r>
          </a:p>
          <a:p>
            <a:pPr algn="ctr"/>
            <a:r>
              <a:rPr lang="en-US" sz="1600" b="1">
                <a:solidFill>
                  <a:schemeClr val="bg1"/>
                </a:solidFill>
              </a:rPr>
              <a:t> </a:t>
            </a:r>
            <a:r>
              <a:rPr lang="en-US" sz="1600">
                <a:solidFill>
                  <a:schemeClr val="bg1"/>
                </a:solidFill>
              </a:rPr>
              <a:t>in annual revenue</a:t>
            </a:r>
            <a:endParaRPr lang="en-US" sz="1600">
              <a:solidFill>
                <a:schemeClr val="bg1"/>
              </a:solidFill>
              <a:cs typeface="Arial"/>
            </a:endParaRPr>
          </a:p>
        </p:txBody>
      </p:sp>
      <p:sp>
        <p:nvSpPr>
          <p:cNvPr id="12" name="Freeform 5">
            <a:extLst>
              <a:ext uri="{FF2B5EF4-FFF2-40B4-BE49-F238E27FC236}">
                <a16:creationId xmlns:a16="http://schemas.microsoft.com/office/drawing/2014/main" id="{67051CB1-6BB9-42B6-9DA8-5DE9661631AB}"/>
              </a:ext>
            </a:extLst>
          </p:cNvPr>
          <p:cNvSpPr>
            <a:spLocks/>
          </p:cNvSpPr>
          <p:nvPr/>
        </p:nvSpPr>
        <p:spPr bwMode="auto">
          <a:xfrm>
            <a:off x="6247256"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50+</a:t>
            </a:r>
          </a:p>
          <a:p>
            <a:pPr algn="ctr"/>
            <a:r>
              <a:rPr lang="en-US" sz="1600" b="1">
                <a:solidFill>
                  <a:schemeClr val="bg1"/>
                </a:solidFill>
              </a:rPr>
              <a:t> </a:t>
            </a:r>
            <a:r>
              <a:rPr lang="en-US" sz="1600">
                <a:solidFill>
                  <a:schemeClr val="bg1"/>
                </a:solidFill>
              </a:rPr>
              <a:t>Countries &amp; regions</a:t>
            </a:r>
            <a:endParaRPr lang="en-US" sz="1600">
              <a:solidFill>
                <a:schemeClr val="bg1"/>
              </a:solidFill>
              <a:cs typeface="Arial"/>
            </a:endParaRPr>
          </a:p>
        </p:txBody>
      </p:sp>
      <p:sp>
        <p:nvSpPr>
          <p:cNvPr id="13" name="Freeform 5">
            <a:extLst>
              <a:ext uri="{FF2B5EF4-FFF2-40B4-BE49-F238E27FC236}">
                <a16:creationId xmlns:a16="http://schemas.microsoft.com/office/drawing/2014/main" id="{1732962B-57D2-4905-83F0-97C1500CD4BB}"/>
              </a:ext>
            </a:extLst>
          </p:cNvPr>
          <p:cNvSpPr>
            <a:spLocks/>
          </p:cNvSpPr>
          <p:nvPr/>
        </p:nvSpPr>
        <p:spPr bwMode="auto">
          <a:xfrm>
            <a:off x="9255993" y="457200"/>
            <a:ext cx="2723453" cy="1365639"/>
          </a:xfrm>
          <a:custGeom>
            <a:avLst/>
            <a:gdLst>
              <a:gd name="T0" fmla="*/ 0 w 2784"/>
              <a:gd name="T1" fmla="*/ 0 h 1396"/>
              <a:gd name="T2" fmla="*/ 0 w 2784"/>
              <a:gd name="T3" fmla="*/ 4 h 1396"/>
              <a:gd name="T4" fmla="*/ 6 w 2784"/>
              <a:gd name="T5" fmla="*/ 146 h 1396"/>
              <a:gd name="T6" fmla="*/ 28 w 2784"/>
              <a:gd name="T7" fmla="*/ 284 h 1396"/>
              <a:gd name="T8" fmla="*/ 62 w 2784"/>
              <a:gd name="T9" fmla="*/ 418 h 1396"/>
              <a:gd name="T10" fmla="*/ 110 w 2784"/>
              <a:gd name="T11" fmla="*/ 546 h 1396"/>
              <a:gd name="T12" fmla="*/ 168 w 2784"/>
              <a:gd name="T13" fmla="*/ 668 h 1396"/>
              <a:gd name="T14" fmla="*/ 238 w 2784"/>
              <a:gd name="T15" fmla="*/ 782 h 1396"/>
              <a:gd name="T16" fmla="*/ 318 w 2784"/>
              <a:gd name="T17" fmla="*/ 890 h 1396"/>
              <a:gd name="T18" fmla="*/ 408 w 2784"/>
              <a:gd name="T19" fmla="*/ 988 h 1396"/>
              <a:gd name="T20" fmla="*/ 506 w 2784"/>
              <a:gd name="T21" fmla="*/ 1078 h 1396"/>
              <a:gd name="T22" fmla="*/ 614 w 2784"/>
              <a:gd name="T23" fmla="*/ 1158 h 1396"/>
              <a:gd name="T24" fmla="*/ 728 w 2784"/>
              <a:gd name="T25" fmla="*/ 1228 h 1396"/>
              <a:gd name="T26" fmla="*/ 850 w 2784"/>
              <a:gd name="T27" fmla="*/ 1286 h 1396"/>
              <a:gd name="T28" fmla="*/ 978 w 2784"/>
              <a:gd name="T29" fmla="*/ 1334 h 1396"/>
              <a:gd name="T30" fmla="*/ 1112 w 2784"/>
              <a:gd name="T31" fmla="*/ 1368 h 1396"/>
              <a:gd name="T32" fmla="*/ 1250 w 2784"/>
              <a:gd name="T33" fmla="*/ 1388 h 1396"/>
              <a:gd name="T34" fmla="*/ 1392 w 2784"/>
              <a:gd name="T35" fmla="*/ 1396 h 1396"/>
              <a:gd name="T36" fmla="*/ 1464 w 2784"/>
              <a:gd name="T37" fmla="*/ 1394 h 1396"/>
              <a:gd name="T38" fmla="*/ 1604 w 2784"/>
              <a:gd name="T39" fmla="*/ 1380 h 1396"/>
              <a:gd name="T40" fmla="*/ 1740 w 2784"/>
              <a:gd name="T41" fmla="*/ 1352 h 1396"/>
              <a:gd name="T42" fmla="*/ 1872 w 2784"/>
              <a:gd name="T43" fmla="*/ 1312 h 1396"/>
              <a:gd name="T44" fmla="*/ 1996 w 2784"/>
              <a:gd name="T45" fmla="*/ 1258 h 1396"/>
              <a:gd name="T46" fmla="*/ 2114 w 2784"/>
              <a:gd name="T47" fmla="*/ 1194 h 1396"/>
              <a:gd name="T48" fmla="*/ 2226 w 2784"/>
              <a:gd name="T49" fmla="*/ 1120 h 1396"/>
              <a:gd name="T50" fmla="*/ 2328 w 2784"/>
              <a:gd name="T51" fmla="*/ 1034 h 1396"/>
              <a:gd name="T52" fmla="*/ 2422 w 2784"/>
              <a:gd name="T53" fmla="*/ 940 h 1396"/>
              <a:gd name="T54" fmla="*/ 2508 w 2784"/>
              <a:gd name="T55" fmla="*/ 836 h 1396"/>
              <a:gd name="T56" fmla="*/ 2584 w 2784"/>
              <a:gd name="T57" fmla="*/ 726 h 1396"/>
              <a:gd name="T58" fmla="*/ 2648 w 2784"/>
              <a:gd name="T59" fmla="*/ 608 h 1396"/>
              <a:gd name="T60" fmla="*/ 2700 w 2784"/>
              <a:gd name="T61" fmla="*/ 482 h 1396"/>
              <a:gd name="T62" fmla="*/ 2740 w 2784"/>
              <a:gd name="T63" fmla="*/ 352 h 1396"/>
              <a:gd name="T64" fmla="*/ 2768 w 2784"/>
              <a:gd name="T65" fmla="*/ 216 h 1396"/>
              <a:gd name="T66" fmla="*/ 2782 w 2784"/>
              <a:gd name="T67" fmla="*/ 76 h 1396"/>
              <a:gd name="T68" fmla="*/ 2784 w 2784"/>
              <a:gd name="T69" fmla="*/ 4 h 1396"/>
              <a:gd name="T70" fmla="*/ 0 w 2784"/>
              <a:gd name="T71"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84" h="1396">
                <a:moveTo>
                  <a:pt x="0" y="0"/>
                </a:moveTo>
                <a:lnTo>
                  <a:pt x="0" y="0"/>
                </a:lnTo>
                <a:lnTo>
                  <a:pt x="0" y="4"/>
                </a:lnTo>
                <a:lnTo>
                  <a:pt x="0" y="4"/>
                </a:lnTo>
                <a:lnTo>
                  <a:pt x="2" y="76"/>
                </a:lnTo>
                <a:lnTo>
                  <a:pt x="6" y="146"/>
                </a:lnTo>
                <a:lnTo>
                  <a:pt x="16" y="216"/>
                </a:lnTo>
                <a:lnTo>
                  <a:pt x="28" y="284"/>
                </a:lnTo>
                <a:lnTo>
                  <a:pt x="44" y="352"/>
                </a:lnTo>
                <a:lnTo>
                  <a:pt x="62" y="418"/>
                </a:lnTo>
                <a:lnTo>
                  <a:pt x="84" y="482"/>
                </a:lnTo>
                <a:lnTo>
                  <a:pt x="110" y="546"/>
                </a:lnTo>
                <a:lnTo>
                  <a:pt x="138" y="608"/>
                </a:lnTo>
                <a:lnTo>
                  <a:pt x="168" y="668"/>
                </a:lnTo>
                <a:lnTo>
                  <a:pt x="202" y="726"/>
                </a:lnTo>
                <a:lnTo>
                  <a:pt x="238" y="782"/>
                </a:lnTo>
                <a:lnTo>
                  <a:pt x="276" y="836"/>
                </a:lnTo>
                <a:lnTo>
                  <a:pt x="318" y="890"/>
                </a:lnTo>
                <a:lnTo>
                  <a:pt x="362" y="940"/>
                </a:lnTo>
                <a:lnTo>
                  <a:pt x="408" y="988"/>
                </a:lnTo>
                <a:lnTo>
                  <a:pt x="456" y="1034"/>
                </a:lnTo>
                <a:lnTo>
                  <a:pt x="506" y="1078"/>
                </a:lnTo>
                <a:lnTo>
                  <a:pt x="560" y="1120"/>
                </a:lnTo>
                <a:lnTo>
                  <a:pt x="614" y="1158"/>
                </a:lnTo>
                <a:lnTo>
                  <a:pt x="670" y="1194"/>
                </a:lnTo>
                <a:lnTo>
                  <a:pt x="728" y="1228"/>
                </a:lnTo>
                <a:lnTo>
                  <a:pt x="788" y="1258"/>
                </a:lnTo>
                <a:lnTo>
                  <a:pt x="850" y="1286"/>
                </a:lnTo>
                <a:lnTo>
                  <a:pt x="914" y="1312"/>
                </a:lnTo>
                <a:lnTo>
                  <a:pt x="978" y="1334"/>
                </a:lnTo>
                <a:lnTo>
                  <a:pt x="1044" y="1352"/>
                </a:lnTo>
                <a:lnTo>
                  <a:pt x="1112" y="1368"/>
                </a:lnTo>
                <a:lnTo>
                  <a:pt x="1180" y="1380"/>
                </a:lnTo>
                <a:lnTo>
                  <a:pt x="1250" y="1388"/>
                </a:lnTo>
                <a:lnTo>
                  <a:pt x="1320" y="1394"/>
                </a:lnTo>
                <a:lnTo>
                  <a:pt x="1392" y="1396"/>
                </a:lnTo>
                <a:lnTo>
                  <a:pt x="1392" y="1396"/>
                </a:lnTo>
                <a:lnTo>
                  <a:pt x="1464" y="1394"/>
                </a:lnTo>
                <a:lnTo>
                  <a:pt x="1534" y="1388"/>
                </a:lnTo>
                <a:lnTo>
                  <a:pt x="1604" y="1380"/>
                </a:lnTo>
                <a:lnTo>
                  <a:pt x="1672" y="1368"/>
                </a:lnTo>
                <a:lnTo>
                  <a:pt x="1740" y="1352"/>
                </a:lnTo>
                <a:lnTo>
                  <a:pt x="1806" y="1334"/>
                </a:lnTo>
                <a:lnTo>
                  <a:pt x="1872" y="1312"/>
                </a:lnTo>
                <a:lnTo>
                  <a:pt x="1934" y="1286"/>
                </a:lnTo>
                <a:lnTo>
                  <a:pt x="1996" y="1258"/>
                </a:lnTo>
                <a:lnTo>
                  <a:pt x="2056" y="1228"/>
                </a:lnTo>
                <a:lnTo>
                  <a:pt x="2114" y="1194"/>
                </a:lnTo>
                <a:lnTo>
                  <a:pt x="2170" y="1158"/>
                </a:lnTo>
                <a:lnTo>
                  <a:pt x="2226" y="1120"/>
                </a:lnTo>
                <a:lnTo>
                  <a:pt x="2278" y="1078"/>
                </a:lnTo>
                <a:lnTo>
                  <a:pt x="2328" y="1034"/>
                </a:lnTo>
                <a:lnTo>
                  <a:pt x="2376" y="988"/>
                </a:lnTo>
                <a:lnTo>
                  <a:pt x="2422" y="940"/>
                </a:lnTo>
                <a:lnTo>
                  <a:pt x="2466" y="890"/>
                </a:lnTo>
                <a:lnTo>
                  <a:pt x="2508" y="836"/>
                </a:lnTo>
                <a:lnTo>
                  <a:pt x="2546" y="782"/>
                </a:lnTo>
                <a:lnTo>
                  <a:pt x="2584" y="726"/>
                </a:lnTo>
                <a:lnTo>
                  <a:pt x="2616" y="668"/>
                </a:lnTo>
                <a:lnTo>
                  <a:pt x="2648" y="608"/>
                </a:lnTo>
                <a:lnTo>
                  <a:pt x="2676" y="546"/>
                </a:lnTo>
                <a:lnTo>
                  <a:pt x="2700" y="482"/>
                </a:lnTo>
                <a:lnTo>
                  <a:pt x="2722" y="418"/>
                </a:lnTo>
                <a:lnTo>
                  <a:pt x="2740" y="352"/>
                </a:lnTo>
                <a:lnTo>
                  <a:pt x="2756" y="284"/>
                </a:lnTo>
                <a:lnTo>
                  <a:pt x="2768" y="216"/>
                </a:lnTo>
                <a:lnTo>
                  <a:pt x="2778" y="146"/>
                </a:lnTo>
                <a:lnTo>
                  <a:pt x="2782" y="76"/>
                </a:lnTo>
                <a:lnTo>
                  <a:pt x="2784" y="4"/>
                </a:lnTo>
                <a:lnTo>
                  <a:pt x="2784" y="4"/>
                </a:lnTo>
                <a:lnTo>
                  <a:pt x="2784" y="0"/>
                </a:lnTo>
                <a:lnTo>
                  <a:pt x="0" y="0"/>
                </a:lnTo>
                <a:close/>
              </a:path>
            </a:pathLst>
          </a:custGeom>
          <a:gradFill>
            <a:gsLst>
              <a:gs pos="0">
                <a:schemeClr val="tx2">
                  <a:alpha val="37000"/>
                </a:schemeClr>
              </a:gs>
              <a:gs pos="84000">
                <a:schemeClr val="tx2"/>
              </a:gs>
            </a:gsLst>
            <a:lin ang="5400000" scaled="1"/>
          </a:gradFill>
          <a:effectLst>
            <a:outerShdw blurRad="50800" dist="38100" dir="5400000" algn="t" rotWithShape="0">
              <a:prstClr val="black">
                <a:alpha val="40000"/>
              </a:prstClr>
            </a:outerShdw>
          </a:effectLst>
        </p:spPr>
        <p:txBody>
          <a:bodyPr wrap="none" lIns="0" tIns="91440" rIns="0" bIns="0" rtlCol="0" anchor="t">
            <a:noAutofit/>
          </a:bodyPr>
          <a:lstStyle/>
          <a:p>
            <a:pPr algn="ctr"/>
            <a:r>
              <a:rPr lang="en-US" sz="4000" b="1">
                <a:solidFill>
                  <a:schemeClr val="bg1"/>
                </a:solidFill>
                <a:effectLst>
                  <a:outerShdw blurRad="38100" dist="38100" dir="2700000" algn="tl">
                    <a:srgbClr val="000000">
                      <a:alpha val="43137"/>
                    </a:srgbClr>
                  </a:outerShdw>
                </a:effectLst>
              </a:rPr>
              <a:t>Top 10</a:t>
            </a:r>
            <a:endParaRPr lang="en-US" sz="4000" b="1" baseline="30000">
              <a:solidFill>
                <a:schemeClr val="bg1"/>
              </a:solidFill>
              <a:effectLst>
                <a:outerShdw blurRad="38100" dist="38100" dir="2700000" algn="tl">
                  <a:srgbClr val="000000">
                    <a:alpha val="43137"/>
                  </a:srgbClr>
                </a:outerShdw>
              </a:effectLst>
            </a:endParaRPr>
          </a:p>
          <a:p>
            <a:pPr algn="ctr"/>
            <a:r>
              <a:rPr lang="en-US" sz="1600" b="1">
                <a:solidFill>
                  <a:schemeClr val="bg1"/>
                </a:solidFill>
              </a:rPr>
              <a:t> </a:t>
            </a:r>
            <a:r>
              <a:rPr lang="en-US" sz="1600">
                <a:solidFill>
                  <a:schemeClr val="bg1"/>
                </a:solidFill>
              </a:rPr>
              <a:t>Most valuable IT</a:t>
            </a:r>
            <a:br>
              <a:rPr lang="en-US" sz="1600"/>
            </a:br>
            <a:r>
              <a:rPr lang="en-US" sz="1600">
                <a:solidFill>
                  <a:schemeClr val="bg1"/>
                </a:solidFill>
              </a:rPr>
              <a:t>services brands</a:t>
            </a:r>
            <a:endParaRPr lang="en-US" sz="1600">
              <a:solidFill>
                <a:schemeClr val="bg1"/>
              </a:solidFill>
              <a:cs typeface="Arial"/>
            </a:endParaRPr>
          </a:p>
        </p:txBody>
      </p:sp>
      <p:grpSp>
        <p:nvGrpSpPr>
          <p:cNvPr id="14" name="Group 13">
            <a:extLst>
              <a:ext uri="{FF2B5EF4-FFF2-40B4-BE49-F238E27FC236}">
                <a16:creationId xmlns:a16="http://schemas.microsoft.com/office/drawing/2014/main" id="{5577BFE0-055E-45B6-9430-FF9B041AB313}"/>
              </a:ext>
            </a:extLst>
          </p:cNvPr>
          <p:cNvGrpSpPr/>
          <p:nvPr/>
        </p:nvGrpSpPr>
        <p:grpSpPr>
          <a:xfrm>
            <a:off x="471101" y="5584164"/>
            <a:ext cx="1554351" cy="225631"/>
            <a:chOff x="296605" y="914400"/>
            <a:chExt cx="1554351" cy="225631"/>
          </a:xfrm>
        </p:grpSpPr>
        <p:sp>
          <p:nvSpPr>
            <p:cNvPr id="15" name="Freeform 13">
              <a:extLst>
                <a:ext uri="{FF2B5EF4-FFF2-40B4-BE49-F238E27FC236}">
                  <a16:creationId xmlns:a16="http://schemas.microsoft.com/office/drawing/2014/main" id="{1714A5EF-4BC6-40E6-91BD-5EDF4AB6688F}"/>
                </a:ext>
              </a:extLst>
            </p:cNvPr>
            <p:cNvSpPr>
              <a:spLocks noEditPoints="1"/>
            </p:cNvSpPr>
            <p:nvPr/>
          </p:nvSpPr>
          <p:spPr bwMode="auto">
            <a:xfrm>
              <a:off x="1222112" y="916489"/>
              <a:ext cx="211007"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B8334139-C3D8-4AED-8DB4-0B34173BB73A}"/>
                </a:ext>
              </a:extLst>
            </p:cNvPr>
            <p:cNvSpPr>
              <a:spLocks noEditPoints="1"/>
            </p:cNvSpPr>
            <p:nvPr/>
          </p:nvSpPr>
          <p:spPr bwMode="auto">
            <a:xfrm>
              <a:off x="1640993" y="916489"/>
              <a:ext cx="209963" cy="220409"/>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BF3BF8EE-AFEB-4653-881B-E4565FE708C7}"/>
                </a:ext>
              </a:extLst>
            </p:cNvPr>
            <p:cNvSpPr>
              <a:spLocks/>
            </p:cNvSpPr>
            <p:nvPr/>
          </p:nvSpPr>
          <p:spPr bwMode="auto">
            <a:xfrm>
              <a:off x="740556" y="916489"/>
              <a:ext cx="193250" cy="220409"/>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C4D417B1-AB2D-4664-B369-DAD60E3784A0}"/>
                </a:ext>
              </a:extLst>
            </p:cNvPr>
            <p:cNvSpPr>
              <a:spLocks/>
            </p:cNvSpPr>
            <p:nvPr/>
          </p:nvSpPr>
          <p:spPr bwMode="auto">
            <a:xfrm>
              <a:off x="1443565" y="916489"/>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CBFF07BC-8F3C-4FCA-97CD-0064DAD79767}"/>
                </a:ext>
              </a:extLst>
            </p:cNvPr>
            <p:cNvSpPr>
              <a:spLocks noEditPoints="1"/>
            </p:cNvSpPr>
            <p:nvPr/>
          </p:nvSpPr>
          <p:spPr bwMode="auto">
            <a:xfrm>
              <a:off x="994391" y="916489"/>
              <a:ext cx="207874" cy="220409"/>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FA5B85A7-0820-498F-ACA0-AA0AFEE7C7EA}"/>
                </a:ext>
              </a:extLst>
            </p:cNvPr>
            <p:cNvSpPr>
              <a:spLocks/>
            </p:cNvSpPr>
            <p:nvPr/>
          </p:nvSpPr>
          <p:spPr bwMode="auto">
            <a:xfrm>
              <a:off x="296605" y="914400"/>
              <a:ext cx="218320" cy="225631"/>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1D499B0D-6398-4A5C-9EDC-38F17CF1B60B}"/>
                </a:ext>
              </a:extLst>
            </p:cNvPr>
            <p:cNvSpPr>
              <a:spLocks/>
            </p:cNvSpPr>
            <p:nvPr/>
          </p:nvSpPr>
          <p:spPr bwMode="auto">
            <a:xfrm>
              <a:off x="532682" y="916489"/>
              <a:ext cx="192205" cy="220409"/>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6639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929212-B952-4286-97ED-E07F2FCCD5EE}"/>
              </a:ext>
            </a:extLst>
          </p:cNvPr>
          <p:cNvSpPr>
            <a:spLocks noGrp="1"/>
          </p:cNvSpPr>
          <p:nvPr>
            <p:ph type="ftr" sz="quarter" idx="10"/>
          </p:nvPr>
        </p:nvSpPr>
        <p:spPr/>
        <p:txBody>
          <a:bodyPr/>
          <a:lstStyle/>
          <a:p>
            <a:pPr defTabSz="609555"/>
            <a:r>
              <a:rPr lang="pt-BR" dirty="0"/>
              <a:t>© 2023 NTT DATA Americas, Inc.</a:t>
            </a:r>
            <a:r>
              <a:rPr lang="en-US" dirty="0"/>
              <a:t> All rights reserved.</a:t>
            </a:r>
          </a:p>
        </p:txBody>
      </p:sp>
      <p:sp>
        <p:nvSpPr>
          <p:cNvPr id="4" name="Slide Number Placeholder 3">
            <a:extLst>
              <a:ext uri="{FF2B5EF4-FFF2-40B4-BE49-F238E27FC236}">
                <a16:creationId xmlns:a16="http://schemas.microsoft.com/office/drawing/2014/main" id="{0A36354B-D91A-4A55-ADAA-F9993CE38762}"/>
              </a:ext>
            </a:extLst>
          </p:cNvPr>
          <p:cNvSpPr>
            <a:spLocks noGrp="1"/>
          </p:cNvSpPr>
          <p:nvPr>
            <p:ph type="sldNum" sz="quarter" idx="11"/>
          </p:nvPr>
        </p:nvSpPr>
        <p:spPr/>
        <p:txBody>
          <a:bodyPr/>
          <a:lstStyle/>
          <a:p>
            <a:pPr algn="ctr"/>
            <a:fld id="{92EA2340-BE12-4138-BE15-7C339B03EB4B}" type="slidenum">
              <a:rPr lang="en-US" smtClean="0"/>
              <a:pPr algn="ctr"/>
              <a:t>4</a:t>
            </a:fld>
            <a:endParaRPr lang="en-US"/>
          </a:p>
        </p:txBody>
      </p:sp>
      <p:sp>
        <p:nvSpPr>
          <p:cNvPr id="6" name="Title 4">
            <a:extLst>
              <a:ext uri="{FF2B5EF4-FFF2-40B4-BE49-F238E27FC236}">
                <a16:creationId xmlns:a16="http://schemas.microsoft.com/office/drawing/2014/main" id="{CC8C95BA-2D45-487A-AD0E-FC08E3379189}"/>
              </a:ext>
            </a:extLst>
          </p:cNvPr>
          <p:cNvSpPr>
            <a:spLocks noGrp="1"/>
          </p:cNvSpPr>
          <p:nvPr>
            <p:ph type="title"/>
          </p:nvPr>
        </p:nvSpPr>
        <p:spPr>
          <a:xfrm>
            <a:off x="304800" y="640080"/>
            <a:ext cx="11582400" cy="552204"/>
          </a:xfrm>
        </p:spPr>
        <p:txBody>
          <a:bodyPr/>
          <a:lstStyle/>
          <a:p>
            <a:r>
              <a:rPr lang="en-US"/>
              <a:t>Business and IT Solutions With Deep Vertical &amp; Domain Expertise</a:t>
            </a:r>
          </a:p>
        </p:txBody>
      </p:sp>
      <p:grpSp>
        <p:nvGrpSpPr>
          <p:cNvPr id="7" name="Group 6">
            <a:extLst>
              <a:ext uri="{FF2B5EF4-FFF2-40B4-BE49-F238E27FC236}">
                <a16:creationId xmlns:a16="http://schemas.microsoft.com/office/drawing/2014/main" id="{9C78397B-CA4A-1825-805A-5804BD25A2AA}"/>
              </a:ext>
            </a:extLst>
          </p:cNvPr>
          <p:cNvGrpSpPr/>
          <p:nvPr/>
        </p:nvGrpSpPr>
        <p:grpSpPr>
          <a:xfrm>
            <a:off x="311732" y="1203042"/>
            <a:ext cx="11582402" cy="5237690"/>
            <a:chOff x="311732" y="1203042"/>
            <a:chExt cx="11582402" cy="5237690"/>
          </a:xfrm>
        </p:grpSpPr>
        <p:sp>
          <p:nvSpPr>
            <p:cNvPr id="8" name="Rectangle 7">
              <a:extLst>
                <a:ext uri="{FF2B5EF4-FFF2-40B4-BE49-F238E27FC236}">
                  <a16:creationId xmlns:a16="http://schemas.microsoft.com/office/drawing/2014/main" id="{84CA311D-03EB-0813-599E-C41B5533B392}"/>
                </a:ext>
              </a:extLst>
            </p:cNvPr>
            <p:cNvSpPr/>
            <p:nvPr/>
          </p:nvSpPr>
          <p:spPr>
            <a:xfrm>
              <a:off x="325602" y="2006045"/>
              <a:ext cx="11568532" cy="4257986"/>
            </a:xfrm>
            <a:prstGeom prst="rect">
              <a:avLst/>
            </a:prstGeom>
            <a:gradFill>
              <a:gsLst>
                <a:gs pos="0">
                  <a:schemeClr val="bg1"/>
                </a:gs>
                <a:gs pos="100000">
                  <a:schemeClr val="bg1">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Arial"/>
                <a:cs typeface="+mn-cs"/>
              </a:endParaRPr>
            </a:p>
          </p:txBody>
        </p:sp>
        <p:grpSp>
          <p:nvGrpSpPr>
            <p:cNvPr id="9" name="Group 8">
              <a:extLst>
                <a:ext uri="{FF2B5EF4-FFF2-40B4-BE49-F238E27FC236}">
                  <a16:creationId xmlns:a16="http://schemas.microsoft.com/office/drawing/2014/main" id="{3E98E348-E5AA-3474-5CEC-71F2934AD3BB}"/>
                </a:ext>
              </a:extLst>
            </p:cNvPr>
            <p:cNvGrpSpPr/>
            <p:nvPr/>
          </p:nvGrpSpPr>
          <p:grpSpPr>
            <a:xfrm>
              <a:off x="311734" y="6010048"/>
              <a:ext cx="11582400" cy="430684"/>
              <a:chOff x="311734" y="5978329"/>
              <a:chExt cx="11568533" cy="430684"/>
            </a:xfrm>
            <a:effectLst>
              <a:outerShdw blurRad="50800" algn="ctr" rotWithShape="0">
                <a:prstClr val="black">
                  <a:alpha val="40000"/>
                </a:prstClr>
              </a:outerShdw>
            </a:effectLst>
          </p:grpSpPr>
          <p:sp>
            <p:nvSpPr>
              <p:cNvPr id="92" name="Rectangle: Rounded Corners 91">
                <a:extLst>
                  <a:ext uri="{FF2B5EF4-FFF2-40B4-BE49-F238E27FC236}">
                    <a16:creationId xmlns:a16="http://schemas.microsoft.com/office/drawing/2014/main" id="{B12E2451-698D-E0F6-F13E-F1E855022668}"/>
                  </a:ext>
                </a:extLst>
              </p:cNvPr>
              <p:cNvSpPr/>
              <p:nvPr/>
            </p:nvSpPr>
            <p:spPr>
              <a:xfrm>
                <a:off x="311734" y="5978329"/>
                <a:ext cx="11568533" cy="430684"/>
              </a:xfrm>
              <a:prstGeom prst="roundRect">
                <a:avLst>
                  <a:gd name="adj" fmla="val 50000"/>
                </a:avLst>
              </a:prstGeom>
              <a:solidFill>
                <a:schemeClr val="tx2"/>
              </a:solidFill>
              <a:ln>
                <a:noFill/>
              </a:ln>
              <a:effectLst>
                <a:outerShdw blurRad="63500" sx="102000" sy="102000" algn="ctr" rotWithShape="0">
                  <a:prstClr val="black">
                    <a:alpha val="8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Nucleus Intelligent Enterprise Platform</a:t>
                </a:r>
              </a:p>
            </p:txBody>
          </p:sp>
          <p:pic>
            <p:nvPicPr>
              <p:cNvPr id="93" name="Picture 92">
                <a:extLst>
                  <a:ext uri="{FF2B5EF4-FFF2-40B4-BE49-F238E27FC236}">
                    <a16:creationId xmlns:a16="http://schemas.microsoft.com/office/drawing/2014/main" id="{11D724B5-4DCB-05C1-CA40-636DBB8AE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6070957"/>
                <a:ext cx="288202" cy="249833"/>
              </a:xfrm>
              <a:prstGeom prst="rect">
                <a:avLst/>
              </a:prstGeom>
              <a:effectLst>
                <a:outerShdw blurRad="63500" sx="102000" sy="102000" algn="ctr" rotWithShape="0">
                  <a:prstClr val="black">
                    <a:alpha val="8000"/>
                  </a:prstClr>
                </a:outerShdw>
              </a:effectLst>
            </p:spPr>
          </p:pic>
        </p:grpSp>
        <p:sp>
          <p:nvSpPr>
            <p:cNvPr id="10" name="Rectangle: Top Corners Rounded 9">
              <a:extLst>
                <a:ext uri="{FF2B5EF4-FFF2-40B4-BE49-F238E27FC236}">
                  <a16:creationId xmlns:a16="http://schemas.microsoft.com/office/drawing/2014/main" id="{863C9AE3-1A5A-CBB9-55F0-9C8FE25C450B}"/>
                </a:ext>
              </a:extLst>
            </p:cNvPr>
            <p:cNvSpPr/>
            <p:nvPr/>
          </p:nvSpPr>
          <p:spPr>
            <a:xfrm>
              <a:off x="311734" y="1203042"/>
              <a:ext cx="11582400" cy="969515"/>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cs typeface="+mn-cs"/>
                </a:rPr>
                <a:t>Client Priorities</a:t>
              </a:r>
            </a:p>
          </p:txBody>
        </p:sp>
        <p:sp>
          <p:nvSpPr>
            <p:cNvPr id="11" name="Rectangle 10">
              <a:extLst>
                <a:ext uri="{FF2B5EF4-FFF2-40B4-BE49-F238E27FC236}">
                  <a16:creationId xmlns:a16="http://schemas.microsoft.com/office/drawing/2014/main" id="{DCB19523-889D-8980-8BDC-23A20E7712EF}"/>
                </a:ext>
              </a:extLst>
            </p:cNvPr>
            <p:cNvSpPr/>
            <p:nvPr/>
          </p:nvSpPr>
          <p:spPr bwMode="auto">
            <a:xfrm>
              <a:off x="6510463"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Application Management</a:t>
              </a:r>
            </a:p>
          </p:txBody>
        </p:sp>
        <p:sp>
          <p:nvSpPr>
            <p:cNvPr id="12" name="Rectangle 11">
              <a:extLst>
                <a:ext uri="{FF2B5EF4-FFF2-40B4-BE49-F238E27FC236}">
                  <a16:creationId xmlns:a16="http://schemas.microsoft.com/office/drawing/2014/main" id="{49C308B7-6C3D-22CE-83E6-27B1489C5B8A}"/>
                </a:ext>
              </a:extLst>
            </p:cNvPr>
            <p:cNvSpPr/>
            <p:nvPr/>
          </p:nvSpPr>
          <p:spPr bwMode="auto">
            <a:xfrm>
              <a:off x="8915399"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Digital Workplace  Services</a:t>
              </a:r>
            </a:p>
          </p:txBody>
        </p:sp>
        <p:sp>
          <p:nvSpPr>
            <p:cNvPr id="13" name="Rectangle 12">
              <a:extLst>
                <a:ext uri="{FF2B5EF4-FFF2-40B4-BE49-F238E27FC236}">
                  <a16:creationId xmlns:a16="http://schemas.microsoft.com/office/drawing/2014/main" id="{0134A2BD-65B1-5EB2-3CFA-64BB804E52C4}"/>
                </a:ext>
              </a:extLst>
            </p:cNvPr>
            <p:cNvSpPr/>
            <p:nvPr/>
          </p:nvSpPr>
          <p:spPr bwMode="auto">
            <a:xfrm>
              <a:off x="8915399"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BPO &amp; BPaaS</a:t>
              </a:r>
            </a:p>
          </p:txBody>
        </p:sp>
        <p:sp>
          <p:nvSpPr>
            <p:cNvPr id="14" name="Rectangle 13">
              <a:extLst>
                <a:ext uri="{FF2B5EF4-FFF2-40B4-BE49-F238E27FC236}">
                  <a16:creationId xmlns:a16="http://schemas.microsoft.com/office/drawing/2014/main" id="{650DCED6-FEE6-69B7-0004-AADE6FE9318C}"/>
                </a:ext>
              </a:extLst>
            </p:cNvPr>
            <p:cNvSpPr/>
            <p:nvPr/>
          </p:nvSpPr>
          <p:spPr bwMode="auto">
            <a:xfrm>
              <a:off x="6510463"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Hybrid Infrastructure Managed Services</a:t>
              </a:r>
            </a:p>
          </p:txBody>
        </p:sp>
        <p:sp>
          <p:nvSpPr>
            <p:cNvPr id="15" name="Rectangle 14">
              <a:extLst>
                <a:ext uri="{FF2B5EF4-FFF2-40B4-BE49-F238E27FC236}">
                  <a16:creationId xmlns:a16="http://schemas.microsoft.com/office/drawing/2014/main" id="{343A0E3A-AB36-8E02-6234-432C8DF3A673}"/>
                </a:ext>
              </a:extLst>
            </p:cNvPr>
            <p:cNvSpPr/>
            <p:nvPr/>
          </p:nvSpPr>
          <p:spPr bwMode="auto">
            <a:xfrm>
              <a:off x="918161"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Data &amp; Intelligence</a:t>
              </a:r>
            </a:p>
          </p:txBody>
        </p:sp>
        <p:sp>
          <p:nvSpPr>
            <p:cNvPr id="16" name="Rectangle 15">
              <a:extLst>
                <a:ext uri="{FF2B5EF4-FFF2-40B4-BE49-F238E27FC236}">
                  <a16:creationId xmlns:a16="http://schemas.microsoft.com/office/drawing/2014/main" id="{AE288E3E-521A-D181-17C5-B637E7F74C76}"/>
                </a:ext>
              </a:extLst>
            </p:cNvPr>
            <p:cNvSpPr/>
            <p:nvPr/>
          </p:nvSpPr>
          <p:spPr bwMode="auto">
            <a:xfrm>
              <a:off x="3318225"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Application Development &amp; Modernization</a:t>
              </a:r>
            </a:p>
          </p:txBody>
        </p:sp>
        <p:sp>
          <p:nvSpPr>
            <p:cNvPr id="17" name="Rectangle 16">
              <a:extLst>
                <a:ext uri="{FF2B5EF4-FFF2-40B4-BE49-F238E27FC236}">
                  <a16:creationId xmlns:a16="http://schemas.microsoft.com/office/drawing/2014/main" id="{A5106C1A-6B64-3314-6596-42D6F68A4F78}"/>
                </a:ext>
              </a:extLst>
            </p:cNvPr>
            <p:cNvSpPr/>
            <p:nvPr/>
          </p:nvSpPr>
          <p:spPr bwMode="auto">
            <a:xfrm>
              <a:off x="918161" y="4151209"/>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Enterprise Applications</a:t>
              </a:r>
            </a:p>
          </p:txBody>
        </p:sp>
        <p:sp>
          <p:nvSpPr>
            <p:cNvPr id="18" name="Rectangle 17">
              <a:extLst>
                <a:ext uri="{FF2B5EF4-FFF2-40B4-BE49-F238E27FC236}">
                  <a16:creationId xmlns:a16="http://schemas.microsoft.com/office/drawing/2014/main" id="{FB18C723-CB4F-AC29-B986-1D46DE22C026}"/>
                </a:ext>
              </a:extLst>
            </p:cNvPr>
            <p:cNvSpPr/>
            <p:nvPr/>
          </p:nvSpPr>
          <p:spPr bwMode="auto">
            <a:xfrm>
              <a:off x="3318225" y="4871485"/>
              <a:ext cx="2286000" cy="640080"/>
            </a:xfrm>
            <a:prstGeom prst="rect">
              <a:avLst/>
            </a:prstGeom>
            <a:solidFill>
              <a:schemeClr val="tx2"/>
            </a:solidFill>
            <a:ln w="127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cs typeface="+mn-cs"/>
                </a:rPr>
                <a:t>Cloud Transformation</a:t>
              </a:r>
            </a:p>
          </p:txBody>
        </p:sp>
        <p:sp>
          <p:nvSpPr>
            <p:cNvPr id="19" name="TextBox 18">
              <a:extLst>
                <a:ext uri="{FF2B5EF4-FFF2-40B4-BE49-F238E27FC236}">
                  <a16:creationId xmlns:a16="http://schemas.microsoft.com/office/drawing/2014/main" id="{6BAFAD6A-4120-0466-C972-216458B08638}"/>
                </a:ext>
              </a:extLst>
            </p:cNvPr>
            <p:cNvSpPr txBox="1"/>
            <p:nvPr/>
          </p:nvSpPr>
          <p:spPr>
            <a:xfrm>
              <a:off x="914400" y="3799157"/>
              <a:ext cx="471469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Digital Transformation</a:t>
              </a:r>
            </a:p>
          </p:txBody>
        </p:sp>
        <p:sp>
          <p:nvSpPr>
            <p:cNvPr id="20" name="TextBox 19">
              <a:extLst>
                <a:ext uri="{FF2B5EF4-FFF2-40B4-BE49-F238E27FC236}">
                  <a16:creationId xmlns:a16="http://schemas.microsoft.com/office/drawing/2014/main" id="{B101F32B-172C-A43C-674E-0426A8847AA4}"/>
                </a:ext>
              </a:extLst>
            </p:cNvPr>
            <p:cNvSpPr txBox="1"/>
            <p:nvPr/>
          </p:nvSpPr>
          <p:spPr>
            <a:xfrm>
              <a:off x="6509964" y="3799157"/>
              <a:ext cx="46914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Digital Operations</a:t>
              </a:r>
            </a:p>
          </p:txBody>
        </p:sp>
        <p:sp>
          <p:nvSpPr>
            <p:cNvPr id="21" name="Rectangle 20">
              <a:extLst>
                <a:ext uri="{FF2B5EF4-FFF2-40B4-BE49-F238E27FC236}">
                  <a16:creationId xmlns:a16="http://schemas.microsoft.com/office/drawing/2014/main" id="{5331990F-5A10-CA46-E753-8E9ED24F15ED}"/>
                </a:ext>
              </a:extLst>
            </p:cNvPr>
            <p:cNvSpPr/>
            <p:nvPr/>
          </p:nvSpPr>
          <p:spPr>
            <a:xfrm>
              <a:off x="311733" y="5627370"/>
              <a:ext cx="11549247" cy="3334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Network &amp; Cybersecurity</a:t>
              </a:r>
            </a:p>
          </p:txBody>
        </p:sp>
        <p:sp>
          <p:nvSpPr>
            <p:cNvPr id="22" name="TextBox 21">
              <a:extLst>
                <a:ext uri="{FF2B5EF4-FFF2-40B4-BE49-F238E27FC236}">
                  <a16:creationId xmlns:a16="http://schemas.microsoft.com/office/drawing/2014/main" id="{745C0249-17E6-B2A5-64E6-CC2C3BB09FAA}"/>
                </a:ext>
              </a:extLst>
            </p:cNvPr>
            <p:cNvSpPr txBox="1"/>
            <p:nvPr/>
          </p:nvSpPr>
          <p:spPr>
            <a:xfrm>
              <a:off x="311732" y="2368034"/>
              <a:ext cx="115685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a:ln>
                    <a:noFill/>
                  </a:ln>
                  <a:solidFill>
                    <a:srgbClr val="0F1C50"/>
                  </a:solidFill>
                  <a:effectLst/>
                  <a:uLnTx/>
                  <a:uFillTx/>
                  <a:latin typeface="Arial"/>
                  <a:cs typeface="+mn-cs"/>
                </a:rPr>
                <a:t>Industry, Technology &amp; Business Consulting</a:t>
              </a:r>
            </a:p>
          </p:txBody>
        </p:sp>
        <p:grpSp>
          <p:nvGrpSpPr>
            <p:cNvPr id="23" name="Group 22">
              <a:extLst>
                <a:ext uri="{FF2B5EF4-FFF2-40B4-BE49-F238E27FC236}">
                  <a16:creationId xmlns:a16="http://schemas.microsoft.com/office/drawing/2014/main" id="{78BBFF7A-D3C8-3DBE-0A6B-11F811763263}"/>
                </a:ext>
              </a:extLst>
            </p:cNvPr>
            <p:cNvGrpSpPr/>
            <p:nvPr/>
          </p:nvGrpSpPr>
          <p:grpSpPr>
            <a:xfrm>
              <a:off x="2401609" y="2746273"/>
              <a:ext cx="1095739" cy="891472"/>
              <a:chOff x="2401609" y="2709931"/>
              <a:chExt cx="1095739" cy="891472"/>
            </a:xfrm>
          </p:grpSpPr>
          <p:sp>
            <p:nvSpPr>
              <p:cNvPr id="87" name="Rectangle 86">
                <a:extLst>
                  <a:ext uri="{FF2B5EF4-FFF2-40B4-BE49-F238E27FC236}">
                    <a16:creationId xmlns:a16="http://schemas.microsoft.com/office/drawing/2014/main" id="{8C04E8E9-814F-8205-BE8C-E59E7B5B93AA}"/>
                  </a:ext>
                </a:extLst>
              </p:cNvPr>
              <p:cNvSpPr/>
              <p:nvPr/>
            </p:nvSpPr>
            <p:spPr bwMode="auto">
              <a:xfrm>
                <a:off x="2401609"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9144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Insurance</a:t>
                </a:r>
              </a:p>
            </p:txBody>
          </p:sp>
          <p:grpSp>
            <p:nvGrpSpPr>
              <p:cNvPr id="88" name="Group 87">
                <a:extLst>
                  <a:ext uri="{FF2B5EF4-FFF2-40B4-BE49-F238E27FC236}">
                    <a16:creationId xmlns:a16="http://schemas.microsoft.com/office/drawing/2014/main" id="{E9125425-2691-FA74-CB9F-86E4CFAD0B1C}"/>
                  </a:ext>
                </a:extLst>
              </p:cNvPr>
              <p:cNvGrpSpPr/>
              <p:nvPr/>
            </p:nvGrpSpPr>
            <p:grpSpPr>
              <a:xfrm>
                <a:off x="2731784" y="2709931"/>
                <a:ext cx="435368" cy="530171"/>
                <a:chOff x="2805813" y="2842081"/>
                <a:chExt cx="287330" cy="349896"/>
              </a:xfrm>
            </p:grpSpPr>
            <p:sp>
              <p:nvSpPr>
                <p:cNvPr id="89" name="Shape 349">
                  <a:extLst>
                    <a:ext uri="{FF2B5EF4-FFF2-40B4-BE49-F238E27FC236}">
                      <a16:creationId xmlns:a16="http://schemas.microsoft.com/office/drawing/2014/main" id="{E9F57DE2-E66E-4128-D50F-D47EB17A0439}"/>
                    </a:ext>
                  </a:extLst>
                </p:cNvPr>
                <p:cNvSpPr/>
                <p:nvPr/>
              </p:nvSpPr>
              <p:spPr>
                <a:xfrm>
                  <a:off x="2837113" y="2939887"/>
                  <a:ext cx="165888" cy="214896"/>
                </a:xfrm>
                <a:custGeom>
                  <a:avLst/>
                  <a:gdLst/>
                  <a:ahLst/>
                  <a:cxnLst/>
                  <a:rect l="0" t="0" r="0" b="0"/>
                  <a:pathLst>
                    <a:path w="120000" h="120000" extrusionOk="0">
                      <a:moveTo>
                        <a:pt x="0" y="0"/>
                      </a:moveTo>
                      <a:lnTo>
                        <a:pt x="120000" y="101923"/>
                      </a:lnTo>
                      <a:lnTo>
                        <a:pt x="115862" y="104505"/>
                      </a:lnTo>
                      <a:lnTo>
                        <a:pt x="111853" y="106868"/>
                      </a:lnTo>
                      <a:lnTo>
                        <a:pt x="107909" y="108956"/>
                      </a:lnTo>
                      <a:lnTo>
                        <a:pt x="104159" y="110934"/>
                      </a:lnTo>
                      <a:lnTo>
                        <a:pt x="100474" y="112582"/>
                      </a:lnTo>
                      <a:lnTo>
                        <a:pt x="97047" y="114120"/>
                      </a:lnTo>
                      <a:lnTo>
                        <a:pt x="93943" y="115439"/>
                      </a:lnTo>
                      <a:lnTo>
                        <a:pt x="91099" y="116593"/>
                      </a:lnTo>
                      <a:lnTo>
                        <a:pt x="88706" y="117472"/>
                      </a:lnTo>
                      <a:lnTo>
                        <a:pt x="86508" y="118241"/>
                      </a:lnTo>
                      <a:lnTo>
                        <a:pt x="84504" y="118901"/>
                      </a:lnTo>
                      <a:lnTo>
                        <a:pt x="82823" y="119505"/>
                      </a:lnTo>
                      <a:lnTo>
                        <a:pt x="81336" y="119945"/>
                      </a:lnTo>
                      <a:lnTo>
                        <a:pt x="81271" y="119999"/>
                      </a:lnTo>
                      <a:lnTo>
                        <a:pt x="81077" y="119945"/>
                      </a:lnTo>
                      <a:lnTo>
                        <a:pt x="79784" y="119560"/>
                      </a:lnTo>
                      <a:lnTo>
                        <a:pt x="78103" y="119120"/>
                      </a:lnTo>
                      <a:lnTo>
                        <a:pt x="76099" y="118516"/>
                      </a:lnTo>
                      <a:lnTo>
                        <a:pt x="73900" y="117747"/>
                      </a:lnTo>
                      <a:lnTo>
                        <a:pt x="71250" y="116868"/>
                      </a:lnTo>
                      <a:lnTo>
                        <a:pt x="68534" y="115879"/>
                      </a:lnTo>
                      <a:lnTo>
                        <a:pt x="65560" y="114725"/>
                      </a:lnTo>
                      <a:lnTo>
                        <a:pt x="62392" y="113406"/>
                      </a:lnTo>
                      <a:lnTo>
                        <a:pt x="59094" y="111978"/>
                      </a:lnTo>
                      <a:lnTo>
                        <a:pt x="55732" y="110384"/>
                      </a:lnTo>
                      <a:lnTo>
                        <a:pt x="52241" y="108571"/>
                      </a:lnTo>
                      <a:lnTo>
                        <a:pt x="48556" y="106703"/>
                      </a:lnTo>
                      <a:lnTo>
                        <a:pt x="45000" y="104615"/>
                      </a:lnTo>
                      <a:lnTo>
                        <a:pt x="41379" y="102307"/>
                      </a:lnTo>
                      <a:lnTo>
                        <a:pt x="37693" y="99835"/>
                      </a:lnTo>
                      <a:lnTo>
                        <a:pt x="34137" y="97197"/>
                      </a:lnTo>
                      <a:lnTo>
                        <a:pt x="29418" y="93351"/>
                      </a:lnTo>
                      <a:lnTo>
                        <a:pt x="25021" y="89395"/>
                      </a:lnTo>
                      <a:lnTo>
                        <a:pt x="21012" y="85219"/>
                      </a:lnTo>
                      <a:lnTo>
                        <a:pt x="17327" y="80989"/>
                      </a:lnTo>
                      <a:lnTo>
                        <a:pt x="14030" y="76538"/>
                      </a:lnTo>
                      <a:lnTo>
                        <a:pt x="11056" y="71978"/>
                      </a:lnTo>
                      <a:lnTo>
                        <a:pt x="8469" y="67252"/>
                      </a:lnTo>
                      <a:lnTo>
                        <a:pt x="6206" y="62362"/>
                      </a:lnTo>
                      <a:lnTo>
                        <a:pt x="4331" y="57252"/>
                      </a:lnTo>
                      <a:lnTo>
                        <a:pt x="2780" y="52087"/>
                      </a:lnTo>
                      <a:lnTo>
                        <a:pt x="1616" y="46703"/>
                      </a:lnTo>
                      <a:lnTo>
                        <a:pt x="775" y="41208"/>
                      </a:lnTo>
                      <a:lnTo>
                        <a:pt x="193" y="35494"/>
                      </a:lnTo>
                      <a:lnTo>
                        <a:pt x="64" y="29560"/>
                      </a:lnTo>
                      <a:lnTo>
                        <a:pt x="0"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90" name="Shape 350">
                  <a:extLst>
                    <a:ext uri="{FF2B5EF4-FFF2-40B4-BE49-F238E27FC236}">
                      <a16:creationId xmlns:a16="http://schemas.microsoft.com/office/drawing/2014/main" id="{5895AB42-27F5-394E-042E-BEA66BA14CE7}"/>
                    </a:ext>
                  </a:extLst>
                </p:cNvPr>
                <p:cNvSpPr/>
                <p:nvPr/>
              </p:nvSpPr>
              <p:spPr>
                <a:xfrm>
                  <a:off x="2897208" y="2874453"/>
                  <a:ext cx="165261" cy="175637"/>
                </a:xfrm>
                <a:custGeom>
                  <a:avLst/>
                  <a:gdLst/>
                  <a:ahLst/>
                  <a:cxnLst/>
                  <a:rect l="0" t="0" r="0" b="0"/>
                  <a:pathLst>
                    <a:path w="120000" h="120000" extrusionOk="0">
                      <a:moveTo>
                        <a:pt x="33004" y="0"/>
                      </a:moveTo>
                      <a:lnTo>
                        <a:pt x="43984" y="0"/>
                      </a:lnTo>
                      <a:lnTo>
                        <a:pt x="55029" y="471"/>
                      </a:lnTo>
                      <a:lnTo>
                        <a:pt x="66009" y="1347"/>
                      </a:lnTo>
                      <a:lnTo>
                        <a:pt x="76924" y="2560"/>
                      </a:lnTo>
                      <a:lnTo>
                        <a:pt x="87839" y="4244"/>
                      </a:lnTo>
                      <a:lnTo>
                        <a:pt x="98624" y="6400"/>
                      </a:lnTo>
                      <a:lnTo>
                        <a:pt x="109344" y="8961"/>
                      </a:lnTo>
                      <a:lnTo>
                        <a:pt x="120000" y="11993"/>
                      </a:lnTo>
                      <a:lnTo>
                        <a:pt x="119935" y="80786"/>
                      </a:lnTo>
                      <a:lnTo>
                        <a:pt x="119805" y="87793"/>
                      </a:lnTo>
                      <a:lnTo>
                        <a:pt x="119220" y="94531"/>
                      </a:lnTo>
                      <a:lnTo>
                        <a:pt x="118310" y="101134"/>
                      </a:lnTo>
                      <a:lnTo>
                        <a:pt x="116946" y="107602"/>
                      </a:lnTo>
                      <a:lnTo>
                        <a:pt x="115322" y="113801"/>
                      </a:lnTo>
                      <a:lnTo>
                        <a:pt x="113308" y="120000"/>
                      </a:lnTo>
                      <a:lnTo>
                        <a:pt x="0" y="2492"/>
                      </a:lnTo>
                      <a:lnTo>
                        <a:pt x="10979" y="1280"/>
                      </a:lnTo>
                      <a:lnTo>
                        <a:pt x="21959" y="471"/>
                      </a:lnTo>
                      <a:lnTo>
                        <a:pt x="33004"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91" name="Shape 351">
                  <a:extLst>
                    <a:ext uri="{FF2B5EF4-FFF2-40B4-BE49-F238E27FC236}">
                      <a16:creationId xmlns:a16="http://schemas.microsoft.com/office/drawing/2014/main" id="{45F43673-91C1-B328-2EA8-0682042393E1}"/>
                    </a:ext>
                  </a:extLst>
                </p:cNvPr>
                <p:cNvSpPr/>
                <p:nvPr/>
              </p:nvSpPr>
              <p:spPr>
                <a:xfrm>
                  <a:off x="2805813" y="2842081"/>
                  <a:ext cx="287330" cy="349896"/>
                </a:xfrm>
                <a:custGeom>
                  <a:avLst/>
                  <a:gdLst/>
                  <a:ahLst/>
                  <a:cxnLst/>
                  <a:rect l="0" t="0" r="0" b="0"/>
                  <a:pathLst>
                    <a:path w="120000" h="120000" extrusionOk="0">
                      <a:moveTo>
                        <a:pt x="60093" y="4691"/>
                      </a:moveTo>
                      <a:lnTo>
                        <a:pt x="53524" y="4827"/>
                      </a:lnTo>
                      <a:lnTo>
                        <a:pt x="46954" y="5130"/>
                      </a:lnTo>
                      <a:lnTo>
                        <a:pt x="40423" y="5704"/>
                      </a:lnTo>
                      <a:lnTo>
                        <a:pt x="33928" y="6447"/>
                      </a:lnTo>
                      <a:lnTo>
                        <a:pt x="27508" y="7459"/>
                      </a:lnTo>
                      <a:lnTo>
                        <a:pt x="21088" y="8675"/>
                      </a:lnTo>
                      <a:lnTo>
                        <a:pt x="14743" y="10059"/>
                      </a:lnTo>
                      <a:lnTo>
                        <a:pt x="8472" y="11713"/>
                      </a:lnTo>
                      <a:lnTo>
                        <a:pt x="7726" y="11949"/>
                      </a:lnTo>
                      <a:lnTo>
                        <a:pt x="7129" y="12354"/>
                      </a:lnTo>
                      <a:lnTo>
                        <a:pt x="6643" y="12827"/>
                      </a:lnTo>
                      <a:lnTo>
                        <a:pt x="6270" y="13434"/>
                      </a:lnTo>
                      <a:lnTo>
                        <a:pt x="6046" y="14042"/>
                      </a:lnTo>
                      <a:lnTo>
                        <a:pt x="5972" y="14751"/>
                      </a:lnTo>
                      <a:lnTo>
                        <a:pt x="6009" y="51679"/>
                      </a:lnTo>
                      <a:lnTo>
                        <a:pt x="6121" y="55358"/>
                      </a:lnTo>
                      <a:lnTo>
                        <a:pt x="6419" y="58970"/>
                      </a:lnTo>
                      <a:lnTo>
                        <a:pt x="6942" y="62514"/>
                      </a:lnTo>
                      <a:lnTo>
                        <a:pt x="7614" y="65957"/>
                      </a:lnTo>
                      <a:lnTo>
                        <a:pt x="8510" y="69299"/>
                      </a:lnTo>
                      <a:lnTo>
                        <a:pt x="9555" y="72607"/>
                      </a:lnTo>
                      <a:lnTo>
                        <a:pt x="10861" y="75746"/>
                      </a:lnTo>
                      <a:lnTo>
                        <a:pt x="12317" y="78852"/>
                      </a:lnTo>
                      <a:lnTo>
                        <a:pt x="13996" y="81822"/>
                      </a:lnTo>
                      <a:lnTo>
                        <a:pt x="15863" y="84759"/>
                      </a:lnTo>
                      <a:lnTo>
                        <a:pt x="17878" y="87594"/>
                      </a:lnTo>
                      <a:lnTo>
                        <a:pt x="20155" y="90295"/>
                      </a:lnTo>
                      <a:lnTo>
                        <a:pt x="22581" y="92928"/>
                      </a:lnTo>
                      <a:lnTo>
                        <a:pt x="25194" y="95459"/>
                      </a:lnTo>
                      <a:lnTo>
                        <a:pt x="28031" y="97890"/>
                      </a:lnTo>
                      <a:lnTo>
                        <a:pt x="30382" y="99746"/>
                      </a:lnTo>
                      <a:lnTo>
                        <a:pt x="32771" y="101434"/>
                      </a:lnTo>
                      <a:lnTo>
                        <a:pt x="35160" y="103021"/>
                      </a:lnTo>
                      <a:lnTo>
                        <a:pt x="37511" y="104506"/>
                      </a:lnTo>
                      <a:lnTo>
                        <a:pt x="39825" y="105822"/>
                      </a:lnTo>
                      <a:lnTo>
                        <a:pt x="42139" y="107037"/>
                      </a:lnTo>
                      <a:lnTo>
                        <a:pt x="44304" y="108118"/>
                      </a:lnTo>
                      <a:lnTo>
                        <a:pt x="46469" y="109097"/>
                      </a:lnTo>
                      <a:lnTo>
                        <a:pt x="48485" y="110008"/>
                      </a:lnTo>
                      <a:lnTo>
                        <a:pt x="50426" y="110751"/>
                      </a:lnTo>
                      <a:lnTo>
                        <a:pt x="52217" y="111426"/>
                      </a:lnTo>
                      <a:lnTo>
                        <a:pt x="53860" y="112000"/>
                      </a:lnTo>
                      <a:lnTo>
                        <a:pt x="55353" y="112472"/>
                      </a:lnTo>
                      <a:lnTo>
                        <a:pt x="56659" y="112877"/>
                      </a:lnTo>
                      <a:lnTo>
                        <a:pt x="57741" y="113215"/>
                      </a:lnTo>
                      <a:lnTo>
                        <a:pt x="58451" y="113451"/>
                      </a:lnTo>
                      <a:lnTo>
                        <a:pt x="59085" y="113586"/>
                      </a:lnTo>
                      <a:lnTo>
                        <a:pt x="60055" y="113687"/>
                      </a:lnTo>
                      <a:lnTo>
                        <a:pt x="60578" y="113654"/>
                      </a:lnTo>
                      <a:lnTo>
                        <a:pt x="61063" y="113552"/>
                      </a:lnTo>
                      <a:lnTo>
                        <a:pt x="61660" y="113350"/>
                      </a:lnTo>
                      <a:lnTo>
                        <a:pt x="62407" y="113147"/>
                      </a:lnTo>
                      <a:lnTo>
                        <a:pt x="65430" y="112067"/>
                      </a:lnTo>
                      <a:lnTo>
                        <a:pt x="68566" y="110886"/>
                      </a:lnTo>
                      <a:lnTo>
                        <a:pt x="70133" y="110210"/>
                      </a:lnTo>
                      <a:lnTo>
                        <a:pt x="71925" y="109434"/>
                      </a:lnTo>
                      <a:lnTo>
                        <a:pt x="73828" y="108523"/>
                      </a:lnTo>
                      <a:lnTo>
                        <a:pt x="75844" y="107544"/>
                      </a:lnTo>
                      <a:lnTo>
                        <a:pt x="78009" y="106430"/>
                      </a:lnTo>
                      <a:lnTo>
                        <a:pt x="80211" y="105181"/>
                      </a:lnTo>
                      <a:lnTo>
                        <a:pt x="82525" y="103831"/>
                      </a:lnTo>
                      <a:lnTo>
                        <a:pt x="84839" y="102379"/>
                      </a:lnTo>
                      <a:lnTo>
                        <a:pt x="87191" y="100793"/>
                      </a:lnTo>
                      <a:lnTo>
                        <a:pt x="90401" y="98362"/>
                      </a:lnTo>
                      <a:lnTo>
                        <a:pt x="93461" y="95831"/>
                      </a:lnTo>
                      <a:lnTo>
                        <a:pt x="96298" y="93232"/>
                      </a:lnTo>
                      <a:lnTo>
                        <a:pt x="98948" y="90565"/>
                      </a:lnTo>
                      <a:lnTo>
                        <a:pt x="101374" y="87763"/>
                      </a:lnTo>
                      <a:lnTo>
                        <a:pt x="103576" y="84928"/>
                      </a:lnTo>
                      <a:lnTo>
                        <a:pt x="105592" y="81957"/>
                      </a:lnTo>
                      <a:lnTo>
                        <a:pt x="107346" y="78919"/>
                      </a:lnTo>
                      <a:lnTo>
                        <a:pt x="108989" y="75780"/>
                      </a:lnTo>
                      <a:lnTo>
                        <a:pt x="110370" y="72607"/>
                      </a:lnTo>
                      <a:lnTo>
                        <a:pt x="111527" y="69299"/>
                      </a:lnTo>
                      <a:lnTo>
                        <a:pt x="112460" y="65924"/>
                      </a:lnTo>
                      <a:lnTo>
                        <a:pt x="113244" y="62481"/>
                      </a:lnTo>
                      <a:lnTo>
                        <a:pt x="113766" y="58970"/>
                      </a:lnTo>
                      <a:lnTo>
                        <a:pt x="114102" y="55324"/>
                      </a:lnTo>
                      <a:lnTo>
                        <a:pt x="114214" y="51679"/>
                      </a:lnTo>
                      <a:lnTo>
                        <a:pt x="114214" y="14751"/>
                      </a:lnTo>
                      <a:lnTo>
                        <a:pt x="114139" y="14042"/>
                      </a:lnTo>
                      <a:lnTo>
                        <a:pt x="113878" y="13434"/>
                      </a:lnTo>
                      <a:lnTo>
                        <a:pt x="113542" y="12827"/>
                      </a:lnTo>
                      <a:lnTo>
                        <a:pt x="113057" y="12354"/>
                      </a:lnTo>
                      <a:lnTo>
                        <a:pt x="112423" y="11949"/>
                      </a:lnTo>
                      <a:lnTo>
                        <a:pt x="111713" y="11713"/>
                      </a:lnTo>
                      <a:lnTo>
                        <a:pt x="105405" y="10059"/>
                      </a:lnTo>
                      <a:lnTo>
                        <a:pt x="99097" y="8675"/>
                      </a:lnTo>
                      <a:lnTo>
                        <a:pt x="92678" y="7459"/>
                      </a:lnTo>
                      <a:lnTo>
                        <a:pt x="86258" y="6447"/>
                      </a:lnTo>
                      <a:lnTo>
                        <a:pt x="79763" y="5704"/>
                      </a:lnTo>
                      <a:lnTo>
                        <a:pt x="73231" y="5130"/>
                      </a:lnTo>
                      <a:lnTo>
                        <a:pt x="66662" y="4827"/>
                      </a:lnTo>
                      <a:lnTo>
                        <a:pt x="60093" y="4691"/>
                      </a:lnTo>
                      <a:close/>
                      <a:moveTo>
                        <a:pt x="60018" y="0"/>
                      </a:moveTo>
                      <a:lnTo>
                        <a:pt x="66550" y="135"/>
                      </a:lnTo>
                      <a:lnTo>
                        <a:pt x="73045" y="405"/>
                      </a:lnTo>
                      <a:lnTo>
                        <a:pt x="79576" y="877"/>
                      </a:lnTo>
                      <a:lnTo>
                        <a:pt x="86034" y="1552"/>
                      </a:lnTo>
                      <a:lnTo>
                        <a:pt x="92491" y="2430"/>
                      </a:lnTo>
                      <a:lnTo>
                        <a:pt x="98874" y="3443"/>
                      </a:lnTo>
                      <a:lnTo>
                        <a:pt x="105256" y="4691"/>
                      </a:lnTo>
                      <a:lnTo>
                        <a:pt x="111527" y="6143"/>
                      </a:lnTo>
                      <a:lnTo>
                        <a:pt x="117797" y="7729"/>
                      </a:lnTo>
                      <a:lnTo>
                        <a:pt x="118544" y="8067"/>
                      </a:lnTo>
                      <a:lnTo>
                        <a:pt x="119178" y="8506"/>
                      </a:lnTo>
                      <a:lnTo>
                        <a:pt x="119626" y="9113"/>
                      </a:lnTo>
                      <a:lnTo>
                        <a:pt x="119925" y="9755"/>
                      </a:lnTo>
                      <a:lnTo>
                        <a:pt x="120000" y="10464"/>
                      </a:lnTo>
                      <a:lnTo>
                        <a:pt x="120000" y="51578"/>
                      </a:lnTo>
                      <a:lnTo>
                        <a:pt x="119888" y="55392"/>
                      </a:lnTo>
                      <a:lnTo>
                        <a:pt x="119552" y="59172"/>
                      </a:lnTo>
                      <a:lnTo>
                        <a:pt x="119029" y="62852"/>
                      </a:lnTo>
                      <a:lnTo>
                        <a:pt x="118320" y="66430"/>
                      </a:lnTo>
                      <a:lnTo>
                        <a:pt x="117387" y="69974"/>
                      </a:lnTo>
                      <a:lnTo>
                        <a:pt x="116192" y="73417"/>
                      </a:lnTo>
                      <a:lnTo>
                        <a:pt x="114849" y="76793"/>
                      </a:lnTo>
                      <a:lnTo>
                        <a:pt x="113281" y="80033"/>
                      </a:lnTo>
                      <a:lnTo>
                        <a:pt x="111489" y="83240"/>
                      </a:lnTo>
                      <a:lnTo>
                        <a:pt x="109511" y="86345"/>
                      </a:lnTo>
                      <a:lnTo>
                        <a:pt x="107309" y="89383"/>
                      </a:lnTo>
                      <a:lnTo>
                        <a:pt x="104920" y="92320"/>
                      </a:lnTo>
                      <a:lnTo>
                        <a:pt x="102345" y="95189"/>
                      </a:lnTo>
                      <a:lnTo>
                        <a:pt x="99545" y="97957"/>
                      </a:lnTo>
                      <a:lnTo>
                        <a:pt x="96522" y="100658"/>
                      </a:lnTo>
                      <a:lnTo>
                        <a:pt x="93349" y="103257"/>
                      </a:lnTo>
                      <a:lnTo>
                        <a:pt x="89878" y="105789"/>
                      </a:lnTo>
                      <a:lnTo>
                        <a:pt x="87303" y="107544"/>
                      </a:lnTo>
                      <a:lnTo>
                        <a:pt x="84690" y="109164"/>
                      </a:lnTo>
                      <a:lnTo>
                        <a:pt x="82152" y="110649"/>
                      </a:lnTo>
                      <a:lnTo>
                        <a:pt x="79726" y="112000"/>
                      </a:lnTo>
                      <a:lnTo>
                        <a:pt x="77337" y="113248"/>
                      </a:lnTo>
                      <a:lnTo>
                        <a:pt x="75060" y="114362"/>
                      </a:lnTo>
                      <a:lnTo>
                        <a:pt x="72933" y="115341"/>
                      </a:lnTo>
                      <a:lnTo>
                        <a:pt x="70954" y="116185"/>
                      </a:lnTo>
                      <a:lnTo>
                        <a:pt x="69163" y="116928"/>
                      </a:lnTo>
                      <a:lnTo>
                        <a:pt x="66849" y="117839"/>
                      </a:lnTo>
                      <a:lnTo>
                        <a:pt x="64534" y="118683"/>
                      </a:lnTo>
                      <a:lnTo>
                        <a:pt x="62332" y="119426"/>
                      </a:lnTo>
                      <a:lnTo>
                        <a:pt x="61511" y="119662"/>
                      </a:lnTo>
                      <a:lnTo>
                        <a:pt x="60877" y="119898"/>
                      </a:lnTo>
                      <a:lnTo>
                        <a:pt x="60429" y="119966"/>
                      </a:lnTo>
                      <a:lnTo>
                        <a:pt x="59944" y="120000"/>
                      </a:lnTo>
                      <a:lnTo>
                        <a:pt x="59122" y="119898"/>
                      </a:lnTo>
                      <a:lnTo>
                        <a:pt x="58413" y="119696"/>
                      </a:lnTo>
                      <a:lnTo>
                        <a:pt x="57667" y="119493"/>
                      </a:lnTo>
                      <a:lnTo>
                        <a:pt x="56472" y="119156"/>
                      </a:lnTo>
                      <a:lnTo>
                        <a:pt x="55129" y="118751"/>
                      </a:lnTo>
                      <a:lnTo>
                        <a:pt x="53636" y="118278"/>
                      </a:lnTo>
                      <a:lnTo>
                        <a:pt x="51956" y="117704"/>
                      </a:lnTo>
                      <a:lnTo>
                        <a:pt x="50127" y="117029"/>
                      </a:lnTo>
                      <a:lnTo>
                        <a:pt x="48186" y="116253"/>
                      </a:lnTo>
                      <a:lnTo>
                        <a:pt x="46059" y="115409"/>
                      </a:lnTo>
                      <a:lnTo>
                        <a:pt x="43894" y="114430"/>
                      </a:lnTo>
                      <a:lnTo>
                        <a:pt x="41617" y="113350"/>
                      </a:lnTo>
                      <a:lnTo>
                        <a:pt x="39303" y="112202"/>
                      </a:lnTo>
                      <a:lnTo>
                        <a:pt x="36839" y="110919"/>
                      </a:lnTo>
                      <a:lnTo>
                        <a:pt x="34413" y="109468"/>
                      </a:lnTo>
                      <a:lnTo>
                        <a:pt x="31950" y="107949"/>
                      </a:lnTo>
                      <a:lnTo>
                        <a:pt x="29486" y="106295"/>
                      </a:lnTo>
                      <a:lnTo>
                        <a:pt x="26948" y="104506"/>
                      </a:lnTo>
                      <a:lnTo>
                        <a:pt x="24522" y="102582"/>
                      </a:lnTo>
                      <a:lnTo>
                        <a:pt x="21573" y="100084"/>
                      </a:lnTo>
                      <a:lnTo>
                        <a:pt x="18811" y="97451"/>
                      </a:lnTo>
                      <a:lnTo>
                        <a:pt x="16273" y="94784"/>
                      </a:lnTo>
                      <a:lnTo>
                        <a:pt x="13884" y="91949"/>
                      </a:lnTo>
                      <a:lnTo>
                        <a:pt x="11682" y="89080"/>
                      </a:lnTo>
                      <a:lnTo>
                        <a:pt x="9667" y="86109"/>
                      </a:lnTo>
                      <a:lnTo>
                        <a:pt x="7875" y="83037"/>
                      </a:lnTo>
                      <a:lnTo>
                        <a:pt x="6195" y="79898"/>
                      </a:lnTo>
                      <a:lnTo>
                        <a:pt x="4777" y="76658"/>
                      </a:lnTo>
                      <a:lnTo>
                        <a:pt x="3545" y="73316"/>
                      </a:lnTo>
                      <a:lnTo>
                        <a:pt x="2463" y="69907"/>
                      </a:lnTo>
                      <a:lnTo>
                        <a:pt x="1604" y="66430"/>
                      </a:lnTo>
                      <a:lnTo>
                        <a:pt x="933" y="62852"/>
                      </a:lnTo>
                      <a:lnTo>
                        <a:pt x="447" y="59172"/>
                      </a:lnTo>
                      <a:lnTo>
                        <a:pt x="149" y="55426"/>
                      </a:lnTo>
                      <a:lnTo>
                        <a:pt x="37" y="51578"/>
                      </a:lnTo>
                      <a:lnTo>
                        <a:pt x="0" y="10497"/>
                      </a:lnTo>
                      <a:lnTo>
                        <a:pt x="74" y="9755"/>
                      </a:lnTo>
                      <a:lnTo>
                        <a:pt x="410" y="9113"/>
                      </a:lnTo>
                      <a:lnTo>
                        <a:pt x="858" y="8506"/>
                      </a:lnTo>
                      <a:lnTo>
                        <a:pt x="1455" y="8067"/>
                      </a:lnTo>
                      <a:lnTo>
                        <a:pt x="2202" y="7729"/>
                      </a:lnTo>
                      <a:lnTo>
                        <a:pt x="8472" y="6143"/>
                      </a:lnTo>
                      <a:lnTo>
                        <a:pt x="14743" y="4691"/>
                      </a:lnTo>
                      <a:lnTo>
                        <a:pt x="21125" y="3443"/>
                      </a:lnTo>
                      <a:lnTo>
                        <a:pt x="27545" y="2430"/>
                      </a:lnTo>
                      <a:lnTo>
                        <a:pt x="33928" y="1552"/>
                      </a:lnTo>
                      <a:lnTo>
                        <a:pt x="40423" y="877"/>
                      </a:lnTo>
                      <a:lnTo>
                        <a:pt x="46917" y="405"/>
                      </a:lnTo>
                      <a:lnTo>
                        <a:pt x="53449" y="135"/>
                      </a:lnTo>
                      <a:lnTo>
                        <a:pt x="60018"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grpSp>
        </p:grpSp>
        <p:grpSp>
          <p:nvGrpSpPr>
            <p:cNvPr id="24" name="Group 23">
              <a:extLst>
                <a:ext uri="{FF2B5EF4-FFF2-40B4-BE49-F238E27FC236}">
                  <a16:creationId xmlns:a16="http://schemas.microsoft.com/office/drawing/2014/main" id="{20BDA2B1-6D67-1FFE-80A9-1DCBC56926F3}"/>
                </a:ext>
              </a:extLst>
            </p:cNvPr>
            <p:cNvGrpSpPr/>
            <p:nvPr/>
          </p:nvGrpSpPr>
          <p:grpSpPr>
            <a:xfrm>
              <a:off x="9953261" y="2764470"/>
              <a:ext cx="1095739" cy="873275"/>
              <a:chOff x="9953261" y="2728128"/>
              <a:chExt cx="1095739" cy="873275"/>
            </a:xfrm>
          </p:grpSpPr>
          <p:sp>
            <p:nvSpPr>
              <p:cNvPr id="73" name="Rectangle 72">
                <a:extLst>
                  <a:ext uri="{FF2B5EF4-FFF2-40B4-BE49-F238E27FC236}">
                    <a16:creationId xmlns:a16="http://schemas.microsoft.com/office/drawing/2014/main" id="{F8BAE0F0-AB87-F633-6C19-AAB5FBC9B53B}"/>
                  </a:ext>
                </a:extLst>
              </p:cNvPr>
              <p:cNvSpPr/>
              <p:nvPr/>
            </p:nvSpPr>
            <p:spPr bwMode="auto">
              <a:xfrm>
                <a:off x="9953261"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Public </a:t>
                </a:r>
                <a:br>
                  <a:rPr kumimoji="0" lang="en-US" sz="900" b="1" i="0" u="none" strike="noStrike" kern="1200" cap="none" spc="0" normalizeH="0" baseline="0" noProof="0">
                    <a:ln>
                      <a:noFill/>
                    </a:ln>
                    <a:solidFill>
                      <a:srgbClr val="0F1C50"/>
                    </a:solidFill>
                    <a:effectLst/>
                    <a:uLnTx/>
                    <a:uFillTx/>
                    <a:latin typeface="Arial" charset="0"/>
                    <a:cs typeface="+mn-cs"/>
                  </a:rPr>
                </a:br>
                <a:r>
                  <a:rPr kumimoji="0" lang="en-US" sz="900" b="1" i="0" u="none" strike="noStrike" kern="1200" cap="none" spc="0" normalizeH="0" baseline="0" noProof="0">
                    <a:ln>
                      <a:noFill/>
                    </a:ln>
                    <a:solidFill>
                      <a:srgbClr val="0F1C50"/>
                    </a:solidFill>
                    <a:effectLst/>
                    <a:uLnTx/>
                    <a:uFillTx/>
                    <a:latin typeface="Arial" charset="0"/>
                    <a:cs typeface="+mn-cs"/>
                  </a:rPr>
                  <a:t>Sector</a:t>
                </a:r>
              </a:p>
            </p:txBody>
          </p:sp>
          <p:grpSp>
            <p:nvGrpSpPr>
              <p:cNvPr id="74" name="Group 73">
                <a:extLst>
                  <a:ext uri="{FF2B5EF4-FFF2-40B4-BE49-F238E27FC236}">
                    <a16:creationId xmlns:a16="http://schemas.microsoft.com/office/drawing/2014/main" id="{F316D9E0-29F9-ED98-CB44-0CB1E0DDADD0}"/>
                  </a:ext>
                </a:extLst>
              </p:cNvPr>
              <p:cNvGrpSpPr/>
              <p:nvPr/>
            </p:nvGrpSpPr>
            <p:grpSpPr>
              <a:xfrm>
                <a:off x="10252182" y="2728128"/>
                <a:ext cx="497896" cy="502984"/>
                <a:chOff x="10336832" y="2851050"/>
                <a:chExt cx="328596" cy="331955"/>
              </a:xfrm>
            </p:grpSpPr>
            <p:sp>
              <p:nvSpPr>
                <p:cNvPr id="75" name="Shape 382">
                  <a:extLst>
                    <a:ext uri="{FF2B5EF4-FFF2-40B4-BE49-F238E27FC236}">
                      <a16:creationId xmlns:a16="http://schemas.microsoft.com/office/drawing/2014/main" id="{A7E5548A-0D55-7D3D-D228-719C17606292}"/>
                    </a:ext>
                  </a:extLst>
                </p:cNvPr>
                <p:cNvSpPr/>
                <p:nvPr/>
              </p:nvSpPr>
              <p:spPr>
                <a:xfrm>
                  <a:off x="10336832" y="2944067"/>
                  <a:ext cx="328596" cy="34300"/>
                </a:xfrm>
                <a:custGeom>
                  <a:avLst/>
                  <a:gdLst/>
                  <a:ahLst/>
                  <a:cxnLst/>
                  <a:rect l="0" t="0" r="0" b="0"/>
                  <a:pathLst>
                    <a:path w="120000" h="120000" extrusionOk="0">
                      <a:moveTo>
                        <a:pt x="0" y="42867"/>
                      </a:moveTo>
                      <a:lnTo>
                        <a:pt x="5415" y="43576"/>
                      </a:lnTo>
                      <a:lnTo>
                        <a:pt x="5346" y="119999"/>
                      </a:lnTo>
                      <a:lnTo>
                        <a:pt x="114399" y="119999"/>
                      </a:lnTo>
                      <a:lnTo>
                        <a:pt x="114408" y="44899"/>
                      </a:lnTo>
                      <a:lnTo>
                        <a:pt x="119852" y="44805"/>
                      </a:lnTo>
                      <a:cubicBezTo>
                        <a:pt x="119639" y="33131"/>
                        <a:pt x="119999" y="12713"/>
                        <a:pt x="119856" y="0"/>
                      </a:cubicBezTo>
                      <a:lnTo>
                        <a:pt x="0" y="0"/>
                      </a:lnTo>
                      <a:lnTo>
                        <a:pt x="0" y="42867"/>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6" name="Shape 383">
                  <a:extLst>
                    <a:ext uri="{FF2B5EF4-FFF2-40B4-BE49-F238E27FC236}">
                      <a16:creationId xmlns:a16="http://schemas.microsoft.com/office/drawing/2014/main" id="{12161268-2B4F-DDAA-4594-75E902CC69CB}"/>
                    </a:ext>
                  </a:extLst>
                </p:cNvPr>
                <p:cNvSpPr/>
                <p:nvPr/>
              </p:nvSpPr>
              <p:spPr>
                <a:xfrm>
                  <a:off x="10376390" y="2851050"/>
                  <a:ext cx="248425" cy="83134"/>
                </a:xfrm>
                <a:custGeom>
                  <a:avLst/>
                  <a:gdLst/>
                  <a:ahLst/>
                  <a:cxnLst/>
                  <a:rect l="0" t="0" r="0" b="0"/>
                  <a:pathLst>
                    <a:path w="120000" h="120000" extrusionOk="0">
                      <a:moveTo>
                        <a:pt x="0" y="119959"/>
                      </a:moveTo>
                      <a:lnTo>
                        <a:pt x="322" y="120000"/>
                      </a:lnTo>
                      <a:lnTo>
                        <a:pt x="120000" y="119959"/>
                      </a:lnTo>
                      <a:cubicBezTo>
                        <a:pt x="119628" y="118772"/>
                        <a:pt x="118672" y="117122"/>
                        <a:pt x="118155" y="116095"/>
                      </a:cubicBezTo>
                      <a:cubicBezTo>
                        <a:pt x="117540" y="114868"/>
                        <a:pt x="116943" y="113681"/>
                        <a:pt x="116286" y="112372"/>
                      </a:cubicBezTo>
                      <a:cubicBezTo>
                        <a:pt x="115026" y="109817"/>
                        <a:pt x="113821" y="107462"/>
                        <a:pt x="112554" y="104906"/>
                      </a:cubicBezTo>
                      <a:lnTo>
                        <a:pt x="90091" y="59989"/>
                      </a:lnTo>
                      <a:cubicBezTo>
                        <a:pt x="85099" y="50008"/>
                        <a:pt x="80089" y="40026"/>
                        <a:pt x="75097" y="30025"/>
                      </a:cubicBezTo>
                      <a:lnTo>
                        <a:pt x="63896" y="7606"/>
                      </a:lnTo>
                      <a:cubicBezTo>
                        <a:pt x="63269" y="6359"/>
                        <a:pt x="62684" y="5212"/>
                        <a:pt x="62021" y="3883"/>
                      </a:cubicBezTo>
                      <a:cubicBezTo>
                        <a:pt x="61637" y="3119"/>
                        <a:pt x="60383" y="804"/>
                        <a:pt x="60152" y="0"/>
                      </a:cubicBezTo>
                      <a:cubicBezTo>
                        <a:pt x="59239" y="1549"/>
                        <a:pt x="53662" y="12899"/>
                        <a:pt x="52646" y="14952"/>
                      </a:cubicBezTo>
                      <a:lnTo>
                        <a:pt x="3768" y="112292"/>
                      </a:lnTo>
                      <a:cubicBezTo>
                        <a:pt x="3135" y="113560"/>
                        <a:pt x="2508" y="114747"/>
                        <a:pt x="1893" y="115995"/>
                      </a:cubicBezTo>
                      <a:cubicBezTo>
                        <a:pt x="1570" y="116659"/>
                        <a:pt x="249" y="119114"/>
                        <a:pt x="0" y="119959"/>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7" name="Shape 384">
                  <a:extLst>
                    <a:ext uri="{FF2B5EF4-FFF2-40B4-BE49-F238E27FC236}">
                      <a16:creationId xmlns:a16="http://schemas.microsoft.com/office/drawing/2014/main" id="{DCADED83-6A49-7BAC-C818-A1B56F108FAC}"/>
                    </a:ext>
                  </a:extLst>
                </p:cNvPr>
                <p:cNvSpPr/>
                <p:nvPr/>
              </p:nvSpPr>
              <p:spPr>
                <a:xfrm>
                  <a:off x="10341579" y="3135334"/>
                  <a:ext cx="62238" cy="47671"/>
                </a:xfrm>
                <a:custGeom>
                  <a:avLst/>
                  <a:gdLst/>
                  <a:ahLst/>
                  <a:cxnLst/>
                  <a:rect l="0" t="0" r="0" b="0"/>
                  <a:pathLst>
                    <a:path w="120000" h="120000" extrusionOk="0">
                      <a:moveTo>
                        <a:pt x="24" y="120000"/>
                      </a:moveTo>
                      <a:lnTo>
                        <a:pt x="1020" y="120000"/>
                      </a:lnTo>
                      <a:lnTo>
                        <a:pt x="120000" y="120000"/>
                      </a:lnTo>
                      <a:lnTo>
                        <a:pt x="118299" y="120000"/>
                      </a:lnTo>
                      <a:lnTo>
                        <a:pt x="118299" y="0"/>
                      </a:lnTo>
                      <a:lnTo>
                        <a:pt x="118761" y="0"/>
                      </a:lnTo>
                      <a:lnTo>
                        <a:pt x="0" y="0"/>
                      </a:lnTo>
                      <a:lnTo>
                        <a:pt x="24" y="12000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8" name="Shape 385">
                  <a:extLst>
                    <a:ext uri="{FF2B5EF4-FFF2-40B4-BE49-F238E27FC236}">
                      <a16:creationId xmlns:a16="http://schemas.microsoft.com/office/drawing/2014/main" id="{68F120D2-179C-16D4-F0CB-263E0FEC4491}"/>
                    </a:ext>
                  </a:extLst>
                </p:cNvPr>
                <p:cNvSpPr/>
                <p:nvPr/>
              </p:nvSpPr>
              <p:spPr>
                <a:xfrm>
                  <a:off x="10597915" y="3135334"/>
                  <a:ext cx="61183" cy="47671"/>
                </a:xfrm>
                <a:custGeom>
                  <a:avLst/>
                  <a:gdLst/>
                  <a:ahLst/>
                  <a:cxnLst/>
                  <a:rect l="0" t="0" r="0" b="0"/>
                  <a:pathLst>
                    <a:path w="120000" h="120000" extrusionOk="0">
                      <a:moveTo>
                        <a:pt x="73" y="119999"/>
                      </a:moveTo>
                      <a:lnTo>
                        <a:pt x="120000" y="119890"/>
                      </a:lnTo>
                      <a:lnTo>
                        <a:pt x="119950" y="0"/>
                      </a:lnTo>
                      <a:lnTo>
                        <a:pt x="0" y="0"/>
                      </a:lnTo>
                      <a:lnTo>
                        <a:pt x="73" y="119999"/>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79" name="Shape 386">
                  <a:extLst>
                    <a:ext uri="{FF2B5EF4-FFF2-40B4-BE49-F238E27FC236}">
                      <a16:creationId xmlns:a16="http://schemas.microsoft.com/office/drawing/2014/main" id="{897DA8EA-5126-108C-E53A-EBFD9843871E}"/>
                    </a:ext>
                  </a:extLst>
                </p:cNvPr>
                <p:cNvSpPr/>
                <p:nvPr/>
              </p:nvSpPr>
              <p:spPr>
                <a:xfrm>
                  <a:off x="10456561" y="2989413"/>
                  <a:ext cx="37976" cy="136038"/>
                </a:xfrm>
                <a:custGeom>
                  <a:avLst/>
                  <a:gdLst/>
                  <a:ahLst/>
                  <a:cxnLst/>
                  <a:rect l="0" t="0" r="0" b="0"/>
                  <a:pathLst>
                    <a:path w="120000" h="120000" extrusionOk="0">
                      <a:moveTo>
                        <a:pt x="0" y="6181"/>
                      </a:moveTo>
                      <a:lnTo>
                        <a:pt x="20544" y="6218"/>
                      </a:lnTo>
                      <a:lnTo>
                        <a:pt x="20544" y="113757"/>
                      </a:lnTo>
                      <a:lnTo>
                        <a:pt x="0" y="113806"/>
                      </a:lnTo>
                      <a:lnTo>
                        <a:pt x="39" y="119902"/>
                      </a:lnTo>
                      <a:cubicBezTo>
                        <a:pt x="6336" y="120000"/>
                        <a:pt x="115946" y="119987"/>
                        <a:pt x="119960" y="119890"/>
                      </a:cubicBezTo>
                      <a:lnTo>
                        <a:pt x="119960" y="113769"/>
                      </a:lnTo>
                      <a:lnTo>
                        <a:pt x="98314" y="113745"/>
                      </a:lnTo>
                      <a:lnTo>
                        <a:pt x="98510" y="6181"/>
                      </a:lnTo>
                      <a:lnTo>
                        <a:pt x="120000" y="6132"/>
                      </a:lnTo>
                      <a:lnTo>
                        <a:pt x="120000" y="12"/>
                      </a:lnTo>
                      <a:lnTo>
                        <a:pt x="0" y="0"/>
                      </a:lnTo>
                      <a:lnTo>
                        <a:pt x="0" y="6181"/>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0" name="Shape 387">
                  <a:extLst>
                    <a:ext uri="{FF2B5EF4-FFF2-40B4-BE49-F238E27FC236}">
                      <a16:creationId xmlns:a16="http://schemas.microsoft.com/office/drawing/2014/main" id="{84C28542-B11F-62AB-25EE-807B27DBB03A}"/>
                    </a:ext>
                  </a:extLst>
                </p:cNvPr>
                <p:cNvSpPr/>
                <p:nvPr/>
              </p:nvSpPr>
              <p:spPr>
                <a:xfrm>
                  <a:off x="10612156" y="2989413"/>
                  <a:ext cx="37976" cy="135456"/>
                </a:xfrm>
                <a:custGeom>
                  <a:avLst/>
                  <a:gdLst/>
                  <a:ahLst/>
                  <a:cxnLst/>
                  <a:rect l="0" t="0" r="0" b="0"/>
                  <a:pathLst>
                    <a:path w="120000" h="120000" extrusionOk="0">
                      <a:moveTo>
                        <a:pt x="195" y="6185"/>
                      </a:moveTo>
                      <a:lnTo>
                        <a:pt x="20496" y="6185"/>
                      </a:lnTo>
                      <a:lnTo>
                        <a:pt x="20692" y="113215"/>
                      </a:lnTo>
                      <a:lnTo>
                        <a:pt x="20653" y="113839"/>
                      </a:lnTo>
                      <a:lnTo>
                        <a:pt x="235" y="113839"/>
                      </a:lnTo>
                      <a:cubicBezTo>
                        <a:pt x="156" y="115379"/>
                        <a:pt x="0" y="118667"/>
                        <a:pt x="352" y="119999"/>
                      </a:cubicBezTo>
                      <a:lnTo>
                        <a:pt x="119608" y="119999"/>
                      </a:lnTo>
                      <a:lnTo>
                        <a:pt x="119686" y="113839"/>
                      </a:lnTo>
                      <a:lnTo>
                        <a:pt x="98131" y="113839"/>
                      </a:lnTo>
                      <a:lnTo>
                        <a:pt x="98131" y="6185"/>
                      </a:lnTo>
                      <a:lnTo>
                        <a:pt x="119372" y="6185"/>
                      </a:lnTo>
                      <a:cubicBezTo>
                        <a:pt x="119999" y="5512"/>
                        <a:pt x="119960" y="770"/>
                        <a:pt x="119451" y="0"/>
                      </a:cubicBezTo>
                      <a:lnTo>
                        <a:pt x="391" y="0"/>
                      </a:lnTo>
                      <a:lnTo>
                        <a:pt x="195" y="562"/>
                      </a:lnTo>
                      <a:lnTo>
                        <a:pt x="19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1" name="Shape 388">
                  <a:extLst>
                    <a:ext uri="{FF2B5EF4-FFF2-40B4-BE49-F238E27FC236}">
                      <a16:creationId xmlns:a16="http://schemas.microsoft.com/office/drawing/2014/main" id="{B07C0B2D-C2AB-E70C-DC81-1AB561097D26}"/>
                    </a:ext>
                  </a:extLst>
                </p:cNvPr>
                <p:cNvSpPr/>
                <p:nvPr/>
              </p:nvSpPr>
              <p:spPr>
                <a:xfrm>
                  <a:off x="10352128" y="2989413"/>
                  <a:ext cx="37976" cy="135456"/>
                </a:xfrm>
                <a:custGeom>
                  <a:avLst/>
                  <a:gdLst/>
                  <a:ahLst/>
                  <a:cxnLst/>
                  <a:rect l="0" t="0" r="0" b="0"/>
                  <a:pathLst>
                    <a:path w="120000" h="120000" extrusionOk="0">
                      <a:moveTo>
                        <a:pt x="118" y="6184"/>
                      </a:moveTo>
                      <a:lnTo>
                        <a:pt x="20551" y="6257"/>
                      </a:lnTo>
                      <a:lnTo>
                        <a:pt x="20472" y="113803"/>
                      </a:lnTo>
                      <a:lnTo>
                        <a:pt x="0" y="113864"/>
                      </a:lnTo>
                      <a:lnTo>
                        <a:pt x="0" y="120000"/>
                      </a:lnTo>
                      <a:lnTo>
                        <a:pt x="120000" y="119975"/>
                      </a:lnTo>
                      <a:lnTo>
                        <a:pt x="120000" y="113815"/>
                      </a:lnTo>
                      <a:lnTo>
                        <a:pt x="98346" y="113778"/>
                      </a:lnTo>
                      <a:lnTo>
                        <a:pt x="98346" y="6209"/>
                      </a:lnTo>
                      <a:lnTo>
                        <a:pt x="120000" y="6184"/>
                      </a:lnTo>
                      <a:lnTo>
                        <a:pt x="119881" y="0"/>
                      </a:lnTo>
                      <a:lnTo>
                        <a:pt x="0" y="24"/>
                      </a:lnTo>
                      <a:lnTo>
                        <a:pt x="118" y="6184"/>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2" name="Shape 389">
                  <a:extLst>
                    <a:ext uri="{FF2B5EF4-FFF2-40B4-BE49-F238E27FC236}">
                      <a16:creationId xmlns:a16="http://schemas.microsoft.com/office/drawing/2014/main" id="{6BD044CC-5AA3-32DF-ABA7-2CAA52CF1D7F}"/>
                    </a:ext>
                  </a:extLst>
                </p:cNvPr>
                <p:cNvSpPr/>
                <p:nvPr/>
              </p:nvSpPr>
              <p:spPr>
                <a:xfrm>
                  <a:off x="10508250" y="2989413"/>
                  <a:ext cx="37976" cy="135456"/>
                </a:xfrm>
                <a:custGeom>
                  <a:avLst/>
                  <a:gdLst/>
                  <a:ahLst/>
                  <a:cxnLst/>
                  <a:rect l="0" t="0" r="0" b="0"/>
                  <a:pathLst>
                    <a:path w="120000" h="120000" extrusionOk="0">
                      <a:moveTo>
                        <a:pt x="275" y="6185"/>
                      </a:moveTo>
                      <a:lnTo>
                        <a:pt x="20583" y="6185"/>
                      </a:lnTo>
                      <a:lnTo>
                        <a:pt x="20505" y="113839"/>
                      </a:lnTo>
                      <a:lnTo>
                        <a:pt x="0" y="113839"/>
                      </a:lnTo>
                      <a:lnTo>
                        <a:pt x="78" y="119999"/>
                      </a:lnTo>
                      <a:lnTo>
                        <a:pt x="120000" y="119938"/>
                      </a:lnTo>
                      <a:lnTo>
                        <a:pt x="120000" y="113839"/>
                      </a:lnTo>
                      <a:lnTo>
                        <a:pt x="98353" y="113839"/>
                      </a:lnTo>
                      <a:lnTo>
                        <a:pt x="98353" y="6185"/>
                      </a:lnTo>
                      <a:lnTo>
                        <a:pt x="120000" y="6148"/>
                      </a:lnTo>
                      <a:lnTo>
                        <a:pt x="119921" y="0"/>
                      </a:lnTo>
                      <a:lnTo>
                        <a:pt x="39" y="12"/>
                      </a:lnTo>
                      <a:lnTo>
                        <a:pt x="27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3" name="Shape 390">
                  <a:extLst>
                    <a:ext uri="{FF2B5EF4-FFF2-40B4-BE49-F238E27FC236}">
                      <a16:creationId xmlns:a16="http://schemas.microsoft.com/office/drawing/2014/main" id="{36E98D91-8B74-14D0-AB06-B4DFF475E036}"/>
                    </a:ext>
                  </a:extLst>
                </p:cNvPr>
                <p:cNvSpPr/>
                <p:nvPr/>
              </p:nvSpPr>
              <p:spPr>
                <a:xfrm>
                  <a:off x="10559940" y="2989413"/>
                  <a:ext cx="38503" cy="135456"/>
                </a:xfrm>
                <a:custGeom>
                  <a:avLst/>
                  <a:gdLst/>
                  <a:ahLst/>
                  <a:cxnLst/>
                  <a:rect l="0" t="0" r="0" b="0"/>
                  <a:pathLst>
                    <a:path w="120000" h="120000" extrusionOk="0">
                      <a:moveTo>
                        <a:pt x="195" y="6185"/>
                      </a:moveTo>
                      <a:lnTo>
                        <a:pt x="20430" y="6185"/>
                      </a:lnTo>
                      <a:cubicBezTo>
                        <a:pt x="20782" y="7175"/>
                        <a:pt x="20978" y="104830"/>
                        <a:pt x="20626" y="113215"/>
                      </a:cubicBezTo>
                      <a:lnTo>
                        <a:pt x="20587" y="113839"/>
                      </a:lnTo>
                      <a:lnTo>
                        <a:pt x="195" y="113839"/>
                      </a:lnTo>
                      <a:cubicBezTo>
                        <a:pt x="156" y="115538"/>
                        <a:pt x="0" y="118435"/>
                        <a:pt x="273" y="119999"/>
                      </a:cubicBezTo>
                      <a:lnTo>
                        <a:pt x="119452" y="119999"/>
                      </a:lnTo>
                      <a:lnTo>
                        <a:pt x="119491" y="113839"/>
                      </a:lnTo>
                      <a:lnTo>
                        <a:pt x="97964" y="113839"/>
                      </a:lnTo>
                      <a:lnTo>
                        <a:pt x="97964" y="6185"/>
                      </a:lnTo>
                      <a:cubicBezTo>
                        <a:pt x="100508" y="6185"/>
                        <a:pt x="118199" y="6270"/>
                        <a:pt x="118982" y="6124"/>
                      </a:cubicBezTo>
                      <a:cubicBezTo>
                        <a:pt x="120000" y="5928"/>
                        <a:pt x="119608" y="843"/>
                        <a:pt x="119452" y="12"/>
                      </a:cubicBezTo>
                      <a:lnTo>
                        <a:pt x="352" y="0"/>
                      </a:lnTo>
                      <a:lnTo>
                        <a:pt x="195" y="562"/>
                      </a:lnTo>
                      <a:lnTo>
                        <a:pt x="195"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4" name="Shape 391">
                  <a:extLst>
                    <a:ext uri="{FF2B5EF4-FFF2-40B4-BE49-F238E27FC236}">
                      <a16:creationId xmlns:a16="http://schemas.microsoft.com/office/drawing/2014/main" id="{D7C86BA9-BDD1-6579-F056-F59EB61B0424}"/>
                    </a:ext>
                  </a:extLst>
                </p:cNvPr>
                <p:cNvSpPr/>
                <p:nvPr/>
              </p:nvSpPr>
              <p:spPr>
                <a:xfrm>
                  <a:off x="10403817" y="2989413"/>
                  <a:ext cx="37976" cy="135456"/>
                </a:xfrm>
                <a:custGeom>
                  <a:avLst/>
                  <a:gdLst/>
                  <a:ahLst/>
                  <a:cxnLst/>
                  <a:rect l="0" t="0" r="0" b="0"/>
                  <a:pathLst>
                    <a:path w="120000" h="120000" extrusionOk="0">
                      <a:moveTo>
                        <a:pt x="391" y="6185"/>
                      </a:moveTo>
                      <a:lnTo>
                        <a:pt x="20612" y="6185"/>
                      </a:lnTo>
                      <a:cubicBezTo>
                        <a:pt x="21043" y="7309"/>
                        <a:pt x="21160" y="104671"/>
                        <a:pt x="20847" y="113215"/>
                      </a:cubicBezTo>
                      <a:lnTo>
                        <a:pt x="20769" y="113839"/>
                      </a:lnTo>
                      <a:lnTo>
                        <a:pt x="430" y="113839"/>
                      </a:lnTo>
                      <a:cubicBezTo>
                        <a:pt x="352" y="115501"/>
                        <a:pt x="860" y="118643"/>
                        <a:pt x="0" y="119999"/>
                      </a:cubicBezTo>
                      <a:lnTo>
                        <a:pt x="119569" y="119999"/>
                      </a:lnTo>
                      <a:lnTo>
                        <a:pt x="119608" y="113839"/>
                      </a:lnTo>
                      <a:lnTo>
                        <a:pt x="98135" y="113839"/>
                      </a:lnTo>
                      <a:lnTo>
                        <a:pt x="98135" y="6185"/>
                      </a:lnTo>
                      <a:lnTo>
                        <a:pt x="119295" y="6185"/>
                      </a:lnTo>
                      <a:cubicBezTo>
                        <a:pt x="120000" y="5488"/>
                        <a:pt x="119960" y="794"/>
                        <a:pt x="119374" y="0"/>
                      </a:cubicBezTo>
                      <a:lnTo>
                        <a:pt x="586" y="0"/>
                      </a:lnTo>
                      <a:lnTo>
                        <a:pt x="391" y="562"/>
                      </a:lnTo>
                      <a:lnTo>
                        <a:pt x="391" y="6185"/>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5" name="Shape 392">
                  <a:extLst>
                    <a:ext uri="{FF2B5EF4-FFF2-40B4-BE49-F238E27FC236}">
                      <a16:creationId xmlns:a16="http://schemas.microsoft.com/office/drawing/2014/main" id="{3873B963-3155-9409-454D-D67AAD9555BE}"/>
                    </a:ext>
                  </a:extLst>
                </p:cNvPr>
                <p:cNvSpPr/>
                <p:nvPr/>
              </p:nvSpPr>
              <p:spPr>
                <a:xfrm>
                  <a:off x="10415948" y="3135334"/>
                  <a:ext cx="167726" cy="17441"/>
                </a:xfrm>
                <a:custGeom>
                  <a:avLst/>
                  <a:gdLst/>
                  <a:ahLst/>
                  <a:cxnLst/>
                  <a:rect l="0" t="0" r="0" b="0"/>
                  <a:pathLst>
                    <a:path w="120000" h="120000" extrusionOk="0">
                      <a:moveTo>
                        <a:pt x="27" y="120000"/>
                      </a:moveTo>
                      <a:lnTo>
                        <a:pt x="120000" y="120000"/>
                      </a:lnTo>
                      <a:lnTo>
                        <a:pt x="119972" y="0"/>
                      </a:lnTo>
                      <a:lnTo>
                        <a:pt x="0" y="0"/>
                      </a:lnTo>
                      <a:lnTo>
                        <a:pt x="27" y="12000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6" name="Shape 393">
                  <a:extLst>
                    <a:ext uri="{FF2B5EF4-FFF2-40B4-BE49-F238E27FC236}">
                      <a16:creationId xmlns:a16="http://schemas.microsoft.com/office/drawing/2014/main" id="{6002053C-5789-6E67-CB63-62BB62A6D930}"/>
                    </a:ext>
                  </a:extLst>
                </p:cNvPr>
                <p:cNvSpPr/>
                <p:nvPr/>
              </p:nvSpPr>
              <p:spPr>
                <a:xfrm>
                  <a:off x="10415948" y="3164402"/>
                  <a:ext cx="167726" cy="18022"/>
                </a:xfrm>
                <a:custGeom>
                  <a:avLst/>
                  <a:gdLst/>
                  <a:ahLst/>
                  <a:cxnLst/>
                  <a:rect l="0" t="0" r="0" b="0"/>
                  <a:pathLst>
                    <a:path w="120000" h="120000" extrusionOk="0">
                      <a:moveTo>
                        <a:pt x="108" y="0"/>
                      </a:moveTo>
                      <a:cubicBezTo>
                        <a:pt x="90" y="15126"/>
                        <a:pt x="0" y="113124"/>
                        <a:pt x="171" y="120000"/>
                      </a:cubicBezTo>
                      <a:lnTo>
                        <a:pt x="119828" y="120000"/>
                      </a:lnTo>
                      <a:cubicBezTo>
                        <a:pt x="119999" y="112757"/>
                        <a:pt x="119900" y="15401"/>
                        <a:pt x="119891" y="0"/>
                      </a:cubicBezTo>
                      <a:lnTo>
                        <a:pt x="108" y="0"/>
                      </a:ln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grpSp>
        </p:grpSp>
        <p:grpSp>
          <p:nvGrpSpPr>
            <p:cNvPr id="25" name="Group 24">
              <a:extLst>
                <a:ext uri="{FF2B5EF4-FFF2-40B4-BE49-F238E27FC236}">
                  <a16:creationId xmlns:a16="http://schemas.microsoft.com/office/drawing/2014/main" id="{80C6B812-A8B7-B85B-BEC7-D6F1C8F80AB3}"/>
                </a:ext>
              </a:extLst>
            </p:cNvPr>
            <p:cNvGrpSpPr/>
            <p:nvPr/>
          </p:nvGrpSpPr>
          <p:grpSpPr>
            <a:xfrm>
              <a:off x="1143000" y="2779540"/>
              <a:ext cx="1095739" cy="858205"/>
              <a:chOff x="1143000" y="2743198"/>
              <a:chExt cx="1095739" cy="858205"/>
            </a:xfrm>
          </p:grpSpPr>
          <p:sp>
            <p:nvSpPr>
              <p:cNvPr id="68" name="Rectangle 67">
                <a:extLst>
                  <a:ext uri="{FF2B5EF4-FFF2-40B4-BE49-F238E27FC236}">
                    <a16:creationId xmlns:a16="http://schemas.microsoft.com/office/drawing/2014/main" id="{B55FAF3B-83D2-AC58-2269-598C373B605C}"/>
                  </a:ext>
                </a:extLst>
              </p:cNvPr>
              <p:cNvSpPr/>
              <p:nvPr/>
            </p:nvSpPr>
            <p:spPr bwMode="auto">
              <a:xfrm>
                <a:off x="1143000"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Financial</a:t>
                </a:r>
                <a:br>
                  <a:rPr kumimoji="0" lang="en-US" sz="900" b="1" i="0" u="none" strike="noStrike" kern="1200" cap="none" spc="0" normalizeH="0" baseline="0" noProof="0">
                    <a:ln>
                      <a:noFill/>
                    </a:ln>
                    <a:solidFill>
                      <a:srgbClr val="0F1C50"/>
                    </a:solidFill>
                    <a:effectLst/>
                    <a:uLnTx/>
                    <a:uFillTx/>
                    <a:latin typeface="Arial" charset="0"/>
                    <a:cs typeface="+mn-cs"/>
                  </a:rPr>
                </a:br>
                <a:r>
                  <a:rPr kumimoji="0" lang="en-US" sz="900" b="1" i="0" u="none" strike="noStrike" kern="1200" cap="none" spc="0" normalizeH="0" baseline="0" noProof="0">
                    <a:ln>
                      <a:noFill/>
                    </a:ln>
                    <a:solidFill>
                      <a:srgbClr val="0F1C50"/>
                    </a:solidFill>
                    <a:effectLst/>
                    <a:uLnTx/>
                    <a:uFillTx/>
                    <a:latin typeface="Arial" charset="0"/>
                    <a:cs typeface="+mn-cs"/>
                  </a:rPr>
                  <a:t>Services</a:t>
                </a:r>
              </a:p>
            </p:txBody>
          </p:sp>
          <p:grpSp>
            <p:nvGrpSpPr>
              <p:cNvPr id="69" name="Group 68">
                <a:extLst>
                  <a:ext uri="{FF2B5EF4-FFF2-40B4-BE49-F238E27FC236}">
                    <a16:creationId xmlns:a16="http://schemas.microsoft.com/office/drawing/2014/main" id="{431C7079-9EAA-D190-CAE1-103610DD02C9}"/>
                  </a:ext>
                </a:extLst>
              </p:cNvPr>
              <p:cNvGrpSpPr/>
              <p:nvPr/>
            </p:nvGrpSpPr>
            <p:grpSpPr>
              <a:xfrm>
                <a:off x="1461046" y="2743198"/>
                <a:ext cx="459659" cy="480520"/>
                <a:chOff x="1539196" y="2858466"/>
                <a:chExt cx="303360" cy="317128"/>
              </a:xfrm>
            </p:grpSpPr>
            <p:sp>
              <p:nvSpPr>
                <p:cNvPr id="70" name="Freeform 66">
                  <a:extLst>
                    <a:ext uri="{FF2B5EF4-FFF2-40B4-BE49-F238E27FC236}">
                      <a16:creationId xmlns:a16="http://schemas.microsoft.com/office/drawing/2014/main" id="{2697C491-26C2-EE9D-F8BA-8EAB9268FEF3}"/>
                    </a:ext>
                  </a:extLst>
                </p:cNvPr>
                <p:cNvSpPr>
                  <a:spLocks/>
                </p:cNvSpPr>
                <p:nvPr/>
              </p:nvSpPr>
              <p:spPr bwMode="auto">
                <a:xfrm>
                  <a:off x="1648922" y="2937353"/>
                  <a:ext cx="84625" cy="158564"/>
                </a:xfrm>
                <a:custGeom>
                  <a:avLst/>
                  <a:gdLst>
                    <a:gd name="T0" fmla="*/ 28 w 56"/>
                    <a:gd name="T1" fmla="*/ 19 h 96"/>
                    <a:gd name="T2" fmla="*/ 42 w 56"/>
                    <a:gd name="T3" fmla="*/ 32 h 96"/>
                    <a:gd name="T4" fmla="*/ 56 w 56"/>
                    <a:gd name="T5" fmla="*/ 32 h 96"/>
                    <a:gd name="T6" fmla="*/ 36 w 56"/>
                    <a:gd name="T7" fmla="*/ 10 h 96"/>
                    <a:gd name="T8" fmla="*/ 36 w 56"/>
                    <a:gd name="T9" fmla="*/ 0 h 96"/>
                    <a:gd name="T10" fmla="*/ 20 w 56"/>
                    <a:gd name="T11" fmla="*/ 0 h 96"/>
                    <a:gd name="T12" fmla="*/ 20 w 56"/>
                    <a:gd name="T13" fmla="*/ 10 h 96"/>
                    <a:gd name="T14" fmla="*/ 0 w 56"/>
                    <a:gd name="T15" fmla="*/ 31 h 96"/>
                    <a:gd name="T16" fmla="*/ 26 w 56"/>
                    <a:gd name="T17" fmla="*/ 55 h 96"/>
                    <a:gd name="T18" fmla="*/ 42 w 56"/>
                    <a:gd name="T19" fmla="*/ 67 h 96"/>
                    <a:gd name="T20" fmla="*/ 28 w 56"/>
                    <a:gd name="T21" fmla="*/ 77 h 96"/>
                    <a:gd name="T22" fmla="*/ 14 w 56"/>
                    <a:gd name="T23" fmla="*/ 64 h 96"/>
                    <a:gd name="T24" fmla="*/ 0 w 56"/>
                    <a:gd name="T25" fmla="*/ 64 h 96"/>
                    <a:gd name="T26" fmla="*/ 20 w 56"/>
                    <a:gd name="T27" fmla="*/ 86 h 96"/>
                    <a:gd name="T28" fmla="*/ 20 w 56"/>
                    <a:gd name="T29" fmla="*/ 96 h 96"/>
                    <a:gd name="T30" fmla="*/ 36 w 56"/>
                    <a:gd name="T31" fmla="*/ 96 h 96"/>
                    <a:gd name="T32" fmla="*/ 36 w 56"/>
                    <a:gd name="T33" fmla="*/ 86 h 96"/>
                    <a:gd name="T34" fmla="*/ 56 w 56"/>
                    <a:gd name="T35" fmla="*/ 65 h 96"/>
                    <a:gd name="T36" fmla="*/ 30 w 56"/>
                    <a:gd name="T37" fmla="*/ 41 h 96"/>
                    <a:gd name="T38" fmla="*/ 14 w 56"/>
                    <a:gd name="T39" fmla="*/ 29 h 96"/>
                    <a:gd name="T40" fmla="*/ 28 w 56"/>
                    <a:gd name="T41" fmla="*/ 1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96">
                      <a:moveTo>
                        <a:pt x="28" y="19"/>
                      </a:moveTo>
                      <a:cubicBezTo>
                        <a:pt x="37" y="19"/>
                        <a:pt x="42" y="27"/>
                        <a:pt x="42" y="32"/>
                      </a:cubicBezTo>
                      <a:cubicBezTo>
                        <a:pt x="56" y="32"/>
                        <a:pt x="56" y="32"/>
                        <a:pt x="56" y="32"/>
                      </a:cubicBezTo>
                      <a:cubicBezTo>
                        <a:pt x="56" y="22"/>
                        <a:pt x="48" y="13"/>
                        <a:pt x="36" y="10"/>
                      </a:cubicBezTo>
                      <a:cubicBezTo>
                        <a:pt x="36" y="0"/>
                        <a:pt x="36" y="0"/>
                        <a:pt x="36" y="0"/>
                      </a:cubicBezTo>
                      <a:cubicBezTo>
                        <a:pt x="20" y="0"/>
                        <a:pt x="20" y="0"/>
                        <a:pt x="20" y="0"/>
                      </a:cubicBezTo>
                      <a:cubicBezTo>
                        <a:pt x="20" y="10"/>
                        <a:pt x="20" y="10"/>
                        <a:pt x="20" y="10"/>
                      </a:cubicBezTo>
                      <a:cubicBezTo>
                        <a:pt x="2" y="13"/>
                        <a:pt x="0" y="26"/>
                        <a:pt x="0" y="31"/>
                      </a:cubicBezTo>
                      <a:cubicBezTo>
                        <a:pt x="0" y="39"/>
                        <a:pt x="3" y="49"/>
                        <a:pt x="26" y="55"/>
                      </a:cubicBezTo>
                      <a:cubicBezTo>
                        <a:pt x="36" y="58"/>
                        <a:pt x="42" y="60"/>
                        <a:pt x="42" y="67"/>
                      </a:cubicBezTo>
                      <a:cubicBezTo>
                        <a:pt x="42" y="72"/>
                        <a:pt x="37" y="77"/>
                        <a:pt x="28" y="77"/>
                      </a:cubicBezTo>
                      <a:cubicBezTo>
                        <a:pt x="16" y="77"/>
                        <a:pt x="14" y="69"/>
                        <a:pt x="14" y="64"/>
                      </a:cubicBezTo>
                      <a:cubicBezTo>
                        <a:pt x="0" y="64"/>
                        <a:pt x="0" y="64"/>
                        <a:pt x="0" y="64"/>
                      </a:cubicBezTo>
                      <a:cubicBezTo>
                        <a:pt x="0" y="68"/>
                        <a:pt x="2" y="83"/>
                        <a:pt x="20" y="86"/>
                      </a:cubicBezTo>
                      <a:cubicBezTo>
                        <a:pt x="20" y="96"/>
                        <a:pt x="20" y="96"/>
                        <a:pt x="20" y="96"/>
                      </a:cubicBezTo>
                      <a:cubicBezTo>
                        <a:pt x="36" y="96"/>
                        <a:pt x="36" y="96"/>
                        <a:pt x="36" y="96"/>
                      </a:cubicBezTo>
                      <a:cubicBezTo>
                        <a:pt x="36" y="86"/>
                        <a:pt x="36" y="86"/>
                        <a:pt x="36" y="86"/>
                      </a:cubicBezTo>
                      <a:cubicBezTo>
                        <a:pt x="54" y="83"/>
                        <a:pt x="56" y="70"/>
                        <a:pt x="56" y="65"/>
                      </a:cubicBezTo>
                      <a:cubicBezTo>
                        <a:pt x="56" y="53"/>
                        <a:pt x="46" y="46"/>
                        <a:pt x="30" y="41"/>
                      </a:cubicBezTo>
                      <a:cubicBezTo>
                        <a:pt x="22" y="38"/>
                        <a:pt x="14" y="35"/>
                        <a:pt x="14" y="29"/>
                      </a:cubicBezTo>
                      <a:cubicBezTo>
                        <a:pt x="14" y="24"/>
                        <a:pt x="19" y="19"/>
                        <a:pt x="28" y="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sp>
              <p:nvSpPr>
                <p:cNvPr id="71" name="Freeform 67">
                  <a:extLst>
                    <a:ext uri="{FF2B5EF4-FFF2-40B4-BE49-F238E27FC236}">
                      <a16:creationId xmlns:a16="http://schemas.microsoft.com/office/drawing/2014/main" id="{84531831-6F21-A535-60A5-7724C3DB549F}"/>
                    </a:ext>
                  </a:extLst>
                </p:cNvPr>
                <p:cNvSpPr>
                  <a:spLocks/>
                </p:cNvSpPr>
                <p:nvPr/>
              </p:nvSpPr>
              <p:spPr bwMode="auto">
                <a:xfrm>
                  <a:off x="1539196" y="2890810"/>
                  <a:ext cx="182159" cy="284784"/>
                </a:xfrm>
                <a:custGeom>
                  <a:avLst/>
                  <a:gdLst>
                    <a:gd name="T0" fmla="*/ 73 w 121"/>
                    <a:gd name="T1" fmla="*/ 0 h 172"/>
                    <a:gd name="T2" fmla="*/ 25 w 121"/>
                    <a:gd name="T3" fmla="*/ 48 h 172"/>
                    <a:gd name="T4" fmla="*/ 25 w 121"/>
                    <a:gd name="T5" fmla="*/ 136 h 172"/>
                    <a:gd name="T6" fmla="*/ 4 w 121"/>
                    <a:gd name="T7" fmla="*/ 136 h 172"/>
                    <a:gd name="T8" fmla="*/ 2 w 121"/>
                    <a:gd name="T9" fmla="*/ 141 h 172"/>
                    <a:gd name="T10" fmla="*/ 33 w 121"/>
                    <a:gd name="T11" fmla="*/ 172 h 172"/>
                    <a:gd name="T12" fmla="*/ 64 w 121"/>
                    <a:gd name="T13" fmla="*/ 141 h 172"/>
                    <a:gd name="T14" fmla="*/ 62 w 121"/>
                    <a:gd name="T15" fmla="*/ 136 h 172"/>
                    <a:gd name="T16" fmla="*/ 41 w 121"/>
                    <a:gd name="T17" fmla="*/ 136 h 172"/>
                    <a:gd name="T18" fmla="*/ 41 w 121"/>
                    <a:gd name="T19" fmla="*/ 48 h 172"/>
                    <a:gd name="T20" fmla="*/ 73 w 121"/>
                    <a:gd name="T21" fmla="*/ 16 h 172"/>
                    <a:gd name="T22" fmla="*/ 121 w 121"/>
                    <a:gd name="T23" fmla="*/ 16 h 172"/>
                    <a:gd name="T24" fmla="*/ 121 w 121"/>
                    <a:gd name="T25" fmla="*/ 0 h 172"/>
                    <a:gd name="T26" fmla="*/ 73 w 121"/>
                    <a:gd name="T2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72">
                      <a:moveTo>
                        <a:pt x="73" y="0"/>
                      </a:moveTo>
                      <a:cubicBezTo>
                        <a:pt x="47" y="0"/>
                        <a:pt x="25" y="22"/>
                        <a:pt x="25" y="48"/>
                      </a:cubicBezTo>
                      <a:cubicBezTo>
                        <a:pt x="25" y="136"/>
                        <a:pt x="25" y="136"/>
                        <a:pt x="25" y="136"/>
                      </a:cubicBezTo>
                      <a:cubicBezTo>
                        <a:pt x="4" y="136"/>
                        <a:pt x="4" y="136"/>
                        <a:pt x="4" y="136"/>
                      </a:cubicBezTo>
                      <a:cubicBezTo>
                        <a:pt x="1" y="136"/>
                        <a:pt x="0" y="139"/>
                        <a:pt x="2" y="141"/>
                      </a:cubicBezTo>
                      <a:cubicBezTo>
                        <a:pt x="33" y="172"/>
                        <a:pt x="33" y="172"/>
                        <a:pt x="33" y="172"/>
                      </a:cubicBezTo>
                      <a:cubicBezTo>
                        <a:pt x="64" y="141"/>
                        <a:pt x="64" y="141"/>
                        <a:pt x="64" y="141"/>
                      </a:cubicBezTo>
                      <a:cubicBezTo>
                        <a:pt x="66" y="139"/>
                        <a:pt x="65" y="136"/>
                        <a:pt x="62" y="136"/>
                      </a:cubicBezTo>
                      <a:cubicBezTo>
                        <a:pt x="41" y="136"/>
                        <a:pt x="41" y="136"/>
                        <a:pt x="41" y="136"/>
                      </a:cubicBezTo>
                      <a:cubicBezTo>
                        <a:pt x="41" y="48"/>
                        <a:pt x="41" y="48"/>
                        <a:pt x="41" y="48"/>
                      </a:cubicBezTo>
                      <a:cubicBezTo>
                        <a:pt x="41" y="30"/>
                        <a:pt x="55" y="16"/>
                        <a:pt x="73" y="16"/>
                      </a:cubicBezTo>
                      <a:cubicBezTo>
                        <a:pt x="121" y="16"/>
                        <a:pt x="121" y="16"/>
                        <a:pt x="121" y="16"/>
                      </a:cubicBezTo>
                      <a:cubicBezTo>
                        <a:pt x="121" y="0"/>
                        <a:pt x="121" y="0"/>
                        <a:pt x="121" y="0"/>
                      </a:cubicBezTo>
                      <a:lnTo>
                        <a:pt x="7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sp>
              <p:nvSpPr>
                <p:cNvPr id="72" name="Freeform 68">
                  <a:extLst>
                    <a:ext uri="{FF2B5EF4-FFF2-40B4-BE49-F238E27FC236}">
                      <a16:creationId xmlns:a16="http://schemas.microsoft.com/office/drawing/2014/main" id="{8046A238-5BDC-D6B1-B57D-BE0B60612F7C}"/>
                    </a:ext>
                  </a:extLst>
                </p:cNvPr>
                <p:cNvSpPr>
                  <a:spLocks/>
                </p:cNvSpPr>
                <p:nvPr/>
              </p:nvSpPr>
              <p:spPr bwMode="auto">
                <a:xfrm>
                  <a:off x="1661114" y="2858466"/>
                  <a:ext cx="181442" cy="283995"/>
                </a:xfrm>
                <a:custGeom>
                  <a:avLst/>
                  <a:gdLst>
                    <a:gd name="T0" fmla="*/ 119 w 121"/>
                    <a:gd name="T1" fmla="*/ 31 h 172"/>
                    <a:gd name="T2" fmla="*/ 88 w 121"/>
                    <a:gd name="T3" fmla="*/ 0 h 172"/>
                    <a:gd name="T4" fmla="*/ 57 w 121"/>
                    <a:gd name="T5" fmla="*/ 31 h 172"/>
                    <a:gd name="T6" fmla="*/ 59 w 121"/>
                    <a:gd name="T7" fmla="*/ 36 h 172"/>
                    <a:gd name="T8" fmla="*/ 80 w 121"/>
                    <a:gd name="T9" fmla="*/ 36 h 172"/>
                    <a:gd name="T10" fmla="*/ 80 w 121"/>
                    <a:gd name="T11" fmla="*/ 40 h 172"/>
                    <a:gd name="T12" fmla="*/ 80 w 121"/>
                    <a:gd name="T13" fmla="*/ 40 h 172"/>
                    <a:gd name="T14" fmla="*/ 80 w 121"/>
                    <a:gd name="T15" fmla="*/ 124 h 172"/>
                    <a:gd name="T16" fmla="*/ 48 w 121"/>
                    <a:gd name="T17" fmla="*/ 156 h 172"/>
                    <a:gd name="T18" fmla="*/ 0 w 121"/>
                    <a:gd name="T19" fmla="*/ 156 h 172"/>
                    <a:gd name="T20" fmla="*/ 0 w 121"/>
                    <a:gd name="T21" fmla="*/ 172 h 172"/>
                    <a:gd name="T22" fmla="*/ 48 w 121"/>
                    <a:gd name="T23" fmla="*/ 172 h 172"/>
                    <a:gd name="T24" fmla="*/ 96 w 121"/>
                    <a:gd name="T25" fmla="*/ 124 h 172"/>
                    <a:gd name="T26" fmla="*/ 96 w 121"/>
                    <a:gd name="T27" fmla="*/ 36 h 172"/>
                    <a:gd name="T28" fmla="*/ 117 w 121"/>
                    <a:gd name="T29" fmla="*/ 36 h 172"/>
                    <a:gd name="T30" fmla="*/ 119 w 121"/>
                    <a:gd name="T31" fmla="*/ 3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72">
                      <a:moveTo>
                        <a:pt x="119" y="31"/>
                      </a:moveTo>
                      <a:cubicBezTo>
                        <a:pt x="88" y="0"/>
                        <a:pt x="88" y="0"/>
                        <a:pt x="88" y="0"/>
                      </a:cubicBezTo>
                      <a:cubicBezTo>
                        <a:pt x="57" y="31"/>
                        <a:pt x="57" y="31"/>
                        <a:pt x="57" y="31"/>
                      </a:cubicBezTo>
                      <a:cubicBezTo>
                        <a:pt x="55" y="33"/>
                        <a:pt x="56" y="36"/>
                        <a:pt x="59" y="36"/>
                      </a:cubicBezTo>
                      <a:cubicBezTo>
                        <a:pt x="80" y="36"/>
                        <a:pt x="80" y="36"/>
                        <a:pt x="80" y="36"/>
                      </a:cubicBezTo>
                      <a:cubicBezTo>
                        <a:pt x="80" y="40"/>
                        <a:pt x="80" y="40"/>
                        <a:pt x="80" y="40"/>
                      </a:cubicBezTo>
                      <a:cubicBezTo>
                        <a:pt x="80" y="40"/>
                        <a:pt x="80" y="40"/>
                        <a:pt x="80" y="40"/>
                      </a:cubicBezTo>
                      <a:cubicBezTo>
                        <a:pt x="80" y="124"/>
                        <a:pt x="80" y="124"/>
                        <a:pt x="80" y="124"/>
                      </a:cubicBezTo>
                      <a:cubicBezTo>
                        <a:pt x="80" y="142"/>
                        <a:pt x="66" y="156"/>
                        <a:pt x="48" y="156"/>
                      </a:cubicBezTo>
                      <a:cubicBezTo>
                        <a:pt x="0" y="156"/>
                        <a:pt x="0" y="156"/>
                        <a:pt x="0" y="156"/>
                      </a:cubicBezTo>
                      <a:cubicBezTo>
                        <a:pt x="0" y="172"/>
                        <a:pt x="0" y="172"/>
                        <a:pt x="0" y="172"/>
                      </a:cubicBezTo>
                      <a:cubicBezTo>
                        <a:pt x="48" y="172"/>
                        <a:pt x="48" y="172"/>
                        <a:pt x="48" y="172"/>
                      </a:cubicBezTo>
                      <a:cubicBezTo>
                        <a:pt x="74" y="172"/>
                        <a:pt x="96" y="150"/>
                        <a:pt x="96" y="124"/>
                      </a:cubicBezTo>
                      <a:cubicBezTo>
                        <a:pt x="96" y="36"/>
                        <a:pt x="96" y="36"/>
                        <a:pt x="96" y="36"/>
                      </a:cubicBezTo>
                      <a:cubicBezTo>
                        <a:pt x="117" y="36"/>
                        <a:pt x="117" y="36"/>
                        <a:pt x="117" y="36"/>
                      </a:cubicBezTo>
                      <a:cubicBezTo>
                        <a:pt x="120" y="36"/>
                        <a:pt x="121" y="33"/>
                        <a:pt x="119"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1" lang="en-US" sz="1400" b="0" i="0" u="none" strike="noStrike" kern="120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cs typeface="+mn-cs"/>
                  </a:endParaRPr>
                </a:p>
              </p:txBody>
            </p:sp>
          </p:grpSp>
        </p:grpSp>
        <p:grpSp>
          <p:nvGrpSpPr>
            <p:cNvPr id="26" name="Group 25">
              <a:extLst>
                <a:ext uri="{FF2B5EF4-FFF2-40B4-BE49-F238E27FC236}">
                  <a16:creationId xmlns:a16="http://schemas.microsoft.com/office/drawing/2014/main" id="{B2755A19-CCAE-CE8A-F241-8C4F61A3F088}"/>
                </a:ext>
              </a:extLst>
            </p:cNvPr>
            <p:cNvGrpSpPr/>
            <p:nvPr/>
          </p:nvGrpSpPr>
          <p:grpSpPr>
            <a:xfrm>
              <a:off x="7436045" y="2726275"/>
              <a:ext cx="1095739" cy="911470"/>
              <a:chOff x="7436045" y="2689933"/>
              <a:chExt cx="1095739" cy="911470"/>
            </a:xfrm>
          </p:grpSpPr>
          <p:sp>
            <p:nvSpPr>
              <p:cNvPr id="66" name="Rectangle 65">
                <a:extLst>
                  <a:ext uri="{FF2B5EF4-FFF2-40B4-BE49-F238E27FC236}">
                    <a16:creationId xmlns:a16="http://schemas.microsoft.com/office/drawing/2014/main" id="{E2FAE402-320B-D0F2-54B2-2EA95C2F2735}"/>
                  </a:ext>
                </a:extLst>
              </p:cNvPr>
              <p:cNvSpPr/>
              <p:nvPr/>
            </p:nvSpPr>
            <p:spPr bwMode="auto">
              <a:xfrm>
                <a:off x="7436045"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Life </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Sciences</a:t>
                </a:r>
              </a:p>
            </p:txBody>
          </p:sp>
          <p:pic>
            <p:nvPicPr>
              <p:cNvPr id="67" name="Graphic 66" descr="DNA">
                <a:extLst>
                  <a:ext uri="{FF2B5EF4-FFF2-40B4-BE49-F238E27FC236}">
                    <a16:creationId xmlns:a16="http://schemas.microsoft.com/office/drawing/2014/main" id="{8DD473B5-4F50-025F-7BC4-DEC6DE3664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9204945">
                <a:off x="7730215" y="2689933"/>
                <a:ext cx="507398" cy="507398"/>
              </a:xfrm>
              <a:prstGeom prst="rect">
                <a:avLst/>
              </a:prstGeom>
            </p:spPr>
          </p:pic>
        </p:grpSp>
        <p:grpSp>
          <p:nvGrpSpPr>
            <p:cNvPr id="27" name="Group 26">
              <a:extLst>
                <a:ext uri="{FF2B5EF4-FFF2-40B4-BE49-F238E27FC236}">
                  <a16:creationId xmlns:a16="http://schemas.microsoft.com/office/drawing/2014/main" id="{07994134-19A2-6A87-B31D-9D38191910EE}"/>
                </a:ext>
              </a:extLst>
            </p:cNvPr>
            <p:cNvGrpSpPr/>
            <p:nvPr/>
          </p:nvGrpSpPr>
          <p:grpSpPr>
            <a:xfrm>
              <a:off x="8694654" y="2634153"/>
              <a:ext cx="1095739" cy="1003592"/>
              <a:chOff x="8694654" y="2597811"/>
              <a:chExt cx="1095739" cy="1003592"/>
            </a:xfrm>
          </p:grpSpPr>
          <p:sp>
            <p:nvSpPr>
              <p:cNvPr id="64" name="Rectangle 63">
                <a:extLst>
                  <a:ext uri="{FF2B5EF4-FFF2-40B4-BE49-F238E27FC236}">
                    <a16:creationId xmlns:a16="http://schemas.microsoft.com/office/drawing/2014/main" id="{79543B3A-1A75-9B42-4CEB-738BB170A45A}"/>
                  </a:ext>
                </a:extLst>
              </p:cNvPr>
              <p:cNvSpPr/>
              <p:nvPr/>
            </p:nvSpPr>
            <p:spPr bwMode="auto">
              <a:xfrm>
                <a:off x="8694654"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9144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Commercial</a:t>
                </a:r>
                <a:endParaRPr kumimoji="1" lang="en-US" sz="900" b="1" i="0" u="none" strike="noStrike" kern="1200" cap="none" spc="0" normalizeH="0" baseline="0" noProof="0">
                  <a:ln>
                    <a:noFill/>
                  </a:ln>
                  <a:solidFill>
                    <a:srgbClr val="0F1C50"/>
                  </a:solidFill>
                  <a:effectLst/>
                  <a:uLnTx/>
                  <a:uFillTx/>
                  <a:latin typeface="Arial"/>
                  <a:cs typeface="+mn-cs"/>
                </a:endParaRPr>
              </a:p>
            </p:txBody>
          </p:sp>
          <p:pic>
            <p:nvPicPr>
              <p:cNvPr id="65" name="Graphic 64" descr="City">
                <a:extLst>
                  <a:ext uri="{FF2B5EF4-FFF2-40B4-BE49-F238E27FC236}">
                    <a16:creationId xmlns:a16="http://schemas.microsoft.com/office/drawing/2014/main" id="{A8AB29BF-DC97-B92F-0059-E9D2E3BA70C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93770" y="2597811"/>
                <a:ext cx="697506" cy="697506"/>
              </a:xfrm>
              <a:prstGeom prst="rect">
                <a:avLst/>
              </a:prstGeom>
            </p:spPr>
          </p:pic>
        </p:grpSp>
        <p:grpSp>
          <p:nvGrpSpPr>
            <p:cNvPr id="28" name="Group 27">
              <a:extLst>
                <a:ext uri="{FF2B5EF4-FFF2-40B4-BE49-F238E27FC236}">
                  <a16:creationId xmlns:a16="http://schemas.microsoft.com/office/drawing/2014/main" id="{A9643EB6-22AB-F7BE-17EF-F152B439F43C}"/>
                </a:ext>
              </a:extLst>
            </p:cNvPr>
            <p:cNvGrpSpPr/>
            <p:nvPr/>
          </p:nvGrpSpPr>
          <p:grpSpPr>
            <a:xfrm>
              <a:off x="3660218" y="2770905"/>
              <a:ext cx="1095739" cy="866840"/>
              <a:chOff x="3660218" y="2734563"/>
              <a:chExt cx="1095739" cy="866840"/>
            </a:xfrm>
          </p:grpSpPr>
          <p:sp>
            <p:nvSpPr>
              <p:cNvPr id="48" name="Rectangle 47">
                <a:extLst>
                  <a:ext uri="{FF2B5EF4-FFF2-40B4-BE49-F238E27FC236}">
                    <a16:creationId xmlns:a16="http://schemas.microsoft.com/office/drawing/2014/main" id="{557C90C0-94D3-0D43-933D-197DC9183FFD}"/>
                  </a:ext>
                </a:extLst>
              </p:cNvPr>
              <p:cNvSpPr/>
              <p:nvPr/>
            </p:nvSpPr>
            <p:spPr bwMode="auto">
              <a:xfrm>
                <a:off x="3660218"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900" b="1" i="0" u="none" strike="noStrike" kern="1200" cap="none" spc="0" normalizeH="0" baseline="0" noProof="0">
                    <a:ln>
                      <a:noFill/>
                    </a:ln>
                    <a:solidFill>
                      <a:srgbClr val="0F1C50"/>
                    </a:solidFill>
                    <a:effectLst/>
                    <a:uLnTx/>
                    <a:uFillTx/>
                    <a:latin typeface="Arial" charset="0"/>
                    <a:cs typeface="+mn-cs"/>
                  </a:rPr>
                  <a:t>Manufacturing  &amp; Automotive</a:t>
                </a:r>
              </a:p>
            </p:txBody>
          </p:sp>
          <p:grpSp>
            <p:nvGrpSpPr>
              <p:cNvPr id="49" name="Group 48">
                <a:extLst>
                  <a:ext uri="{FF2B5EF4-FFF2-40B4-BE49-F238E27FC236}">
                    <a16:creationId xmlns:a16="http://schemas.microsoft.com/office/drawing/2014/main" id="{B2FC755E-9DE6-F81C-7E46-ED47E3AD6F1E}"/>
                  </a:ext>
                </a:extLst>
              </p:cNvPr>
              <p:cNvGrpSpPr/>
              <p:nvPr/>
            </p:nvGrpSpPr>
            <p:grpSpPr>
              <a:xfrm>
                <a:off x="3824536" y="2734563"/>
                <a:ext cx="767120" cy="493432"/>
                <a:chOff x="3954942" y="2854203"/>
                <a:chExt cx="506274" cy="325648"/>
              </a:xfrm>
            </p:grpSpPr>
            <p:sp>
              <p:nvSpPr>
                <p:cNvPr id="50" name="Freeform 5">
                  <a:extLst>
                    <a:ext uri="{FF2B5EF4-FFF2-40B4-BE49-F238E27FC236}">
                      <a16:creationId xmlns:a16="http://schemas.microsoft.com/office/drawing/2014/main" id="{94DDA2AB-DA35-ACE2-0239-A40B0AABF1CD}"/>
                    </a:ext>
                  </a:extLst>
                </p:cNvPr>
                <p:cNvSpPr>
                  <a:spLocks/>
                </p:cNvSpPr>
                <p:nvPr/>
              </p:nvSpPr>
              <p:spPr bwMode="auto">
                <a:xfrm>
                  <a:off x="3981174" y="2961378"/>
                  <a:ext cx="99681" cy="109649"/>
                </a:xfrm>
                <a:custGeom>
                  <a:avLst/>
                  <a:gdLst>
                    <a:gd name="T0" fmla="*/ 0 w 885"/>
                    <a:gd name="T1" fmla="*/ 442 h 886"/>
                    <a:gd name="T2" fmla="*/ 443 w 885"/>
                    <a:gd name="T3" fmla="*/ 1 h 886"/>
                    <a:gd name="T4" fmla="*/ 885 w 885"/>
                    <a:gd name="T5" fmla="*/ 444 h 886"/>
                    <a:gd name="T6" fmla="*/ 441 w 885"/>
                    <a:gd name="T7" fmla="*/ 885 h 886"/>
                    <a:gd name="T8" fmla="*/ 0 w 885"/>
                    <a:gd name="T9" fmla="*/ 442 h 886"/>
                  </a:gdLst>
                  <a:ahLst/>
                  <a:cxnLst>
                    <a:cxn ang="0">
                      <a:pos x="T0" y="T1"/>
                    </a:cxn>
                    <a:cxn ang="0">
                      <a:pos x="T2" y="T3"/>
                    </a:cxn>
                    <a:cxn ang="0">
                      <a:pos x="T4" y="T5"/>
                    </a:cxn>
                    <a:cxn ang="0">
                      <a:pos x="T6" y="T7"/>
                    </a:cxn>
                    <a:cxn ang="0">
                      <a:pos x="T8" y="T9"/>
                    </a:cxn>
                  </a:cxnLst>
                  <a:rect l="0" t="0" r="r" b="b"/>
                  <a:pathLst>
                    <a:path w="885" h="886">
                      <a:moveTo>
                        <a:pt x="0" y="442"/>
                      </a:moveTo>
                      <a:cubicBezTo>
                        <a:pt x="0" y="197"/>
                        <a:pt x="198" y="0"/>
                        <a:pt x="443" y="1"/>
                      </a:cubicBezTo>
                      <a:cubicBezTo>
                        <a:pt x="688" y="1"/>
                        <a:pt x="885" y="199"/>
                        <a:pt x="885" y="444"/>
                      </a:cubicBezTo>
                      <a:cubicBezTo>
                        <a:pt x="884" y="688"/>
                        <a:pt x="685" y="886"/>
                        <a:pt x="441" y="885"/>
                      </a:cubicBezTo>
                      <a:cubicBezTo>
                        <a:pt x="197" y="885"/>
                        <a:pt x="0" y="687"/>
                        <a:pt x="0" y="44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1" name="Freeform 6">
                  <a:extLst>
                    <a:ext uri="{FF2B5EF4-FFF2-40B4-BE49-F238E27FC236}">
                      <a16:creationId xmlns:a16="http://schemas.microsoft.com/office/drawing/2014/main" id="{D6397F92-94A8-9D9D-CC98-0B0E2D2E4D67}"/>
                    </a:ext>
                  </a:extLst>
                </p:cNvPr>
                <p:cNvSpPr>
                  <a:spLocks/>
                </p:cNvSpPr>
                <p:nvPr/>
              </p:nvSpPr>
              <p:spPr bwMode="auto">
                <a:xfrm>
                  <a:off x="3969182" y="3049180"/>
                  <a:ext cx="123664" cy="84504"/>
                </a:xfrm>
                <a:custGeom>
                  <a:avLst/>
                  <a:gdLst>
                    <a:gd name="T0" fmla="*/ 1099 w 1099"/>
                    <a:gd name="T1" fmla="*/ 683 h 683"/>
                    <a:gd name="T2" fmla="*/ 0 w 1099"/>
                    <a:gd name="T3" fmla="*/ 683 h 683"/>
                    <a:gd name="T4" fmla="*/ 139 w 1099"/>
                    <a:gd name="T5" fmla="*/ 0 h 683"/>
                    <a:gd name="T6" fmla="*/ 549 w 1099"/>
                    <a:gd name="T7" fmla="*/ 221 h 683"/>
                    <a:gd name="T8" fmla="*/ 959 w 1099"/>
                    <a:gd name="T9" fmla="*/ 0 h 683"/>
                    <a:gd name="T10" fmla="*/ 1099 w 1099"/>
                    <a:gd name="T11" fmla="*/ 683 h 683"/>
                  </a:gdLst>
                  <a:ahLst/>
                  <a:cxnLst>
                    <a:cxn ang="0">
                      <a:pos x="T0" y="T1"/>
                    </a:cxn>
                    <a:cxn ang="0">
                      <a:pos x="T2" y="T3"/>
                    </a:cxn>
                    <a:cxn ang="0">
                      <a:pos x="T4" y="T5"/>
                    </a:cxn>
                    <a:cxn ang="0">
                      <a:pos x="T6" y="T7"/>
                    </a:cxn>
                    <a:cxn ang="0">
                      <a:pos x="T8" y="T9"/>
                    </a:cxn>
                    <a:cxn ang="0">
                      <a:pos x="T10" y="T11"/>
                    </a:cxn>
                  </a:cxnLst>
                  <a:rect l="0" t="0" r="r" b="b"/>
                  <a:pathLst>
                    <a:path w="1099" h="683">
                      <a:moveTo>
                        <a:pt x="1099" y="683"/>
                      </a:moveTo>
                      <a:cubicBezTo>
                        <a:pt x="732" y="683"/>
                        <a:pt x="367" y="683"/>
                        <a:pt x="0" y="683"/>
                      </a:cubicBezTo>
                      <a:cubicBezTo>
                        <a:pt x="46" y="456"/>
                        <a:pt x="92" y="230"/>
                        <a:pt x="139" y="0"/>
                      </a:cubicBezTo>
                      <a:cubicBezTo>
                        <a:pt x="241" y="143"/>
                        <a:pt x="376" y="220"/>
                        <a:pt x="549" y="221"/>
                      </a:cubicBezTo>
                      <a:cubicBezTo>
                        <a:pt x="722" y="221"/>
                        <a:pt x="856" y="143"/>
                        <a:pt x="959" y="0"/>
                      </a:cubicBezTo>
                      <a:cubicBezTo>
                        <a:pt x="1006" y="229"/>
                        <a:pt x="1052" y="456"/>
                        <a:pt x="1099" y="68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2" name="Freeform 7">
                  <a:extLst>
                    <a:ext uri="{FF2B5EF4-FFF2-40B4-BE49-F238E27FC236}">
                      <a16:creationId xmlns:a16="http://schemas.microsoft.com/office/drawing/2014/main" id="{623A3BF8-068D-38D5-D27C-760B9CC5A53F}"/>
                    </a:ext>
                  </a:extLst>
                </p:cNvPr>
                <p:cNvSpPr>
                  <a:spLocks/>
                </p:cNvSpPr>
                <p:nvPr/>
              </p:nvSpPr>
              <p:spPr bwMode="auto">
                <a:xfrm>
                  <a:off x="3954942" y="3139454"/>
                  <a:ext cx="151770" cy="36687"/>
                </a:xfrm>
                <a:custGeom>
                  <a:avLst/>
                  <a:gdLst>
                    <a:gd name="T0" fmla="*/ 2 w 1349"/>
                    <a:gd name="T1" fmla="*/ 297 h 297"/>
                    <a:gd name="T2" fmla="*/ 3 w 1349"/>
                    <a:gd name="T3" fmla="*/ 116 h 297"/>
                    <a:gd name="T4" fmla="*/ 130 w 1349"/>
                    <a:gd name="T5" fmla="*/ 0 h 297"/>
                    <a:gd name="T6" fmla="*/ 148 w 1349"/>
                    <a:gd name="T7" fmla="*/ 0 h 297"/>
                    <a:gd name="T8" fmla="*/ 1204 w 1349"/>
                    <a:gd name="T9" fmla="*/ 0 h 297"/>
                    <a:gd name="T10" fmla="*/ 1349 w 1349"/>
                    <a:gd name="T11" fmla="*/ 146 h 297"/>
                    <a:gd name="T12" fmla="*/ 1349 w 1349"/>
                    <a:gd name="T13" fmla="*/ 297 h 297"/>
                    <a:gd name="T14" fmla="*/ 2 w 1349"/>
                    <a:gd name="T15" fmla="*/ 297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9" h="297">
                      <a:moveTo>
                        <a:pt x="2" y="297"/>
                      </a:moveTo>
                      <a:cubicBezTo>
                        <a:pt x="2" y="236"/>
                        <a:pt x="0" y="176"/>
                        <a:pt x="3" y="116"/>
                      </a:cubicBezTo>
                      <a:cubicBezTo>
                        <a:pt x="6" y="53"/>
                        <a:pt x="64" y="3"/>
                        <a:pt x="130" y="0"/>
                      </a:cubicBezTo>
                      <a:cubicBezTo>
                        <a:pt x="136" y="0"/>
                        <a:pt x="142" y="0"/>
                        <a:pt x="148" y="0"/>
                      </a:cubicBezTo>
                      <a:cubicBezTo>
                        <a:pt x="500" y="0"/>
                        <a:pt x="852" y="0"/>
                        <a:pt x="1204" y="0"/>
                      </a:cubicBezTo>
                      <a:cubicBezTo>
                        <a:pt x="1295" y="0"/>
                        <a:pt x="1349" y="55"/>
                        <a:pt x="1349" y="146"/>
                      </a:cubicBezTo>
                      <a:cubicBezTo>
                        <a:pt x="1349" y="196"/>
                        <a:pt x="1349" y="246"/>
                        <a:pt x="1349" y="297"/>
                      </a:cubicBezTo>
                      <a:cubicBezTo>
                        <a:pt x="900" y="297"/>
                        <a:pt x="452" y="297"/>
                        <a:pt x="2" y="29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3" name="Freeform 8">
                  <a:extLst>
                    <a:ext uri="{FF2B5EF4-FFF2-40B4-BE49-F238E27FC236}">
                      <a16:creationId xmlns:a16="http://schemas.microsoft.com/office/drawing/2014/main" id="{0BF88D68-D19B-7613-4CBC-709CF6674616}"/>
                    </a:ext>
                  </a:extLst>
                </p:cNvPr>
                <p:cNvSpPr>
                  <a:spLocks/>
                </p:cNvSpPr>
                <p:nvPr/>
              </p:nvSpPr>
              <p:spPr bwMode="auto">
                <a:xfrm>
                  <a:off x="4059120" y="2854203"/>
                  <a:ext cx="71950" cy="79145"/>
                </a:xfrm>
                <a:custGeom>
                  <a:avLst/>
                  <a:gdLst>
                    <a:gd name="T0" fmla="*/ 319 w 639"/>
                    <a:gd name="T1" fmla="*/ 638 h 638"/>
                    <a:gd name="T2" fmla="*/ 1 w 639"/>
                    <a:gd name="T3" fmla="*/ 317 h 638"/>
                    <a:gd name="T4" fmla="*/ 319 w 639"/>
                    <a:gd name="T5" fmla="*/ 1 h 638"/>
                    <a:gd name="T6" fmla="*/ 638 w 639"/>
                    <a:gd name="T7" fmla="*/ 320 h 638"/>
                    <a:gd name="T8" fmla="*/ 319 w 639"/>
                    <a:gd name="T9" fmla="*/ 638 h 638"/>
                  </a:gdLst>
                  <a:ahLst/>
                  <a:cxnLst>
                    <a:cxn ang="0">
                      <a:pos x="T0" y="T1"/>
                    </a:cxn>
                    <a:cxn ang="0">
                      <a:pos x="T2" y="T3"/>
                    </a:cxn>
                    <a:cxn ang="0">
                      <a:pos x="T4" y="T5"/>
                    </a:cxn>
                    <a:cxn ang="0">
                      <a:pos x="T6" y="T7"/>
                    </a:cxn>
                    <a:cxn ang="0">
                      <a:pos x="T8" y="T9"/>
                    </a:cxn>
                  </a:cxnLst>
                  <a:rect l="0" t="0" r="r" b="b"/>
                  <a:pathLst>
                    <a:path w="639" h="638">
                      <a:moveTo>
                        <a:pt x="319" y="638"/>
                      </a:moveTo>
                      <a:cubicBezTo>
                        <a:pt x="142" y="637"/>
                        <a:pt x="0" y="493"/>
                        <a:pt x="1" y="317"/>
                      </a:cubicBezTo>
                      <a:cubicBezTo>
                        <a:pt x="2" y="143"/>
                        <a:pt x="144" y="1"/>
                        <a:pt x="319" y="1"/>
                      </a:cubicBezTo>
                      <a:cubicBezTo>
                        <a:pt x="494" y="0"/>
                        <a:pt x="639" y="145"/>
                        <a:pt x="638" y="320"/>
                      </a:cubicBezTo>
                      <a:cubicBezTo>
                        <a:pt x="637" y="496"/>
                        <a:pt x="493" y="638"/>
                        <a:pt x="319" y="638"/>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4" name="Freeform 9">
                  <a:extLst>
                    <a:ext uri="{FF2B5EF4-FFF2-40B4-BE49-F238E27FC236}">
                      <a16:creationId xmlns:a16="http://schemas.microsoft.com/office/drawing/2014/main" id="{39F07676-8B13-8096-A43C-9B830A28E5BD}"/>
                    </a:ext>
                  </a:extLst>
                </p:cNvPr>
                <p:cNvSpPr>
                  <a:spLocks/>
                </p:cNvSpPr>
                <p:nvPr/>
              </p:nvSpPr>
              <p:spPr bwMode="auto">
                <a:xfrm>
                  <a:off x="4026892" y="2909027"/>
                  <a:ext cx="76822" cy="82030"/>
                </a:xfrm>
                <a:custGeom>
                  <a:avLst/>
                  <a:gdLst>
                    <a:gd name="T0" fmla="*/ 0 w 683"/>
                    <a:gd name="T1" fmla="*/ 378 h 665"/>
                    <a:gd name="T2" fmla="*/ 261 w 683"/>
                    <a:gd name="T3" fmla="*/ 0 h 665"/>
                    <a:gd name="T4" fmla="*/ 683 w 683"/>
                    <a:gd name="T5" fmla="*/ 236 h 665"/>
                    <a:gd name="T6" fmla="*/ 481 w 683"/>
                    <a:gd name="T7" fmla="*/ 665 h 665"/>
                    <a:gd name="T8" fmla="*/ 0 w 683"/>
                    <a:gd name="T9" fmla="*/ 378 h 665"/>
                  </a:gdLst>
                  <a:ahLst/>
                  <a:cxnLst>
                    <a:cxn ang="0">
                      <a:pos x="T0" y="T1"/>
                    </a:cxn>
                    <a:cxn ang="0">
                      <a:pos x="T2" y="T3"/>
                    </a:cxn>
                    <a:cxn ang="0">
                      <a:pos x="T4" y="T5"/>
                    </a:cxn>
                    <a:cxn ang="0">
                      <a:pos x="T6" y="T7"/>
                    </a:cxn>
                    <a:cxn ang="0">
                      <a:pos x="T8" y="T9"/>
                    </a:cxn>
                  </a:cxnLst>
                  <a:rect l="0" t="0" r="r" b="b"/>
                  <a:pathLst>
                    <a:path w="683" h="665">
                      <a:moveTo>
                        <a:pt x="0" y="378"/>
                      </a:moveTo>
                      <a:cubicBezTo>
                        <a:pt x="88" y="251"/>
                        <a:pt x="174" y="126"/>
                        <a:pt x="261" y="0"/>
                      </a:cubicBezTo>
                      <a:cubicBezTo>
                        <a:pt x="344" y="182"/>
                        <a:pt x="483" y="260"/>
                        <a:pt x="683" y="236"/>
                      </a:cubicBezTo>
                      <a:cubicBezTo>
                        <a:pt x="616" y="379"/>
                        <a:pt x="549" y="521"/>
                        <a:pt x="481" y="665"/>
                      </a:cubicBezTo>
                      <a:cubicBezTo>
                        <a:pt x="380" y="469"/>
                        <a:pt x="220" y="376"/>
                        <a:pt x="0" y="378"/>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5" name="Freeform 10">
                  <a:extLst>
                    <a:ext uri="{FF2B5EF4-FFF2-40B4-BE49-F238E27FC236}">
                      <a16:creationId xmlns:a16="http://schemas.microsoft.com/office/drawing/2014/main" id="{3B80994F-ADCC-8CDB-68A5-FAC4AA0C7098}"/>
                    </a:ext>
                  </a:extLst>
                </p:cNvPr>
                <p:cNvSpPr>
                  <a:spLocks/>
                </p:cNvSpPr>
                <p:nvPr/>
              </p:nvSpPr>
              <p:spPr bwMode="auto">
                <a:xfrm>
                  <a:off x="4157677" y="2918920"/>
                  <a:ext cx="43845" cy="48229"/>
                </a:xfrm>
                <a:custGeom>
                  <a:avLst/>
                  <a:gdLst>
                    <a:gd name="T0" fmla="*/ 388 w 388"/>
                    <a:gd name="T1" fmla="*/ 194 h 388"/>
                    <a:gd name="T2" fmla="*/ 194 w 388"/>
                    <a:gd name="T3" fmla="*/ 388 h 388"/>
                    <a:gd name="T4" fmla="*/ 0 w 388"/>
                    <a:gd name="T5" fmla="*/ 193 h 388"/>
                    <a:gd name="T6" fmla="*/ 194 w 388"/>
                    <a:gd name="T7" fmla="*/ 0 h 388"/>
                    <a:gd name="T8" fmla="*/ 388 w 388"/>
                    <a:gd name="T9" fmla="*/ 194 h 388"/>
                  </a:gdLst>
                  <a:ahLst/>
                  <a:cxnLst>
                    <a:cxn ang="0">
                      <a:pos x="T0" y="T1"/>
                    </a:cxn>
                    <a:cxn ang="0">
                      <a:pos x="T2" y="T3"/>
                    </a:cxn>
                    <a:cxn ang="0">
                      <a:pos x="T4" y="T5"/>
                    </a:cxn>
                    <a:cxn ang="0">
                      <a:pos x="T6" y="T7"/>
                    </a:cxn>
                    <a:cxn ang="0">
                      <a:pos x="T8" y="T9"/>
                    </a:cxn>
                  </a:cxnLst>
                  <a:rect l="0" t="0" r="r" b="b"/>
                  <a:pathLst>
                    <a:path w="388" h="388">
                      <a:moveTo>
                        <a:pt x="388" y="194"/>
                      </a:moveTo>
                      <a:cubicBezTo>
                        <a:pt x="388" y="302"/>
                        <a:pt x="302" y="388"/>
                        <a:pt x="194" y="388"/>
                      </a:cubicBezTo>
                      <a:cubicBezTo>
                        <a:pt x="86" y="388"/>
                        <a:pt x="0" y="301"/>
                        <a:pt x="0" y="193"/>
                      </a:cubicBezTo>
                      <a:cubicBezTo>
                        <a:pt x="0" y="87"/>
                        <a:pt x="87" y="0"/>
                        <a:pt x="194" y="0"/>
                      </a:cubicBezTo>
                      <a:cubicBezTo>
                        <a:pt x="301" y="0"/>
                        <a:pt x="388" y="86"/>
                        <a:pt x="388" y="19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6" name="Freeform 11">
                  <a:extLst>
                    <a:ext uri="{FF2B5EF4-FFF2-40B4-BE49-F238E27FC236}">
                      <a16:creationId xmlns:a16="http://schemas.microsoft.com/office/drawing/2014/main" id="{EF73E03B-5D8A-585C-C8C3-5662F82EFDD5}"/>
                    </a:ext>
                  </a:extLst>
                </p:cNvPr>
                <p:cNvSpPr>
                  <a:spLocks/>
                </p:cNvSpPr>
                <p:nvPr/>
              </p:nvSpPr>
              <p:spPr bwMode="auto">
                <a:xfrm>
                  <a:off x="4114581" y="2892127"/>
                  <a:ext cx="55087" cy="56061"/>
                </a:xfrm>
                <a:custGeom>
                  <a:avLst/>
                  <a:gdLst>
                    <a:gd name="T0" fmla="*/ 0 w 490"/>
                    <a:gd name="T1" fmla="*/ 334 h 454"/>
                    <a:gd name="T2" fmla="*/ 191 w 490"/>
                    <a:gd name="T3" fmla="*/ 0 h 454"/>
                    <a:gd name="T4" fmla="*/ 490 w 490"/>
                    <a:gd name="T5" fmla="*/ 187 h 454"/>
                    <a:gd name="T6" fmla="*/ 340 w 490"/>
                    <a:gd name="T7" fmla="*/ 454 h 454"/>
                    <a:gd name="T8" fmla="*/ 0 w 490"/>
                    <a:gd name="T9" fmla="*/ 334 h 454"/>
                  </a:gdLst>
                  <a:ahLst/>
                  <a:cxnLst>
                    <a:cxn ang="0">
                      <a:pos x="T0" y="T1"/>
                    </a:cxn>
                    <a:cxn ang="0">
                      <a:pos x="T2" y="T3"/>
                    </a:cxn>
                    <a:cxn ang="0">
                      <a:pos x="T4" y="T5"/>
                    </a:cxn>
                    <a:cxn ang="0">
                      <a:pos x="T6" y="T7"/>
                    </a:cxn>
                    <a:cxn ang="0">
                      <a:pos x="T8" y="T9"/>
                    </a:cxn>
                  </a:cxnLst>
                  <a:rect l="0" t="0" r="r" b="b"/>
                  <a:pathLst>
                    <a:path w="490" h="454">
                      <a:moveTo>
                        <a:pt x="0" y="334"/>
                      </a:moveTo>
                      <a:cubicBezTo>
                        <a:pt x="126" y="257"/>
                        <a:pt x="189" y="147"/>
                        <a:pt x="191" y="0"/>
                      </a:cubicBezTo>
                      <a:cubicBezTo>
                        <a:pt x="291" y="63"/>
                        <a:pt x="390" y="125"/>
                        <a:pt x="490" y="187"/>
                      </a:cubicBezTo>
                      <a:cubicBezTo>
                        <a:pt x="379" y="242"/>
                        <a:pt x="328" y="329"/>
                        <a:pt x="340" y="454"/>
                      </a:cubicBezTo>
                      <a:cubicBezTo>
                        <a:pt x="227" y="414"/>
                        <a:pt x="115" y="375"/>
                        <a:pt x="0" y="33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7" name="Freeform 12">
                  <a:extLst>
                    <a:ext uri="{FF2B5EF4-FFF2-40B4-BE49-F238E27FC236}">
                      <a16:creationId xmlns:a16="http://schemas.microsoft.com/office/drawing/2014/main" id="{4DBB03ED-E1AD-5268-1016-41251DEA81EF}"/>
                    </a:ext>
                  </a:extLst>
                </p:cNvPr>
                <p:cNvSpPr>
                  <a:spLocks/>
                </p:cNvSpPr>
                <p:nvPr/>
              </p:nvSpPr>
              <p:spPr bwMode="auto">
                <a:xfrm>
                  <a:off x="4148308" y="2959730"/>
                  <a:ext cx="30729" cy="65954"/>
                </a:xfrm>
                <a:custGeom>
                  <a:avLst/>
                  <a:gdLst>
                    <a:gd name="T0" fmla="*/ 273 w 273"/>
                    <a:gd name="T1" fmla="*/ 504 h 531"/>
                    <a:gd name="T2" fmla="*/ 206 w 273"/>
                    <a:gd name="T3" fmla="*/ 530 h 531"/>
                    <a:gd name="T4" fmla="*/ 190 w 273"/>
                    <a:gd name="T5" fmla="*/ 524 h 531"/>
                    <a:gd name="T6" fmla="*/ 4 w 273"/>
                    <a:gd name="T7" fmla="*/ 257 h 531"/>
                    <a:gd name="T8" fmla="*/ 1 w 273"/>
                    <a:gd name="T9" fmla="*/ 239 h 531"/>
                    <a:gd name="T10" fmla="*/ 84 w 273"/>
                    <a:gd name="T11" fmla="*/ 0 h 531"/>
                    <a:gd name="T12" fmla="*/ 250 w 273"/>
                    <a:gd name="T13" fmla="*/ 108 h 531"/>
                    <a:gd name="T14" fmla="*/ 173 w 273"/>
                    <a:gd name="T15" fmla="*/ 193 h 531"/>
                    <a:gd name="T16" fmla="*/ 167 w 273"/>
                    <a:gd name="T17" fmla="*/ 226 h 531"/>
                    <a:gd name="T18" fmla="*/ 273 w 273"/>
                    <a:gd name="T19" fmla="*/ 50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531">
                      <a:moveTo>
                        <a:pt x="273" y="504"/>
                      </a:moveTo>
                      <a:cubicBezTo>
                        <a:pt x="249" y="513"/>
                        <a:pt x="228" y="522"/>
                        <a:pt x="206" y="530"/>
                      </a:cubicBezTo>
                      <a:cubicBezTo>
                        <a:pt x="201" y="531"/>
                        <a:pt x="193" y="528"/>
                        <a:pt x="190" y="524"/>
                      </a:cubicBezTo>
                      <a:cubicBezTo>
                        <a:pt x="127" y="435"/>
                        <a:pt x="65" y="346"/>
                        <a:pt x="4" y="257"/>
                      </a:cubicBezTo>
                      <a:cubicBezTo>
                        <a:pt x="1" y="253"/>
                        <a:pt x="0" y="245"/>
                        <a:pt x="1" y="239"/>
                      </a:cubicBezTo>
                      <a:cubicBezTo>
                        <a:pt x="28" y="161"/>
                        <a:pt x="55" y="82"/>
                        <a:pt x="84" y="0"/>
                      </a:cubicBezTo>
                      <a:cubicBezTo>
                        <a:pt x="125" y="58"/>
                        <a:pt x="179" y="94"/>
                        <a:pt x="250" y="108"/>
                      </a:cubicBezTo>
                      <a:cubicBezTo>
                        <a:pt x="223" y="138"/>
                        <a:pt x="198" y="166"/>
                        <a:pt x="173" y="193"/>
                      </a:cubicBezTo>
                      <a:cubicBezTo>
                        <a:pt x="162" y="203"/>
                        <a:pt x="161" y="212"/>
                        <a:pt x="167" y="226"/>
                      </a:cubicBezTo>
                      <a:cubicBezTo>
                        <a:pt x="202" y="318"/>
                        <a:pt x="237" y="410"/>
                        <a:pt x="273" y="50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8" name="Freeform 13">
                  <a:extLst>
                    <a:ext uri="{FF2B5EF4-FFF2-40B4-BE49-F238E27FC236}">
                      <a16:creationId xmlns:a16="http://schemas.microsoft.com/office/drawing/2014/main" id="{10A9A496-998D-84ED-EBF2-578884EEB9D6}"/>
                    </a:ext>
                  </a:extLst>
                </p:cNvPr>
                <p:cNvSpPr>
                  <a:spLocks/>
                </p:cNvSpPr>
                <p:nvPr/>
              </p:nvSpPr>
              <p:spPr bwMode="auto">
                <a:xfrm>
                  <a:off x="4197774" y="2915623"/>
                  <a:ext cx="56960" cy="38336"/>
                </a:xfrm>
                <a:custGeom>
                  <a:avLst/>
                  <a:gdLst>
                    <a:gd name="T0" fmla="*/ 0 w 509"/>
                    <a:gd name="T1" fmla="*/ 44 h 310"/>
                    <a:gd name="T2" fmla="*/ 128 w 509"/>
                    <a:gd name="T3" fmla="*/ 21 h 310"/>
                    <a:gd name="T4" fmla="*/ 243 w 509"/>
                    <a:gd name="T5" fmla="*/ 1 h 310"/>
                    <a:gd name="T6" fmla="*/ 269 w 509"/>
                    <a:gd name="T7" fmla="*/ 7 h 310"/>
                    <a:gd name="T8" fmla="*/ 504 w 509"/>
                    <a:gd name="T9" fmla="*/ 233 h 310"/>
                    <a:gd name="T10" fmla="*/ 509 w 509"/>
                    <a:gd name="T11" fmla="*/ 240 h 310"/>
                    <a:gd name="T12" fmla="*/ 469 w 509"/>
                    <a:gd name="T13" fmla="*/ 310 h 310"/>
                    <a:gd name="T14" fmla="*/ 334 w 509"/>
                    <a:gd name="T15" fmla="*/ 233 h 310"/>
                    <a:gd name="T16" fmla="*/ 208 w 509"/>
                    <a:gd name="T17" fmla="*/ 160 h 310"/>
                    <a:gd name="T18" fmla="*/ 178 w 509"/>
                    <a:gd name="T19" fmla="*/ 160 h 310"/>
                    <a:gd name="T20" fmla="*/ 81 w 509"/>
                    <a:gd name="T21" fmla="*/ 225 h 310"/>
                    <a:gd name="T22" fmla="*/ 0 w 509"/>
                    <a:gd name="T23" fmla="*/ 4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310">
                      <a:moveTo>
                        <a:pt x="0" y="44"/>
                      </a:moveTo>
                      <a:cubicBezTo>
                        <a:pt x="45" y="35"/>
                        <a:pt x="87" y="28"/>
                        <a:pt x="128" y="21"/>
                      </a:cubicBezTo>
                      <a:cubicBezTo>
                        <a:pt x="166" y="14"/>
                        <a:pt x="204" y="7"/>
                        <a:pt x="243" y="1"/>
                      </a:cubicBezTo>
                      <a:cubicBezTo>
                        <a:pt x="251" y="0"/>
                        <a:pt x="264" y="1"/>
                        <a:pt x="269" y="7"/>
                      </a:cubicBezTo>
                      <a:cubicBezTo>
                        <a:pt x="348" y="82"/>
                        <a:pt x="426" y="158"/>
                        <a:pt x="504" y="233"/>
                      </a:cubicBezTo>
                      <a:cubicBezTo>
                        <a:pt x="506" y="235"/>
                        <a:pt x="507" y="238"/>
                        <a:pt x="509" y="240"/>
                      </a:cubicBezTo>
                      <a:cubicBezTo>
                        <a:pt x="496" y="263"/>
                        <a:pt x="483" y="286"/>
                        <a:pt x="469" y="310"/>
                      </a:cubicBezTo>
                      <a:cubicBezTo>
                        <a:pt x="423" y="284"/>
                        <a:pt x="379" y="258"/>
                        <a:pt x="334" y="233"/>
                      </a:cubicBezTo>
                      <a:cubicBezTo>
                        <a:pt x="292" y="209"/>
                        <a:pt x="250" y="185"/>
                        <a:pt x="208" y="160"/>
                      </a:cubicBezTo>
                      <a:cubicBezTo>
                        <a:pt x="197" y="153"/>
                        <a:pt x="189" y="152"/>
                        <a:pt x="178" y="160"/>
                      </a:cubicBezTo>
                      <a:cubicBezTo>
                        <a:pt x="147" y="182"/>
                        <a:pt x="115" y="202"/>
                        <a:pt x="81" y="225"/>
                      </a:cubicBezTo>
                      <a:cubicBezTo>
                        <a:pt x="78" y="153"/>
                        <a:pt x="53" y="93"/>
                        <a:pt x="0" y="44"/>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59" name="Freeform 14">
                  <a:extLst>
                    <a:ext uri="{FF2B5EF4-FFF2-40B4-BE49-F238E27FC236}">
                      <a16:creationId xmlns:a16="http://schemas.microsoft.com/office/drawing/2014/main" id="{7B48AE34-9F47-5446-DBA5-972F3F452F41}"/>
                    </a:ext>
                  </a:extLst>
                </p:cNvPr>
                <p:cNvSpPr>
                  <a:spLocks/>
                </p:cNvSpPr>
                <p:nvPr/>
              </p:nvSpPr>
              <p:spPr bwMode="auto">
                <a:xfrm>
                  <a:off x="4189529" y="2960966"/>
                  <a:ext cx="271687" cy="218885"/>
                </a:xfrm>
                <a:custGeom>
                  <a:avLst/>
                  <a:gdLst>
                    <a:gd name="T0" fmla="*/ 2214 w 2415"/>
                    <a:gd name="T1" fmla="*/ 653 h 1768"/>
                    <a:gd name="T2" fmla="*/ 2119 w 2415"/>
                    <a:gd name="T3" fmla="*/ 499 h 1768"/>
                    <a:gd name="T4" fmla="*/ 1967 w 2415"/>
                    <a:gd name="T5" fmla="*/ 148 h 1768"/>
                    <a:gd name="T6" fmla="*/ 1805 w 2415"/>
                    <a:gd name="T7" fmla="*/ 41 h 1768"/>
                    <a:gd name="T8" fmla="*/ 609 w 2415"/>
                    <a:gd name="T9" fmla="*/ 41 h 1768"/>
                    <a:gd name="T10" fmla="*/ 452 w 2415"/>
                    <a:gd name="T11" fmla="*/ 139 h 1768"/>
                    <a:gd name="T12" fmla="*/ 295 w 2415"/>
                    <a:gd name="T13" fmla="*/ 498 h 1768"/>
                    <a:gd name="T14" fmla="*/ 200 w 2415"/>
                    <a:gd name="T15" fmla="*/ 652 h 1768"/>
                    <a:gd name="T16" fmla="*/ 232 w 2415"/>
                    <a:gd name="T17" fmla="*/ 420 h 1768"/>
                    <a:gd name="T18" fmla="*/ 56 w 2415"/>
                    <a:gd name="T19" fmla="*/ 423 h 1768"/>
                    <a:gd name="T20" fmla="*/ 2 w 2415"/>
                    <a:gd name="T21" fmla="*/ 496 h 1768"/>
                    <a:gd name="T22" fmla="*/ 57 w 2415"/>
                    <a:gd name="T23" fmla="*/ 555 h 1768"/>
                    <a:gd name="T24" fmla="*/ 201 w 2415"/>
                    <a:gd name="T25" fmla="*/ 651 h 1768"/>
                    <a:gd name="T26" fmla="*/ 134 w 2415"/>
                    <a:gd name="T27" fmla="*/ 833 h 1768"/>
                    <a:gd name="T28" fmla="*/ 116 w 2415"/>
                    <a:gd name="T29" fmla="*/ 1497 h 1768"/>
                    <a:gd name="T30" fmla="*/ 378 w 2415"/>
                    <a:gd name="T31" fmla="*/ 1737 h 1768"/>
                    <a:gd name="T32" fmla="*/ 465 w 2415"/>
                    <a:gd name="T33" fmla="*/ 1647 h 1768"/>
                    <a:gd name="T34" fmla="*/ 465 w 2415"/>
                    <a:gd name="T35" fmla="*/ 1464 h 1768"/>
                    <a:gd name="T36" fmla="*/ 1938 w 2415"/>
                    <a:gd name="T37" fmla="*/ 1464 h 1768"/>
                    <a:gd name="T38" fmla="*/ 1972 w 2415"/>
                    <a:gd name="T39" fmla="*/ 1703 h 1768"/>
                    <a:gd name="T40" fmla="*/ 2202 w 2415"/>
                    <a:gd name="T41" fmla="*/ 1736 h 1768"/>
                    <a:gd name="T42" fmla="*/ 2299 w 2415"/>
                    <a:gd name="T43" fmla="*/ 1636 h 1768"/>
                    <a:gd name="T44" fmla="*/ 2294 w 2415"/>
                    <a:gd name="T45" fmla="*/ 1127 h 1768"/>
                    <a:gd name="T46" fmla="*/ 2213 w 2415"/>
                    <a:gd name="T47" fmla="*/ 651 h 1768"/>
                    <a:gd name="T48" fmla="*/ 2347 w 2415"/>
                    <a:gd name="T49" fmla="*/ 555 h 1768"/>
                    <a:gd name="T50" fmla="*/ 2411 w 2415"/>
                    <a:gd name="T51" fmla="*/ 498 h 1768"/>
                    <a:gd name="T52" fmla="*/ 2348 w 2415"/>
                    <a:gd name="T53" fmla="*/ 423 h 1768"/>
                    <a:gd name="T54" fmla="*/ 2184 w 2415"/>
                    <a:gd name="T55" fmla="*/ 420 h 1768"/>
                    <a:gd name="T56" fmla="*/ 2214 w 2415"/>
                    <a:gd name="T57" fmla="*/ 653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5" h="1768">
                      <a:moveTo>
                        <a:pt x="2214" y="653"/>
                      </a:moveTo>
                      <a:cubicBezTo>
                        <a:pt x="2182" y="602"/>
                        <a:pt x="2144" y="553"/>
                        <a:pt x="2119" y="499"/>
                      </a:cubicBezTo>
                      <a:cubicBezTo>
                        <a:pt x="2065" y="383"/>
                        <a:pt x="2021" y="263"/>
                        <a:pt x="1967" y="148"/>
                      </a:cubicBezTo>
                      <a:cubicBezTo>
                        <a:pt x="1937" y="83"/>
                        <a:pt x="1885" y="49"/>
                        <a:pt x="1805" y="41"/>
                      </a:cubicBezTo>
                      <a:cubicBezTo>
                        <a:pt x="1406" y="0"/>
                        <a:pt x="1008" y="0"/>
                        <a:pt x="609" y="41"/>
                      </a:cubicBezTo>
                      <a:cubicBezTo>
                        <a:pt x="534" y="48"/>
                        <a:pt x="481" y="77"/>
                        <a:pt x="452" y="139"/>
                      </a:cubicBezTo>
                      <a:cubicBezTo>
                        <a:pt x="396" y="257"/>
                        <a:pt x="350" y="379"/>
                        <a:pt x="295" y="498"/>
                      </a:cubicBezTo>
                      <a:cubicBezTo>
                        <a:pt x="270" y="552"/>
                        <a:pt x="232" y="601"/>
                        <a:pt x="200" y="652"/>
                      </a:cubicBezTo>
                      <a:cubicBezTo>
                        <a:pt x="210" y="577"/>
                        <a:pt x="220" y="503"/>
                        <a:pt x="232" y="420"/>
                      </a:cubicBezTo>
                      <a:cubicBezTo>
                        <a:pt x="159" y="420"/>
                        <a:pt x="105" y="412"/>
                        <a:pt x="56" y="423"/>
                      </a:cubicBezTo>
                      <a:cubicBezTo>
                        <a:pt x="33" y="429"/>
                        <a:pt x="5" y="469"/>
                        <a:pt x="2" y="496"/>
                      </a:cubicBezTo>
                      <a:cubicBezTo>
                        <a:pt x="0" y="514"/>
                        <a:pt x="39" y="556"/>
                        <a:pt x="57" y="555"/>
                      </a:cubicBezTo>
                      <a:cubicBezTo>
                        <a:pt x="135" y="548"/>
                        <a:pt x="177" y="583"/>
                        <a:pt x="201" y="651"/>
                      </a:cubicBezTo>
                      <a:cubicBezTo>
                        <a:pt x="178" y="712"/>
                        <a:pt x="138" y="771"/>
                        <a:pt x="134" y="833"/>
                      </a:cubicBezTo>
                      <a:cubicBezTo>
                        <a:pt x="122" y="1054"/>
                        <a:pt x="117" y="1276"/>
                        <a:pt x="116" y="1497"/>
                      </a:cubicBezTo>
                      <a:cubicBezTo>
                        <a:pt x="115" y="1768"/>
                        <a:pt x="70" y="1735"/>
                        <a:pt x="378" y="1737"/>
                      </a:cubicBezTo>
                      <a:cubicBezTo>
                        <a:pt x="440" y="1737"/>
                        <a:pt x="467" y="1708"/>
                        <a:pt x="465" y="1647"/>
                      </a:cubicBezTo>
                      <a:cubicBezTo>
                        <a:pt x="464" y="1586"/>
                        <a:pt x="465" y="1525"/>
                        <a:pt x="465" y="1464"/>
                      </a:cubicBezTo>
                      <a:cubicBezTo>
                        <a:pt x="966" y="1464"/>
                        <a:pt x="1453" y="1464"/>
                        <a:pt x="1938" y="1464"/>
                      </a:cubicBezTo>
                      <a:cubicBezTo>
                        <a:pt x="1947" y="1551"/>
                        <a:pt x="1928" y="1658"/>
                        <a:pt x="1972" y="1703"/>
                      </a:cubicBezTo>
                      <a:cubicBezTo>
                        <a:pt x="2015" y="1747"/>
                        <a:pt x="2122" y="1729"/>
                        <a:pt x="2202" y="1736"/>
                      </a:cubicBezTo>
                      <a:cubicBezTo>
                        <a:pt x="2274" y="1743"/>
                        <a:pt x="2300" y="1706"/>
                        <a:pt x="2299" y="1636"/>
                      </a:cubicBezTo>
                      <a:cubicBezTo>
                        <a:pt x="2296" y="1466"/>
                        <a:pt x="2312" y="1295"/>
                        <a:pt x="2294" y="1127"/>
                      </a:cubicBezTo>
                      <a:cubicBezTo>
                        <a:pt x="2277" y="968"/>
                        <a:pt x="2320" y="796"/>
                        <a:pt x="2213" y="651"/>
                      </a:cubicBezTo>
                      <a:cubicBezTo>
                        <a:pt x="2238" y="592"/>
                        <a:pt x="2268" y="546"/>
                        <a:pt x="2347" y="555"/>
                      </a:cubicBezTo>
                      <a:cubicBezTo>
                        <a:pt x="2368" y="557"/>
                        <a:pt x="2415" y="512"/>
                        <a:pt x="2411" y="498"/>
                      </a:cubicBezTo>
                      <a:cubicBezTo>
                        <a:pt x="2404" y="468"/>
                        <a:pt x="2375" y="430"/>
                        <a:pt x="2348" y="423"/>
                      </a:cubicBezTo>
                      <a:cubicBezTo>
                        <a:pt x="2303" y="411"/>
                        <a:pt x="2252" y="420"/>
                        <a:pt x="2184" y="420"/>
                      </a:cubicBezTo>
                      <a:cubicBezTo>
                        <a:pt x="2195" y="505"/>
                        <a:pt x="2205" y="579"/>
                        <a:pt x="2214" y="65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0" name="Freeform 15">
                  <a:extLst>
                    <a:ext uri="{FF2B5EF4-FFF2-40B4-BE49-F238E27FC236}">
                      <a16:creationId xmlns:a16="http://schemas.microsoft.com/office/drawing/2014/main" id="{B5C05B5E-C359-E423-E8EA-A24E9820F555}"/>
                    </a:ext>
                  </a:extLst>
                </p:cNvPr>
                <p:cNvSpPr>
                  <a:spLocks noEditPoints="1"/>
                </p:cNvSpPr>
                <p:nvPr/>
              </p:nvSpPr>
              <p:spPr bwMode="auto">
                <a:xfrm>
                  <a:off x="4197399" y="2960966"/>
                  <a:ext cx="253324" cy="218885"/>
                </a:xfrm>
                <a:custGeom>
                  <a:avLst/>
                  <a:gdLst>
                    <a:gd name="T0" fmla="*/ 225 w 2250"/>
                    <a:gd name="T1" fmla="*/ 498 h 1768"/>
                    <a:gd name="T2" fmla="*/ 539 w 2250"/>
                    <a:gd name="T3" fmla="*/ 41 h 1768"/>
                    <a:gd name="T4" fmla="*/ 1897 w 2250"/>
                    <a:gd name="T5" fmla="*/ 148 h 1768"/>
                    <a:gd name="T6" fmla="*/ 2144 w 2250"/>
                    <a:gd name="T7" fmla="*/ 653 h 1768"/>
                    <a:gd name="T8" fmla="*/ 2224 w 2250"/>
                    <a:gd name="T9" fmla="*/ 1127 h 1768"/>
                    <a:gd name="T10" fmla="*/ 2132 w 2250"/>
                    <a:gd name="T11" fmla="*/ 1736 h 1768"/>
                    <a:gd name="T12" fmla="*/ 1868 w 2250"/>
                    <a:gd name="T13" fmla="*/ 1464 h 1768"/>
                    <a:gd name="T14" fmla="*/ 395 w 2250"/>
                    <a:gd name="T15" fmla="*/ 1647 h 1768"/>
                    <a:gd name="T16" fmla="*/ 46 w 2250"/>
                    <a:gd name="T17" fmla="*/ 1497 h 1768"/>
                    <a:gd name="T18" fmla="*/ 131 w 2250"/>
                    <a:gd name="T19" fmla="*/ 651 h 1768"/>
                    <a:gd name="T20" fmla="*/ 1147 w 2250"/>
                    <a:gd name="T21" fmla="*/ 1232 h 1768"/>
                    <a:gd name="T22" fmla="*/ 556 w 2250"/>
                    <a:gd name="T23" fmla="*/ 1232 h 1768"/>
                    <a:gd name="T24" fmla="*/ 555 w 2250"/>
                    <a:gd name="T25" fmla="*/ 1383 h 1768"/>
                    <a:gd name="T26" fmla="*/ 1832 w 2250"/>
                    <a:gd name="T27" fmla="*/ 1308 h 1768"/>
                    <a:gd name="T28" fmla="*/ 1147 w 2250"/>
                    <a:gd name="T29" fmla="*/ 1232 h 1768"/>
                    <a:gd name="T30" fmla="*/ 1849 w 2250"/>
                    <a:gd name="T31" fmla="*/ 995 h 1768"/>
                    <a:gd name="T32" fmla="*/ 1754 w 2250"/>
                    <a:gd name="T33" fmla="*/ 861 h 1768"/>
                    <a:gd name="T34" fmla="*/ 519 w 2250"/>
                    <a:gd name="T35" fmla="*/ 987 h 1768"/>
                    <a:gd name="T36" fmla="*/ 1960 w 2250"/>
                    <a:gd name="T37" fmla="*/ 539 h 1768"/>
                    <a:gd name="T38" fmla="*/ 1661 w 2250"/>
                    <a:gd name="T39" fmla="*/ 142 h 1768"/>
                    <a:gd name="T40" fmla="*/ 1520 w 2250"/>
                    <a:gd name="T41" fmla="*/ 539 h 1768"/>
                    <a:gd name="T42" fmla="*/ 840 w 2250"/>
                    <a:gd name="T43" fmla="*/ 97 h 1768"/>
                    <a:gd name="T44" fmla="*/ 454 w 2250"/>
                    <a:gd name="T45" fmla="*/ 156 h 1768"/>
                    <a:gd name="T46" fmla="*/ 533 w 2250"/>
                    <a:gd name="T47" fmla="*/ 537 h 1768"/>
                    <a:gd name="T48" fmla="*/ 840 w 2250"/>
                    <a:gd name="T49" fmla="*/ 97 h 1768"/>
                    <a:gd name="T50" fmla="*/ 972 w 2250"/>
                    <a:gd name="T51" fmla="*/ 537 h 1768"/>
                    <a:gd name="T52" fmla="*/ 1312 w 2250"/>
                    <a:gd name="T53" fmla="*/ 94 h 1768"/>
                    <a:gd name="T54" fmla="*/ 806 w 2250"/>
                    <a:gd name="T55" fmla="*/ 539 h 1768"/>
                    <a:gd name="T56" fmla="*/ 1220 w 2250"/>
                    <a:gd name="T57" fmla="*/ 549 h 1768"/>
                    <a:gd name="T58" fmla="*/ 1625 w 2250"/>
                    <a:gd name="T59" fmla="*/ 122 h 1768"/>
                    <a:gd name="T60" fmla="*/ 1440 w 2250"/>
                    <a:gd name="T61" fmla="*/ 140 h 1768"/>
                    <a:gd name="T62" fmla="*/ 88 w 2250"/>
                    <a:gd name="T63" fmla="*/ 808 h 1768"/>
                    <a:gd name="T64" fmla="*/ 156 w 2250"/>
                    <a:gd name="T65" fmla="*/ 930 h 1768"/>
                    <a:gd name="T66" fmla="*/ 393 w 2250"/>
                    <a:gd name="T67" fmla="*/ 845 h 1768"/>
                    <a:gd name="T68" fmla="*/ 88 w 2250"/>
                    <a:gd name="T69" fmla="*/ 808 h 1768"/>
                    <a:gd name="T70" fmla="*/ 1896 w 2250"/>
                    <a:gd name="T71" fmla="*/ 853 h 1768"/>
                    <a:gd name="T72" fmla="*/ 2119 w 2250"/>
                    <a:gd name="T73" fmla="*/ 937 h 1768"/>
                    <a:gd name="T74" fmla="*/ 2180 w 2250"/>
                    <a:gd name="T75" fmla="*/ 809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1768">
                      <a:moveTo>
                        <a:pt x="130" y="652"/>
                      </a:moveTo>
                      <a:cubicBezTo>
                        <a:pt x="162" y="601"/>
                        <a:pt x="200" y="552"/>
                        <a:pt x="225" y="498"/>
                      </a:cubicBezTo>
                      <a:cubicBezTo>
                        <a:pt x="280" y="379"/>
                        <a:pt x="326" y="257"/>
                        <a:pt x="382" y="139"/>
                      </a:cubicBezTo>
                      <a:cubicBezTo>
                        <a:pt x="411" y="77"/>
                        <a:pt x="464" y="48"/>
                        <a:pt x="539" y="41"/>
                      </a:cubicBezTo>
                      <a:cubicBezTo>
                        <a:pt x="938" y="0"/>
                        <a:pt x="1336" y="0"/>
                        <a:pt x="1735" y="41"/>
                      </a:cubicBezTo>
                      <a:cubicBezTo>
                        <a:pt x="1815" y="49"/>
                        <a:pt x="1867" y="83"/>
                        <a:pt x="1897" y="148"/>
                      </a:cubicBezTo>
                      <a:cubicBezTo>
                        <a:pt x="1951" y="263"/>
                        <a:pt x="1995" y="383"/>
                        <a:pt x="2049" y="499"/>
                      </a:cubicBezTo>
                      <a:cubicBezTo>
                        <a:pt x="2074" y="553"/>
                        <a:pt x="2112" y="602"/>
                        <a:pt x="2144" y="653"/>
                      </a:cubicBezTo>
                      <a:cubicBezTo>
                        <a:pt x="2143" y="652"/>
                        <a:pt x="2143" y="652"/>
                        <a:pt x="2143" y="652"/>
                      </a:cubicBezTo>
                      <a:cubicBezTo>
                        <a:pt x="2250" y="796"/>
                        <a:pt x="2207" y="968"/>
                        <a:pt x="2224" y="1127"/>
                      </a:cubicBezTo>
                      <a:cubicBezTo>
                        <a:pt x="2242" y="1295"/>
                        <a:pt x="2226" y="1466"/>
                        <a:pt x="2229" y="1636"/>
                      </a:cubicBezTo>
                      <a:cubicBezTo>
                        <a:pt x="2230" y="1706"/>
                        <a:pt x="2204" y="1743"/>
                        <a:pt x="2132" y="1736"/>
                      </a:cubicBezTo>
                      <a:cubicBezTo>
                        <a:pt x="2052" y="1729"/>
                        <a:pt x="1945" y="1747"/>
                        <a:pt x="1902" y="1703"/>
                      </a:cubicBezTo>
                      <a:cubicBezTo>
                        <a:pt x="1858" y="1658"/>
                        <a:pt x="1877" y="1551"/>
                        <a:pt x="1868" y="1464"/>
                      </a:cubicBezTo>
                      <a:cubicBezTo>
                        <a:pt x="1383" y="1464"/>
                        <a:pt x="896" y="1464"/>
                        <a:pt x="395" y="1464"/>
                      </a:cubicBezTo>
                      <a:cubicBezTo>
                        <a:pt x="395" y="1525"/>
                        <a:pt x="394" y="1586"/>
                        <a:pt x="395" y="1647"/>
                      </a:cubicBezTo>
                      <a:cubicBezTo>
                        <a:pt x="397" y="1708"/>
                        <a:pt x="370" y="1737"/>
                        <a:pt x="308" y="1737"/>
                      </a:cubicBezTo>
                      <a:cubicBezTo>
                        <a:pt x="0" y="1735"/>
                        <a:pt x="45" y="1768"/>
                        <a:pt x="46" y="1497"/>
                      </a:cubicBezTo>
                      <a:cubicBezTo>
                        <a:pt x="47" y="1276"/>
                        <a:pt x="52" y="1054"/>
                        <a:pt x="64" y="833"/>
                      </a:cubicBezTo>
                      <a:cubicBezTo>
                        <a:pt x="68" y="771"/>
                        <a:pt x="108" y="712"/>
                        <a:pt x="131" y="651"/>
                      </a:cubicBezTo>
                      <a:lnTo>
                        <a:pt x="130" y="652"/>
                      </a:lnTo>
                      <a:close/>
                      <a:moveTo>
                        <a:pt x="1147" y="1232"/>
                      </a:moveTo>
                      <a:cubicBezTo>
                        <a:pt x="1147" y="1232"/>
                        <a:pt x="1147" y="1232"/>
                        <a:pt x="1147" y="1232"/>
                      </a:cubicBezTo>
                      <a:cubicBezTo>
                        <a:pt x="950" y="1232"/>
                        <a:pt x="753" y="1232"/>
                        <a:pt x="556" y="1232"/>
                      </a:cubicBezTo>
                      <a:cubicBezTo>
                        <a:pt x="501" y="1232"/>
                        <a:pt x="441" y="1236"/>
                        <a:pt x="441" y="1307"/>
                      </a:cubicBezTo>
                      <a:cubicBezTo>
                        <a:pt x="441" y="1376"/>
                        <a:pt x="499" y="1383"/>
                        <a:pt x="555" y="1383"/>
                      </a:cubicBezTo>
                      <a:cubicBezTo>
                        <a:pt x="943" y="1383"/>
                        <a:pt x="1330" y="1383"/>
                        <a:pt x="1717" y="1383"/>
                      </a:cubicBezTo>
                      <a:cubicBezTo>
                        <a:pt x="1773" y="1383"/>
                        <a:pt x="1831" y="1376"/>
                        <a:pt x="1832" y="1308"/>
                      </a:cubicBezTo>
                      <a:cubicBezTo>
                        <a:pt x="1833" y="1237"/>
                        <a:pt x="1773" y="1232"/>
                        <a:pt x="1718" y="1232"/>
                      </a:cubicBezTo>
                      <a:cubicBezTo>
                        <a:pt x="1527" y="1232"/>
                        <a:pt x="1337" y="1232"/>
                        <a:pt x="1147" y="1232"/>
                      </a:cubicBezTo>
                      <a:close/>
                      <a:moveTo>
                        <a:pt x="427" y="995"/>
                      </a:moveTo>
                      <a:cubicBezTo>
                        <a:pt x="905" y="1070"/>
                        <a:pt x="1377" y="1071"/>
                        <a:pt x="1849" y="995"/>
                      </a:cubicBezTo>
                      <a:cubicBezTo>
                        <a:pt x="1819" y="992"/>
                        <a:pt x="1788" y="989"/>
                        <a:pt x="1754" y="986"/>
                      </a:cubicBezTo>
                      <a:cubicBezTo>
                        <a:pt x="1754" y="940"/>
                        <a:pt x="1754" y="901"/>
                        <a:pt x="1754" y="861"/>
                      </a:cubicBezTo>
                      <a:cubicBezTo>
                        <a:pt x="1341" y="861"/>
                        <a:pt x="934" y="861"/>
                        <a:pt x="519" y="861"/>
                      </a:cubicBezTo>
                      <a:cubicBezTo>
                        <a:pt x="519" y="901"/>
                        <a:pt x="519" y="942"/>
                        <a:pt x="519" y="987"/>
                      </a:cubicBezTo>
                      <a:cubicBezTo>
                        <a:pt x="483" y="990"/>
                        <a:pt x="455" y="993"/>
                        <a:pt x="427" y="995"/>
                      </a:cubicBezTo>
                      <a:close/>
                      <a:moveTo>
                        <a:pt x="1960" y="539"/>
                      </a:moveTo>
                      <a:cubicBezTo>
                        <a:pt x="1912" y="404"/>
                        <a:pt x="1872" y="284"/>
                        <a:pt x="1826" y="165"/>
                      </a:cubicBezTo>
                      <a:cubicBezTo>
                        <a:pt x="1806" y="113"/>
                        <a:pt x="1691" y="95"/>
                        <a:pt x="1661" y="142"/>
                      </a:cubicBezTo>
                      <a:cubicBezTo>
                        <a:pt x="1580" y="267"/>
                        <a:pt x="1507" y="397"/>
                        <a:pt x="1423" y="539"/>
                      </a:cubicBezTo>
                      <a:cubicBezTo>
                        <a:pt x="1469" y="539"/>
                        <a:pt x="1495" y="539"/>
                        <a:pt x="1520" y="539"/>
                      </a:cubicBezTo>
                      <a:cubicBezTo>
                        <a:pt x="1661" y="539"/>
                        <a:pt x="1802" y="539"/>
                        <a:pt x="1960" y="539"/>
                      </a:cubicBezTo>
                      <a:close/>
                      <a:moveTo>
                        <a:pt x="840" y="97"/>
                      </a:moveTo>
                      <a:cubicBezTo>
                        <a:pt x="710" y="107"/>
                        <a:pt x="603" y="114"/>
                        <a:pt x="496" y="125"/>
                      </a:cubicBezTo>
                      <a:cubicBezTo>
                        <a:pt x="481" y="127"/>
                        <a:pt x="459" y="142"/>
                        <a:pt x="454" y="156"/>
                      </a:cubicBezTo>
                      <a:cubicBezTo>
                        <a:pt x="406" y="279"/>
                        <a:pt x="362" y="404"/>
                        <a:pt x="313" y="539"/>
                      </a:cubicBezTo>
                      <a:cubicBezTo>
                        <a:pt x="396" y="539"/>
                        <a:pt x="464" y="542"/>
                        <a:pt x="533" y="537"/>
                      </a:cubicBezTo>
                      <a:cubicBezTo>
                        <a:pt x="557" y="535"/>
                        <a:pt x="590" y="519"/>
                        <a:pt x="602" y="499"/>
                      </a:cubicBezTo>
                      <a:cubicBezTo>
                        <a:pt x="679" y="374"/>
                        <a:pt x="752" y="247"/>
                        <a:pt x="840" y="97"/>
                      </a:cubicBezTo>
                      <a:close/>
                      <a:moveTo>
                        <a:pt x="806" y="539"/>
                      </a:moveTo>
                      <a:cubicBezTo>
                        <a:pt x="875" y="539"/>
                        <a:pt x="924" y="544"/>
                        <a:pt x="972" y="537"/>
                      </a:cubicBezTo>
                      <a:cubicBezTo>
                        <a:pt x="1007" y="532"/>
                        <a:pt x="1054" y="522"/>
                        <a:pt x="1070" y="498"/>
                      </a:cubicBezTo>
                      <a:cubicBezTo>
                        <a:pt x="1152" y="372"/>
                        <a:pt x="1225" y="241"/>
                        <a:pt x="1312" y="94"/>
                      </a:cubicBezTo>
                      <a:cubicBezTo>
                        <a:pt x="1211" y="112"/>
                        <a:pt x="1111" y="43"/>
                        <a:pt x="1046" y="137"/>
                      </a:cubicBezTo>
                      <a:cubicBezTo>
                        <a:pt x="962" y="259"/>
                        <a:pt x="893" y="393"/>
                        <a:pt x="806" y="539"/>
                      </a:cubicBezTo>
                      <a:close/>
                      <a:moveTo>
                        <a:pt x="1208" y="523"/>
                      </a:moveTo>
                      <a:cubicBezTo>
                        <a:pt x="1212" y="531"/>
                        <a:pt x="1216" y="540"/>
                        <a:pt x="1220" y="549"/>
                      </a:cubicBezTo>
                      <a:cubicBezTo>
                        <a:pt x="1278" y="537"/>
                        <a:pt x="1363" y="545"/>
                        <a:pt x="1389" y="510"/>
                      </a:cubicBezTo>
                      <a:cubicBezTo>
                        <a:pt x="1479" y="389"/>
                        <a:pt x="1548" y="252"/>
                        <a:pt x="1625" y="122"/>
                      </a:cubicBezTo>
                      <a:cubicBezTo>
                        <a:pt x="1619" y="112"/>
                        <a:pt x="1614" y="103"/>
                        <a:pt x="1608" y="93"/>
                      </a:cubicBezTo>
                      <a:cubicBezTo>
                        <a:pt x="1550" y="108"/>
                        <a:pt x="1467" y="103"/>
                        <a:pt x="1440" y="140"/>
                      </a:cubicBezTo>
                      <a:cubicBezTo>
                        <a:pt x="1352" y="260"/>
                        <a:pt x="1284" y="394"/>
                        <a:pt x="1208" y="523"/>
                      </a:cubicBezTo>
                      <a:close/>
                      <a:moveTo>
                        <a:pt x="88" y="808"/>
                      </a:moveTo>
                      <a:cubicBezTo>
                        <a:pt x="106" y="866"/>
                        <a:pt x="117" y="902"/>
                        <a:pt x="128" y="938"/>
                      </a:cubicBezTo>
                      <a:cubicBezTo>
                        <a:pt x="138" y="935"/>
                        <a:pt x="147" y="933"/>
                        <a:pt x="156" y="930"/>
                      </a:cubicBezTo>
                      <a:cubicBezTo>
                        <a:pt x="163" y="900"/>
                        <a:pt x="169" y="870"/>
                        <a:pt x="175" y="845"/>
                      </a:cubicBezTo>
                      <a:cubicBezTo>
                        <a:pt x="252" y="845"/>
                        <a:pt x="323" y="845"/>
                        <a:pt x="393" y="845"/>
                      </a:cubicBezTo>
                      <a:cubicBezTo>
                        <a:pt x="393" y="844"/>
                        <a:pt x="393" y="843"/>
                        <a:pt x="393" y="842"/>
                      </a:cubicBezTo>
                      <a:cubicBezTo>
                        <a:pt x="300" y="832"/>
                        <a:pt x="208" y="822"/>
                        <a:pt x="88" y="808"/>
                      </a:cubicBezTo>
                      <a:close/>
                      <a:moveTo>
                        <a:pt x="1893" y="841"/>
                      </a:moveTo>
                      <a:cubicBezTo>
                        <a:pt x="1894" y="845"/>
                        <a:pt x="1895" y="849"/>
                        <a:pt x="1896" y="853"/>
                      </a:cubicBezTo>
                      <a:cubicBezTo>
                        <a:pt x="1963" y="849"/>
                        <a:pt x="2031" y="846"/>
                        <a:pt x="2099" y="843"/>
                      </a:cubicBezTo>
                      <a:cubicBezTo>
                        <a:pt x="2106" y="877"/>
                        <a:pt x="2113" y="907"/>
                        <a:pt x="2119" y="937"/>
                      </a:cubicBezTo>
                      <a:cubicBezTo>
                        <a:pt x="2130" y="938"/>
                        <a:pt x="2141" y="940"/>
                        <a:pt x="2152" y="941"/>
                      </a:cubicBezTo>
                      <a:cubicBezTo>
                        <a:pt x="2160" y="902"/>
                        <a:pt x="2169" y="863"/>
                        <a:pt x="2180" y="809"/>
                      </a:cubicBezTo>
                      <a:cubicBezTo>
                        <a:pt x="2073" y="821"/>
                        <a:pt x="1983" y="831"/>
                        <a:pt x="1893" y="841"/>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1" name="Freeform 16">
                  <a:extLst>
                    <a:ext uri="{FF2B5EF4-FFF2-40B4-BE49-F238E27FC236}">
                      <a16:creationId xmlns:a16="http://schemas.microsoft.com/office/drawing/2014/main" id="{4B7B1810-3A51-7FF8-67DF-FC67A72D84C7}"/>
                    </a:ext>
                  </a:extLst>
                </p:cNvPr>
                <p:cNvSpPr>
                  <a:spLocks/>
                </p:cNvSpPr>
                <p:nvPr/>
              </p:nvSpPr>
              <p:spPr bwMode="auto">
                <a:xfrm>
                  <a:off x="4189529" y="3012080"/>
                  <a:ext cx="26232" cy="29679"/>
                </a:xfrm>
                <a:custGeom>
                  <a:avLst/>
                  <a:gdLst>
                    <a:gd name="T0" fmla="*/ 201 w 232"/>
                    <a:gd name="T1" fmla="*/ 239 h 240"/>
                    <a:gd name="T2" fmla="*/ 57 w 232"/>
                    <a:gd name="T3" fmla="*/ 143 h 240"/>
                    <a:gd name="T4" fmla="*/ 2 w 232"/>
                    <a:gd name="T5" fmla="*/ 84 h 240"/>
                    <a:gd name="T6" fmla="*/ 56 w 232"/>
                    <a:gd name="T7" fmla="*/ 11 h 240"/>
                    <a:gd name="T8" fmla="*/ 232 w 232"/>
                    <a:gd name="T9" fmla="*/ 8 h 240"/>
                    <a:gd name="T10" fmla="*/ 200 w 232"/>
                    <a:gd name="T11" fmla="*/ 240 h 240"/>
                    <a:gd name="T12" fmla="*/ 201 w 232"/>
                    <a:gd name="T13" fmla="*/ 239 h 240"/>
                  </a:gdLst>
                  <a:ahLst/>
                  <a:cxnLst>
                    <a:cxn ang="0">
                      <a:pos x="T0" y="T1"/>
                    </a:cxn>
                    <a:cxn ang="0">
                      <a:pos x="T2" y="T3"/>
                    </a:cxn>
                    <a:cxn ang="0">
                      <a:pos x="T4" y="T5"/>
                    </a:cxn>
                    <a:cxn ang="0">
                      <a:pos x="T6" y="T7"/>
                    </a:cxn>
                    <a:cxn ang="0">
                      <a:pos x="T8" y="T9"/>
                    </a:cxn>
                    <a:cxn ang="0">
                      <a:pos x="T10" y="T11"/>
                    </a:cxn>
                    <a:cxn ang="0">
                      <a:pos x="T12" y="T13"/>
                    </a:cxn>
                  </a:cxnLst>
                  <a:rect l="0" t="0" r="r" b="b"/>
                  <a:pathLst>
                    <a:path w="232" h="240">
                      <a:moveTo>
                        <a:pt x="201" y="239"/>
                      </a:moveTo>
                      <a:cubicBezTo>
                        <a:pt x="177" y="171"/>
                        <a:pt x="135" y="136"/>
                        <a:pt x="57" y="143"/>
                      </a:cubicBezTo>
                      <a:cubicBezTo>
                        <a:pt x="39" y="144"/>
                        <a:pt x="0" y="102"/>
                        <a:pt x="2" y="84"/>
                      </a:cubicBezTo>
                      <a:cubicBezTo>
                        <a:pt x="5" y="57"/>
                        <a:pt x="33" y="17"/>
                        <a:pt x="56" y="11"/>
                      </a:cubicBezTo>
                      <a:cubicBezTo>
                        <a:pt x="105" y="0"/>
                        <a:pt x="159" y="8"/>
                        <a:pt x="232" y="8"/>
                      </a:cubicBezTo>
                      <a:cubicBezTo>
                        <a:pt x="220" y="91"/>
                        <a:pt x="210" y="165"/>
                        <a:pt x="200" y="240"/>
                      </a:cubicBezTo>
                      <a:cubicBezTo>
                        <a:pt x="200" y="240"/>
                        <a:pt x="201" y="239"/>
                        <a:pt x="201" y="239"/>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2" name="Freeform 17">
                  <a:extLst>
                    <a:ext uri="{FF2B5EF4-FFF2-40B4-BE49-F238E27FC236}">
                      <a16:creationId xmlns:a16="http://schemas.microsoft.com/office/drawing/2014/main" id="{1CBE9CD8-BBD9-D3EA-3D38-8F2D1DE03099}"/>
                    </a:ext>
                  </a:extLst>
                </p:cNvPr>
                <p:cNvSpPr>
                  <a:spLocks/>
                </p:cNvSpPr>
                <p:nvPr/>
              </p:nvSpPr>
              <p:spPr bwMode="auto">
                <a:xfrm>
                  <a:off x="4435359" y="3012080"/>
                  <a:ext cx="25857" cy="29679"/>
                </a:xfrm>
                <a:custGeom>
                  <a:avLst/>
                  <a:gdLst>
                    <a:gd name="T0" fmla="*/ 30 w 231"/>
                    <a:gd name="T1" fmla="*/ 242 h 242"/>
                    <a:gd name="T2" fmla="*/ 0 w 231"/>
                    <a:gd name="T3" fmla="*/ 9 h 242"/>
                    <a:gd name="T4" fmla="*/ 164 w 231"/>
                    <a:gd name="T5" fmla="*/ 12 h 242"/>
                    <a:gd name="T6" fmla="*/ 227 w 231"/>
                    <a:gd name="T7" fmla="*/ 87 h 242"/>
                    <a:gd name="T8" fmla="*/ 163 w 231"/>
                    <a:gd name="T9" fmla="*/ 144 h 242"/>
                    <a:gd name="T10" fmla="*/ 29 w 231"/>
                    <a:gd name="T11" fmla="*/ 241 h 242"/>
                    <a:gd name="T12" fmla="*/ 30 w 23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31" h="242">
                      <a:moveTo>
                        <a:pt x="30" y="242"/>
                      </a:moveTo>
                      <a:cubicBezTo>
                        <a:pt x="21" y="168"/>
                        <a:pt x="11" y="94"/>
                        <a:pt x="0" y="9"/>
                      </a:cubicBezTo>
                      <a:cubicBezTo>
                        <a:pt x="68" y="9"/>
                        <a:pt x="119" y="0"/>
                        <a:pt x="164" y="12"/>
                      </a:cubicBezTo>
                      <a:cubicBezTo>
                        <a:pt x="191" y="19"/>
                        <a:pt x="220" y="57"/>
                        <a:pt x="227" y="87"/>
                      </a:cubicBezTo>
                      <a:cubicBezTo>
                        <a:pt x="231" y="101"/>
                        <a:pt x="184" y="146"/>
                        <a:pt x="163" y="144"/>
                      </a:cubicBezTo>
                      <a:cubicBezTo>
                        <a:pt x="84" y="135"/>
                        <a:pt x="54" y="181"/>
                        <a:pt x="29" y="241"/>
                      </a:cubicBezTo>
                      <a:cubicBezTo>
                        <a:pt x="29" y="241"/>
                        <a:pt x="30" y="242"/>
                        <a:pt x="30" y="24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63" name="Freeform 26">
                  <a:extLst>
                    <a:ext uri="{FF2B5EF4-FFF2-40B4-BE49-F238E27FC236}">
                      <a16:creationId xmlns:a16="http://schemas.microsoft.com/office/drawing/2014/main" id="{D08983F3-2389-458F-1F5B-4BB5047A6009}"/>
                    </a:ext>
                  </a:extLst>
                </p:cNvPr>
                <p:cNvSpPr>
                  <a:spLocks/>
                </p:cNvSpPr>
                <p:nvPr/>
              </p:nvSpPr>
              <p:spPr bwMode="auto">
                <a:xfrm>
                  <a:off x="4302701" y="3073912"/>
                  <a:ext cx="45344" cy="12778"/>
                </a:xfrm>
                <a:custGeom>
                  <a:avLst/>
                  <a:gdLst>
                    <a:gd name="T0" fmla="*/ 199 w 404"/>
                    <a:gd name="T1" fmla="*/ 100 h 104"/>
                    <a:gd name="T2" fmla="*/ 53 w 404"/>
                    <a:gd name="T3" fmla="*/ 98 h 104"/>
                    <a:gd name="T4" fmla="*/ 0 w 404"/>
                    <a:gd name="T5" fmla="*/ 54 h 104"/>
                    <a:gd name="T6" fmla="*/ 49 w 404"/>
                    <a:gd name="T7" fmla="*/ 5 h 104"/>
                    <a:gd name="T8" fmla="*/ 360 w 404"/>
                    <a:gd name="T9" fmla="*/ 5 h 104"/>
                    <a:gd name="T10" fmla="*/ 401 w 404"/>
                    <a:gd name="T11" fmla="*/ 49 h 104"/>
                    <a:gd name="T12" fmla="*/ 355 w 404"/>
                    <a:gd name="T13" fmla="*/ 97 h 104"/>
                    <a:gd name="T14" fmla="*/ 199 w 404"/>
                    <a:gd name="T15" fmla="*/ 99 h 104"/>
                    <a:gd name="T16" fmla="*/ 199 w 404"/>
                    <a:gd name="T17"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104">
                      <a:moveTo>
                        <a:pt x="199" y="100"/>
                      </a:moveTo>
                      <a:cubicBezTo>
                        <a:pt x="150" y="100"/>
                        <a:pt x="101" y="104"/>
                        <a:pt x="53" y="98"/>
                      </a:cubicBezTo>
                      <a:cubicBezTo>
                        <a:pt x="34" y="95"/>
                        <a:pt x="17" y="70"/>
                        <a:pt x="0" y="54"/>
                      </a:cubicBezTo>
                      <a:cubicBezTo>
                        <a:pt x="16" y="37"/>
                        <a:pt x="31" y="6"/>
                        <a:pt x="49" y="5"/>
                      </a:cubicBezTo>
                      <a:cubicBezTo>
                        <a:pt x="152" y="0"/>
                        <a:pt x="257" y="1"/>
                        <a:pt x="360" y="5"/>
                      </a:cubicBezTo>
                      <a:cubicBezTo>
                        <a:pt x="375" y="5"/>
                        <a:pt x="404" y="38"/>
                        <a:pt x="401" y="49"/>
                      </a:cubicBezTo>
                      <a:cubicBezTo>
                        <a:pt x="396" y="68"/>
                        <a:pt x="373" y="95"/>
                        <a:pt x="355" y="97"/>
                      </a:cubicBezTo>
                      <a:cubicBezTo>
                        <a:pt x="304" y="104"/>
                        <a:pt x="251" y="99"/>
                        <a:pt x="199" y="99"/>
                      </a:cubicBezTo>
                      <a:cubicBezTo>
                        <a:pt x="199" y="100"/>
                        <a:pt x="199" y="100"/>
                        <a:pt x="199" y="10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grpSp>
        </p:grpSp>
        <p:grpSp>
          <p:nvGrpSpPr>
            <p:cNvPr id="29" name="Group 28">
              <a:extLst>
                <a:ext uri="{FF2B5EF4-FFF2-40B4-BE49-F238E27FC236}">
                  <a16:creationId xmlns:a16="http://schemas.microsoft.com/office/drawing/2014/main" id="{639E77A8-F3D5-214A-DAF6-483BD80850F5}"/>
                </a:ext>
              </a:extLst>
            </p:cNvPr>
            <p:cNvGrpSpPr/>
            <p:nvPr/>
          </p:nvGrpSpPr>
          <p:grpSpPr>
            <a:xfrm>
              <a:off x="4918827" y="2718467"/>
              <a:ext cx="1095739" cy="919278"/>
              <a:chOff x="4918827" y="2682125"/>
              <a:chExt cx="1095739" cy="919278"/>
            </a:xfrm>
          </p:grpSpPr>
          <p:sp>
            <p:nvSpPr>
              <p:cNvPr id="37" name="Rectangle 36">
                <a:extLst>
                  <a:ext uri="{FF2B5EF4-FFF2-40B4-BE49-F238E27FC236}">
                    <a16:creationId xmlns:a16="http://schemas.microsoft.com/office/drawing/2014/main" id="{4357C413-BDA5-5242-D466-A3F52865C876}"/>
                  </a:ext>
                </a:extLst>
              </p:cNvPr>
              <p:cNvSpPr/>
              <p:nvPr/>
            </p:nvSpPr>
            <p:spPr bwMode="auto">
              <a:xfrm>
                <a:off x="4918827"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Health</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Plan</a:t>
                </a:r>
                <a:endParaRPr kumimoji="0" lang="en-US" sz="900" b="1" i="0" u="none" strike="noStrike" kern="1200" cap="none" spc="0" normalizeH="0" baseline="0" noProof="0">
                  <a:ln>
                    <a:noFill/>
                  </a:ln>
                  <a:solidFill>
                    <a:srgbClr val="0F1C50"/>
                  </a:solidFill>
                  <a:effectLst/>
                  <a:uLnTx/>
                  <a:uFillTx/>
                  <a:latin typeface="Arial" charset="0"/>
                  <a:cs typeface="+mn-cs"/>
                </a:endParaRPr>
              </a:p>
            </p:txBody>
          </p:sp>
          <p:grpSp>
            <p:nvGrpSpPr>
              <p:cNvPr id="38" name="Group 37">
                <a:extLst>
                  <a:ext uri="{FF2B5EF4-FFF2-40B4-BE49-F238E27FC236}">
                    <a16:creationId xmlns:a16="http://schemas.microsoft.com/office/drawing/2014/main" id="{8A31F8DB-8A12-E2C5-CC81-E54E347271C3}"/>
                  </a:ext>
                </a:extLst>
              </p:cNvPr>
              <p:cNvGrpSpPr/>
              <p:nvPr/>
            </p:nvGrpSpPr>
            <p:grpSpPr>
              <a:xfrm>
                <a:off x="5280924" y="2682125"/>
                <a:ext cx="371545" cy="571671"/>
                <a:chOff x="5344092" y="2828386"/>
                <a:chExt cx="245208" cy="377285"/>
              </a:xfrm>
            </p:grpSpPr>
            <p:sp>
              <p:nvSpPr>
                <p:cNvPr id="39" name="Freeform 36">
                  <a:extLst>
                    <a:ext uri="{FF2B5EF4-FFF2-40B4-BE49-F238E27FC236}">
                      <a16:creationId xmlns:a16="http://schemas.microsoft.com/office/drawing/2014/main" id="{D5BE0BE4-D4F9-0A61-F7FE-34E7859E3115}"/>
                    </a:ext>
                  </a:extLst>
                </p:cNvPr>
                <p:cNvSpPr>
                  <a:spLocks noEditPoints="1"/>
                </p:cNvSpPr>
                <p:nvPr/>
              </p:nvSpPr>
              <p:spPr bwMode="auto">
                <a:xfrm>
                  <a:off x="5398817" y="2828386"/>
                  <a:ext cx="135759" cy="71037"/>
                </a:xfrm>
                <a:custGeom>
                  <a:avLst/>
                  <a:gdLst>
                    <a:gd name="T0" fmla="*/ 109 w 109"/>
                    <a:gd name="T1" fmla="*/ 38 h 57"/>
                    <a:gd name="T2" fmla="*/ 95 w 109"/>
                    <a:gd name="T3" fmla="*/ 24 h 57"/>
                    <a:gd name="T4" fmla="*/ 78 w 109"/>
                    <a:gd name="T5" fmla="*/ 24 h 57"/>
                    <a:gd name="T6" fmla="*/ 74 w 109"/>
                    <a:gd name="T7" fmla="*/ 20 h 57"/>
                    <a:gd name="T8" fmla="*/ 55 w 109"/>
                    <a:gd name="T9" fmla="*/ 0 h 57"/>
                    <a:gd name="T10" fmla="*/ 55 w 109"/>
                    <a:gd name="T11" fmla="*/ 0 h 57"/>
                    <a:gd name="T12" fmla="*/ 35 w 109"/>
                    <a:gd name="T13" fmla="*/ 19 h 57"/>
                    <a:gd name="T14" fmla="*/ 35 w 109"/>
                    <a:gd name="T15" fmla="*/ 20 h 57"/>
                    <a:gd name="T16" fmla="*/ 31 w 109"/>
                    <a:gd name="T17" fmla="*/ 24 h 57"/>
                    <a:gd name="T18" fmla="*/ 14 w 109"/>
                    <a:gd name="T19" fmla="*/ 24 h 57"/>
                    <a:gd name="T20" fmla="*/ 0 w 109"/>
                    <a:gd name="T21" fmla="*/ 38 h 57"/>
                    <a:gd name="T22" fmla="*/ 0 w 109"/>
                    <a:gd name="T23" fmla="*/ 57 h 57"/>
                    <a:gd name="T24" fmla="*/ 109 w 109"/>
                    <a:gd name="T25" fmla="*/ 57 h 57"/>
                    <a:gd name="T26" fmla="*/ 109 w 109"/>
                    <a:gd name="T27" fmla="*/ 38 h 57"/>
                    <a:gd name="T28" fmla="*/ 55 w 109"/>
                    <a:gd name="T29" fmla="*/ 27 h 57"/>
                    <a:gd name="T30" fmla="*/ 47 w 109"/>
                    <a:gd name="T31" fmla="*/ 18 h 57"/>
                    <a:gd name="T32" fmla="*/ 55 w 109"/>
                    <a:gd name="T33" fmla="*/ 10 h 57"/>
                    <a:gd name="T34" fmla="*/ 64 w 109"/>
                    <a:gd name="T35" fmla="*/ 18 h 57"/>
                    <a:gd name="T36" fmla="*/ 55 w 109"/>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57">
                      <a:moveTo>
                        <a:pt x="109" y="38"/>
                      </a:moveTo>
                      <a:cubicBezTo>
                        <a:pt x="109" y="31"/>
                        <a:pt x="103" y="24"/>
                        <a:pt x="95" y="24"/>
                      </a:cubicBezTo>
                      <a:cubicBezTo>
                        <a:pt x="78" y="24"/>
                        <a:pt x="78" y="24"/>
                        <a:pt x="78" y="24"/>
                      </a:cubicBezTo>
                      <a:cubicBezTo>
                        <a:pt x="76" y="24"/>
                        <a:pt x="74" y="22"/>
                        <a:pt x="74" y="20"/>
                      </a:cubicBezTo>
                      <a:cubicBezTo>
                        <a:pt x="74" y="9"/>
                        <a:pt x="66" y="0"/>
                        <a:pt x="55" y="0"/>
                      </a:cubicBezTo>
                      <a:cubicBezTo>
                        <a:pt x="55" y="0"/>
                        <a:pt x="55" y="0"/>
                        <a:pt x="55" y="0"/>
                      </a:cubicBezTo>
                      <a:cubicBezTo>
                        <a:pt x="44" y="0"/>
                        <a:pt x="35" y="9"/>
                        <a:pt x="35" y="19"/>
                      </a:cubicBezTo>
                      <a:cubicBezTo>
                        <a:pt x="35" y="20"/>
                        <a:pt x="35" y="20"/>
                        <a:pt x="35" y="20"/>
                      </a:cubicBezTo>
                      <a:cubicBezTo>
                        <a:pt x="35" y="22"/>
                        <a:pt x="34" y="24"/>
                        <a:pt x="31" y="24"/>
                      </a:cubicBezTo>
                      <a:cubicBezTo>
                        <a:pt x="14" y="24"/>
                        <a:pt x="14" y="24"/>
                        <a:pt x="14" y="24"/>
                      </a:cubicBezTo>
                      <a:cubicBezTo>
                        <a:pt x="6" y="24"/>
                        <a:pt x="0" y="31"/>
                        <a:pt x="0" y="38"/>
                      </a:cubicBezTo>
                      <a:cubicBezTo>
                        <a:pt x="0" y="57"/>
                        <a:pt x="0" y="57"/>
                        <a:pt x="0" y="57"/>
                      </a:cubicBezTo>
                      <a:cubicBezTo>
                        <a:pt x="109" y="57"/>
                        <a:pt x="109" y="57"/>
                        <a:pt x="109" y="57"/>
                      </a:cubicBezTo>
                      <a:lnTo>
                        <a:pt x="109" y="38"/>
                      </a:lnTo>
                      <a:close/>
                      <a:moveTo>
                        <a:pt x="55" y="27"/>
                      </a:moveTo>
                      <a:cubicBezTo>
                        <a:pt x="50" y="27"/>
                        <a:pt x="47" y="23"/>
                        <a:pt x="47" y="18"/>
                      </a:cubicBezTo>
                      <a:cubicBezTo>
                        <a:pt x="47" y="13"/>
                        <a:pt x="50" y="10"/>
                        <a:pt x="55" y="10"/>
                      </a:cubicBezTo>
                      <a:cubicBezTo>
                        <a:pt x="60" y="10"/>
                        <a:pt x="64" y="13"/>
                        <a:pt x="64" y="18"/>
                      </a:cubicBezTo>
                      <a:cubicBezTo>
                        <a:pt x="64" y="23"/>
                        <a:pt x="60" y="27"/>
                        <a:pt x="55" y="2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0" name="Freeform 37">
                  <a:extLst>
                    <a:ext uri="{FF2B5EF4-FFF2-40B4-BE49-F238E27FC236}">
                      <a16:creationId xmlns:a16="http://schemas.microsoft.com/office/drawing/2014/main" id="{E1AB96D4-5B94-C030-EE19-B5B57379C29C}"/>
                    </a:ext>
                  </a:extLst>
                </p:cNvPr>
                <p:cNvSpPr>
                  <a:spLocks/>
                </p:cNvSpPr>
                <p:nvPr/>
              </p:nvSpPr>
              <p:spPr bwMode="auto">
                <a:xfrm>
                  <a:off x="5344092" y="2865746"/>
                  <a:ext cx="245208" cy="339925"/>
                </a:xfrm>
                <a:custGeom>
                  <a:avLst/>
                  <a:gdLst>
                    <a:gd name="T0" fmla="*/ 183 w 197"/>
                    <a:gd name="T1" fmla="*/ 0 h 273"/>
                    <a:gd name="T2" fmla="*/ 159 w 197"/>
                    <a:gd name="T3" fmla="*/ 0 h 273"/>
                    <a:gd name="T4" fmla="*/ 161 w 197"/>
                    <a:gd name="T5" fmla="*/ 8 h 273"/>
                    <a:gd name="T6" fmla="*/ 161 w 197"/>
                    <a:gd name="T7" fmla="*/ 17 h 273"/>
                    <a:gd name="T8" fmla="*/ 180 w 197"/>
                    <a:gd name="T9" fmla="*/ 17 h 273"/>
                    <a:gd name="T10" fmla="*/ 180 w 197"/>
                    <a:gd name="T11" fmla="*/ 255 h 273"/>
                    <a:gd name="T12" fmla="*/ 17 w 197"/>
                    <a:gd name="T13" fmla="*/ 255 h 273"/>
                    <a:gd name="T14" fmla="*/ 17 w 197"/>
                    <a:gd name="T15" fmla="*/ 17 h 273"/>
                    <a:gd name="T16" fmla="*/ 36 w 197"/>
                    <a:gd name="T17" fmla="*/ 17 h 273"/>
                    <a:gd name="T18" fmla="*/ 36 w 197"/>
                    <a:gd name="T19" fmla="*/ 8 h 273"/>
                    <a:gd name="T20" fmla="*/ 38 w 197"/>
                    <a:gd name="T21" fmla="*/ 0 h 273"/>
                    <a:gd name="T22" fmla="*/ 14 w 197"/>
                    <a:gd name="T23" fmla="*/ 0 h 273"/>
                    <a:gd name="T24" fmla="*/ 0 w 197"/>
                    <a:gd name="T25" fmla="*/ 14 h 273"/>
                    <a:gd name="T26" fmla="*/ 0 w 197"/>
                    <a:gd name="T27" fmla="*/ 258 h 273"/>
                    <a:gd name="T28" fmla="*/ 14 w 197"/>
                    <a:gd name="T29" fmla="*/ 273 h 273"/>
                    <a:gd name="T30" fmla="*/ 183 w 197"/>
                    <a:gd name="T31" fmla="*/ 273 h 273"/>
                    <a:gd name="T32" fmla="*/ 197 w 197"/>
                    <a:gd name="T33" fmla="*/ 258 h 273"/>
                    <a:gd name="T34" fmla="*/ 197 w 197"/>
                    <a:gd name="T35" fmla="*/ 14 h 273"/>
                    <a:gd name="T36" fmla="*/ 183 w 197"/>
                    <a:gd name="T3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273">
                      <a:moveTo>
                        <a:pt x="183" y="0"/>
                      </a:moveTo>
                      <a:cubicBezTo>
                        <a:pt x="159" y="0"/>
                        <a:pt x="159" y="0"/>
                        <a:pt x="159" y="0"/>
                      </a:cubicBezTo>
                      <a:cubicBezTo>
                        <a:pt x="160" y="2"/>
                        <a:pt x="161" y="5"/>
                        <a:pt x="161" y="8"/>
                      </a:cubicBezTo>
                      <a:cubicBezTo>
                        <a:pt x="161" y="17"/>
                        <a:pt x="161" y="17"/>
                        <a:pt x="161" y="17"/>
                      </a:cubicBezTo>
                      <a:cubicBezTo>
                        <a:pt x="180" y="17"/>
                        <a:pt x="180" y="17"/>
                        <a:pt x="180" y="17"/>
                      </a:cubicBezTo>
                      <a:cubicBezTo>
                        <a:pt x="180" y="255"/>
                        <a:pt x="180" y="255"/>
                        <a:pt x="180" y="255"/>
                      </a:cubicBezTo>
                      <a:cubicBezTo>
                        <a:pt x="17" y="255"/>
                        <a:pt x="17" y="255"/>
                        <a:pt x="17" y="255"/>
                      </a:cubicBezTo>
                      <a:cubicBezTo>
                        <a:pt x="17" y="17"/>
                        <a:pt x="17" y="17"/>
                        <a:pt x="17" y="17"/>
                      </a:cubicBezTo>
                      <a:cubicBezTo>
                        <a:pt x="36" y="17"/>
                        <a:pt x="36" y="17"/>
                        <a:pt x="36" y="17"/>
                      </a:cubicBezTo>
                      <a:cubicBezTo>
                        <a:pt x="36" y="8"/>
                        <a:pt x="36" y="8"/>
                        <a:pt x="36" y="8"/>
                      </a:cubicBezTo>
                      <a:cubicBezTo>
                        <a:pt x="36" y="5"/>
                        <a:pt x="37" y="2"/>
                        <a:pt x="38" y="0"/>
                      </a:cubicBezTo>
                      <a:cubicBezTo>
                        <a:pt x="14" y="0"/>
                        <a:pt x="14" y="0"/>
                        <a:pt x="14" y="0"/>
                      </a:cubicBezTo>
                      <a:cubicBezTo>
                        <a:pt x="6" y="0"/>
                        <a:pt x="0" y="6"/>
                        <a:pt x="0" y="14"/>
                      </a:cubicBezTo>
                      <a:cubicBezTo>
                        <a:pt x="0" y="258"/>
                        <a:pt x="0" y="258"/>
                        <a:pt x="0" y="258"/>
                      </a:cubicBezTo>
                      <a:cubicBezTo>
                        <a:pt x="0" y="266"/>
                        <a:pt x="6" y="273"/>
                        <a:pt x="14" y="273"/>
                      </a:cubicBezTo>
                      <a:cubicBezTo>
                        <a:pt x="183" y="273"/>
                        <a:pt x="183" y="273"/>
                        <a:pt x="183" y="273"/>
                      </a:cubicBezTo>
                      <a:cubicBezTo>
                        <a:pt x="191" y="273"/>
                        <a:pt x="197" y="266"/>
                        <a:pt x="197" y="258"/>
                      </a:cubicBezTo>
                      <a:cubicBezTo>
                        <a:pt x="197" y="14"/>
                        <a:pt x="197" y="14"/>
                        <a:pt x="197" y="14"/>
                      </a:cubicBezTo>
                      <a:cubicBezTo>
                        <a:pt x="197" y="6"/>
                        <a:pt x="191" y="0"/>
                        <a:pt x="183"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1" name="Freeform 38">
                  <a:extLst>
                    <a:ext uri="{FF2B5EF4-FFF2-40B4-BE49-F238E27FC236}">
                      <a16:creationId xmlns:a16="http://schemas.microsoft.com/office/drawing/2014/main" id="{13BFE695-F38C-D313-9D05-CBCAC1E14E47}"/>
                    </a:ext>
                  </a:extLst>
                </p:cNvPr>
                <p:cNvSpPr>
                  <a:spLocks/>
                </p:cNvSpPr>
                <p:nvPr/>
              </p:nvSpPr>
              <p:spPr bwMode="auto">
                <a:xfrm>
                  <a:off x="5455120" y="3054126"/>
                  <a:ext cx="82087" cy="12103"/>
                </a:xfrm>
                <a:custGeom>
                  <a:avLst/>
                  <a:gdLst>
                    <a:gd name="T0" fmla="*/ 61 w 66"/>
                    <a:gd name="T1" fmla="*/ 0 h 10"/>
                    <a:gd name="T2" fmla="*/ 5 w 66"/>
                    <a:gd name="T3" fmla="*/ 0 h 10"/>
                    <a:gd name="T4" fmla="*/ 0 w 66"/>
                    <a:gd name="T5" fmla="*/ 5 h 10"/>
                    <a:gd name="T6" fmla="*/ 5 w 66"/>
                    <a:gd name="T7" fmla="*/ 10 h 10"/>
                    <a:gd name="T8" fmla="*/ 61 w 66"/>
                    <a:gd name="T9" fmla="*/ 10 h 10"/>
                    <a:gd name="T10" fmla="*/ 66 w 66"/>
                    <a:gd name="T11" fmla="*/ 5 h 10"/>
                    <a:gd name="T12" fmla="*/ 61 w 6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6" h="10">
                      <a:moveTo>
                        <a:pt x="61" y="0"/>
                      </a:moveTo>
                      <a:cubicBezTo>
                        <a:pt x="5" y="0"/>
                        <a:pt x="5" y="0"/>
                        <a:pt x="5" y="0"/>
                      </a:cubicBezTo>
                      <a:cubicBezTo>
                        <a:pt x="2" y="0"/>
                        <a:pt x="0" y="2"/>
                        <a:pt x="0" y="5"/>
                      </a:cubicBezTo>
                      <a:cubicBezTo>
                        <a:pt x="0" y="8"/>
                        <a:pt x="2" y="10"/>
                        <a:pt x="5" y="10"/>
                      </a:cubicBezTo>
                      <a:cubicBezTo>
                        <a:pt x="61" y="10"/>
                        <a:pt x="61" y="10"/>
                        <a:pt x="61" y="10"/>
                      </a:cubicBezTo>
                      <a:cubicBezTo>
                        <a:pt x="64" y="10"/>
                        <a:pt x="66" y="8"/>
                        <a:pt x="66" y="5"/>
                      </a:cubicBezTo>
                      <a:cubicBezTo>
                        <a:pt x="66" y="2"/>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2" name="Freeform 39">
                  <a:extLst>
                    <a:ext uri="{FF2B5EF4-FFF2-40B4-BE49-F238E27FC236}">
                      <a16:creationId xmlns:a16="http://schemas.microsoft.com/office/drawing/2014/main" id="{9FB796A7-819B-846E-D36D-128C80059C26}"/>
                    </a:ext>
                  </a:extLst>
                </p:cNvPr>
                <p:cNvSpPr>
                  <a:spLocks/>
                </p:cNvSpPr>
                <p:nvPr/>
              </p:nvSpPr>
              <p:spPr bwMode="auto">
                <a:xfrm>
                  <a:off x="5455120" y="3093590"/>
                  <a:ext cx="82087" cy="13681"/>
                </a:xfrm>
                <a:custGeom>
                  <a:avLst/>
                  <a:gdLst>
                    <a:gd name="T0" fmla="*/ 61 w 66"/>
                    <a:gd name="T1" fmla="*/ 0 h 11"/>
                    <a:gd name="T2" fmla="*/ 5 w 66"/>
                    <a:gd name="T3" fmla="*/ 0 h 11"/>
                    <a:gd name="T4" fmla="*/ 0 w 66"/>
                    <a:gd name="T5" fmla="*/ 5 h 11"/>
                    <a:gd name="T6" fmla="*/ 5 w 66"/>
                    <a:gd name="T7" fmla="*/ 11 h 11"/>
                    <a:gd name="T8" fmla="*/ 61 w 66"/>
                    <a:gd name="T9" fmla="*/ 11 h 11"/>
                    <a:gd name="T10" fmla="*/ 66 w 66"/>
                    <a:gd name="T11" fmla="*/ 5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5" y="0"/>
                        <a:pt x="5" y="0"/>
                        <a:pt x="5" y="0"/>
                      </a:cubicBezTo>
                      <a:cubicBezTo>
                        <a:pt x="2" y="0"/>
                        <a:pt x="0" y="3"/>
                        <a:pt x="0" y="5"/>
                      </a:cubicBezTo>
                      <a:cubicBezTo>
                        <a:pt x="0" y="8"/>
                        <a:pt x="2" y="11"/>
                        <a:pt x="5" y="11"/>
                      </a:cubicBezTo>
                      <a:cubicBezTo>
                        <a:pt x="61" y="11"/>
                        <a:pt x="61" y="11"/>
                        <a:pt x="61" y="11"/>
                      </a:cubicBezTo>
                      <a:cubicBezTo>
                        <a:pt x="64" y="11"/>
                        <a:pt x="66" y="8"/>
                        <a:pt x="66" y="5"/>
                      </a:cubicBezTo>
                      <a:cubicBezTo>
                        <a:pt x="66" y="3"/>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3" name="Freeform 40">
                  <a:extLst>
                    <a:ext uri="{FF2B5EF4-FFF2-40B4-BE49-F238E27FC236}">
                      <a16:creationId xmlns:a16="http://schemas.microsoft.com/office/drawing/2014/main" id="{8F6774D6-C3BF-0E24-6E1F-623597F99130}"/>
                    </a:ext>
                  </a:extLst>
                </p:cNvPr>
                <p:cNvSpPr>
                  <a:spLocks/>
                </p:cNvSpPr>
                <p:nvPr/>
              </p:nvSpPr>
              <p:spPr bwMode="auto">
                <a:xfrm>
                  <a:off x="5455120" y="3134634"/>
                  <a:ext cx="82087" cy="12629"/>
                </a:xfrm>
                <a:custGeom>
                  <a:avLst/>
                  <a:gdLst>
                    <a:gd name="T0" fmla="*/ 61 w 66"/>
                    <a:gd name="T1" fmla="*/ 0 h 10"/>
                    <a:gd name="T2" fmla="*/ 5 w 66"/>
                    <a:gd name="T3" fmla="*/ 0 h 10"/>
                    <a:gd name="T4" fmla="*/ 0 w 66"/>
                    <a:gd name="T5" fmla="*/ 5 h 10"/>
                    <a:gd name="T6" fmla="*/ 5 w 66"/>
                    <a:gd name="T7" fmla="*/ 10 h 10"/>
                    <a:gd name="T8" fmla="*/ 61 w 66"/>
                    <a:gd name="T9" fmla="*/ 10 h 10"/>
                    <a:gd name="T10" fmla="*/ 66 w 66"/>
                    <a:gd name="T11" fmla="*/ 5 h 10"/>
                    <a:gd name="T12" fmla="*/ 61 w 6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6" h="10">
                      <a:moveTo>
                        <a:pt x="61" y="0"/>
                      </a:moveTo>
                      <a:cubicBezTo>
                        <a:pt x="5" y="0"/>
                        <a:pt x="5" y="0"/>
                        <a:pt x="5" y="0"/>
                      </a:cubicBezTo>
                      <a:cubicBezTo>
                        <a:pt x="2" y="0"/>
                        <a:pt x="0" y="2"/>
                        <a:pt x="0" y="5"/>
                      </a:cubicBezTo>
                      <a:cubicBezTo>
                        <a:pt x="0" y="8"/>
                        <a:pt x="2" y="10"/>
                        <a:pt x="5" y="10"/>
                      </a:cubicBezTo>
                      <a:cubicBezTo>
                        <a:pt x="61" y="10"/>
                        <a:pt x="61" y="10"/>
                        <a:pt x="61" y="10"/>
                      </a:cubicBezTo>
                      <a:cubicBezTo>
                        <a:pt x="64" y="10"/>
                        <a:pt x="66" y="8"/>
                        <a:pt x="66" y="5"/>
                      </a:cubicBezTo>
                      <a:cubicBezTo>
                        <a:pt x="66" y="2"/>
                        <a:pt x="64" y="0"/>
                        <a:pt x="61" y="0"/>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4" name="Freeform 41">
                  <a:extLst>
                    <a:ext uri="{FF2B5EF4-FFF2-40B4-BE49-F238E27FC236}">
                      <a16:creationId xmlns:a16="http://schemas.microsoft.com/office/drawing/2014/main" id="{5EDB879D-2A8C-3A41-751D-5CB786E0808C}"/>
                    </a:ext>
                  </a:extLst>
                </p:cNvPr>
                <p:cNvSpPr>
                  <a:spLocks/>
                </p:cNvSpPr>
                <p:nvPr/>
              </p:nvSpPr>
              <p:spPr bwMode="auto">
                <a:xfrm>
                  <a:off x="5390397" y="3032551"/>
                  <a:ext cx="53146" cy="45253"/>
                </a:xfrm>
                <a:custGeom>
                  <a:avLst/>
                  <a:gdLst>
                    <a:gd name="T0" fmla="*/ 4 w 43"/>
                    <a:gd name="T1" fmla="*/ 27 h 36"/>
                    <a:gd name="T2" fmla="*/ 15 w 43"/>
                    <a:gd name="T3" fmla="*/ 34 h 36"/>
                    <a:gd name="T4" fmla="*/ 19 w 43"/>
                    <a:gd name="T5" fmla="*/ 36 h 36"/>
                    <a:gd name="T6" fmla="*/ 24 w 43"/>
                    <a:gd name="T7" fmla="*/ 33 h 36"/>
                    <a:gd name="T8" fmla="*/ 41 w 43"/>
                    <a:gd name="T9" fmla="*/ 12 h 36"/>
                    <a:gd name="T10" fmla="*/ 40 w 43"/>
                    <a:gd name="T11" fmla="*/ 2 h 36"/>
                    <a:gd name="T12" fmla="*/ 30 w 43"/>
                    <a:gd name="T13" fmla="*/ 3 h 36"/>
                    <a:gd name="T14" fmla="*/ 17 w 43"/>
                    <a:gd name="T15" fmla="*/ 19 h 36"/>
                    <a:gd name="T16" fmla="*/ 12 w 43"/>
                    <a:gd name="T17" fmla="*/ 15 h 36"/>
                    <a:gd name="T18" fmla="*/ 2 w 43"/>
                    <a:gd name="T19" fmla="*/ 17 h 36"/>
                    <a:gd name="T20" fmla="*/ 4 w 43"/>
                    <a:gd name="T2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 y="27"/>
                      </a:moveTo>
                      <a:cubicBezTo>
                        <a:pt x="15" y="34"/>
                        <a:pt x="15" y="34"/>
                        <a:pt x="15" y="34"/>
                      </a:cubicBezTo>
                      <a:cubicBezTo>
                        <a:pt x="16" y="35"/>
                        <a:pt x="17" y="36"/>
                        <a:pt x="19" y="36"/>
                      </a:cubicBezTo>
                      <a:cubicBezTo>
                        <a:pt x="21" y="36"/>
                        <a:pt x="23" y="35"/>
                        <a:pt x="24" y="33"/>
                      </a:cubicBezTo>
                      <a:cubicBezTo>
                        <a:pt x="41" y="12"/>
                        <a:pt x="41" y="12"/>
                        <a:pt x="41" y="12"/>
                      </a:cubicBezTo>
                      <a:cubicBezTo>
                        <a:pt x="43" y="9"/>
                        <a:pt x="43" y="4"/>
                        <a:pt x="40" y="2"/>
                      </a:cubicBezTo>
                      <a:cubicBezTo>
                        <a:pt x="37" y="0"/>
                        <a:pt x="32" y="0"/>
                        <a:pt x="30" y="3"/>
                      </a:cubicBezTo>
                      <a:cubicBezTo>
                        <a:pt x="17" y="19"/>
                        <a:pt x="17" y="19"/>
                        <a:pt x="17" y="19"/>
                      </a:cubicBezTo>
                      <a:cubicBezTo>
                        <a:pt x="12" y="15"/>
                        <a:pt x="12" y="15"/>
                        <a:pt x="12" y="15"/>
                      </a:cubicBezTo>
                      <a:cubicBezTo>
                        <a:pt x="8" y="13"/>
                        <a:pt x="4" y="14"/>
                        <a:pt x="2" y="17"/>
                      </a:cubicBezTo>
                      <a:cubicBezTo>
                        <a:pt x="0" y="21"/>
                        <a:pt x="1" y="25"/>
                        <a:pt x="4" y="27"/>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5" name="Freeform 42">
                  <a:extLst>
                    <a:ext uri="{FF2B5EF4-FFF2-40B4-BE49-F238E27FC236}">
                      <a16:creationId xmlns:a16="http://schemas.microsoft.com/office/drawing/2014/main" id="{F49086B5-4EF8-8F94-16A1-D143894CE57E}"/>
                    </a:ext>
                  </a:extLst>
                </p:cNvPr>
                <p:cNvSpPr>
                  <a:spLocks/>
                </p:cNvSpPr>
                <p:nvPr/>
              </p:nvSpPr>
              <p:spPr bwMode="auto">
                <a:xfrm>
                  <a:off x="5390397" y="3072542"/>
                  <a:ext cx="53146" cy="44727"/>
                </a:xfrm>
                <a:custGeom>
                  <a:avLst/>
                  <a:gdLst>
                    <a:gd name="T0" fmla="*/ 40 w 43"/>
                    <a:gd name="T1" fmla="*/ 3 h 36"/>
                    <a:gd name="T2" fmla="*/ 30 w 43"/>
                    <a:gd name="T3" fmla="*/ 4 h 36"/>
                    <a:gd name="T4" fmla="*/ 17 w 43"/>
                    <a:gd name="T5" fmla="*/ 20 h 36"/>
                    <a:gd name="T6" fmla="*/ 12 w 43"/>
                    <a:gd name="T7" fmla="*/ 16 h 36"/>
                    <a:gd name="T8" fmla="*/ 2 w 43"/>
                    <a:gd name="T9" fmla="*/ 18 h 36"/>
                    <a:gd name="T10" fmla="*/ 4 w 43"/>
                    <a:gd name="T11" fmla="*/ 28 h 36"/>
                    <a:gd name="T12" fmla="*/ 15 w 43"/>
                    <a:gd name="T13" fmla="*/ 35 h 36"/>
                    <a:gd name="T14" fmla="*/ 19 w 43"/>
                    <a:gd name="T15" fmla="*/ 36 h 36"/>
                    <a:gd name="T16" fmla="*/ 24 w 43"/>
                    <a:gd name="T17" fmla="*/ 34 h 36"/>
                    <a:gd name="T18" fmla="*/ 41 w 43"/>
                    <a:gd name="T19" fmla="*/ 13 h 36"/>
                    <a:gd name="T20" fmla="*/ 40 w 43"/>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0" y="3"/>
                      </a:moveTo>
                      <a:cubicBezTo>
                        <a:pt x="37" y="0"/>
                        <a:pt x="32" y="1"/>
                        <a:pt x="30" y="4"/>
                      </a:cubicBezTo>
                      <a:cubicBezTo>
                        <a:pt x="17" y="20"/>
                        <a:pt x="17" y="20"/>
                        <a:pt x="17" y="20"/>
                      </a:cubicBezTo>
                      <a:cubicBezTo>
                        <a:pt x="12" y="16"/>
                        <a:pt x="12" y="16"/>
                        <a:pt x="12" y="16"/>
                      </a:cubicBezTo>
                      <a:cubicBezTo>
                        <a:pt x="8" y="14"/>
                        <a:pt x="4" y="15"/>
                        <a:pt x="2" y="18"/>
                      </a:cubicBezTo>
                      <a:cubicBezTo>
                        <a:pt x="0" y="21"/>
                        <a:pt x="1" y="26"/>
                        <a:pt x="4" y="28"/>
                      </a:cubicBezTo>
                      <a:cubicBezTo>
                        <a:pt x="15" y="35"/>
                        <a:pt x="15" y="35"/>
                        <a:pt x="15" y="35"/>
                      </a:cubicBezTo>
                      <a:cubicBezTo>
                        <a:pt x="16" y="36"/>
                        <a:pt x="17" y="36"/>
                        <a:pt x="19" y="36"/>
                      </a:cubicBezTo>
                      <a:cubicBezTo>
                        <a:pt x="21" y="36"/>
                        <a:pt x="23" y="35"/>
                        <a:pt x="24" y="34"/>
                      </a:cubicBezTo>
                      <a:cubicBezTo>
                        <a:pt x="41" y="13"/>
                        <a:pt x="41" y="13"/>
                        <a:pt x="41" y="13"/>
                      </a:cubicBezTo>
                      <a:cubicBezTo>
                        <a:pt x="43" y="9"/>
                        <a:pt x="43" y="5"/>
                        <a:pt x="40" y="3"/>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6" name="Freeform 43">
                  <a:extLst>
                    <a:ext uri="{FF2B5EF4-FFF2-40B4-BE49-F238E27FC236}">
                      <a16:creationId xmlns:a16="http://schemas.microsoft.com/office/drawing/2014/main" id="{08194F70-28D4-28A9-A4DB-E4B94AD2CA68}"/>
                    </a:ext>
                  </a:extLst>
                </p:cNvPr>
                <p:cNvSpPr>
                  <a:spLocks/>
                </p:cNvSpPr>
                <p:nvPr/>
              </p:nvSpPr>
              <p:spPr bwMode="auto">
                <a:xfrm>
                  <a:off x="5390397" y="3113586"/>
                  <a:ext cx="53146" cy="44727"/>
                </a:xfrm>
                <a:custGeom>
                  <a:avLst/>
                  <a:gdLst>
                    <a:gd name="T0" fmla="*/ 40 w 43"/>
                    <a:gd name="T1" fmla="*/ 2 h 36"/>
                    <a:gd name="T2" fmla="*/ 30 w 43"/>
                    <a:gd name="T3" fmla="*/ 3 h 36"/>
                    <a:gd name="T4" fmla="*/ 17 w 43"/>
                    <a:gd name="T5" fmla="*/ 19 h 36"/>
                    <a:gd name="T6" fmla="*/ 12 w 43"/>
                    <a:gd name="T7" fmla="*/ 16 h 36"/>
                    <a:gd name="T8" fmla="*/ 2 w 43"/>
                    <a:gd name="T9" fmla="*/ 18 h 36"/>
                    <a:gd name="T10" fmla="*/ 4 w 43"/>
                    <a:gd name="T11" fmla="*/ 27 h 36"/>
                    <a:gd name="T12" fmla="*/ 15 w 43"/>
                    <a:gd name="T13" fmla="*/ 35 h 36"/>
                    <a:gd name="T14" fmla="*/ 19 w 43"/>
                    <a:gd name="T15" fmla="*/ 36 h 36"/>
                    <a:gd name="T16" fmla="*/ 24 w 43"/>
                    <a:gd name="T17" fmla="*/ 33 h 36"/>
                    <a:gd name="T18" fmla="*/ 41 w 43"/>
                    <a:gd name="T19" fmla="*/ 12 h 36"/>
                    <a:gd name="T20" fmla="*/ 40 w 43"/>
                    <a:gd name="T2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6">
                      <a:moveTo>
                        <a:pt x="40" y="2"/>
                      </a:moveTo>
                      <a:cubicBezTo>
                        <a:pt x="37" y="0"/>
                        <a:pt x="32" y="0"/>
                        <a:pt x="30" y="3"/>
                      </a:cubicBezTo>
                      <a:cubicBezTo>
                        <a:pt x="17" y="19"/>
                        <a:pt x="17" y="19"/>
                        <a:pt x="17" y="19"/>
                      </a:cubicBezTo>
                      <a:cubicBezTo>
                        <a:pt x="12" y="16"/>
                        <a:pt x="12" y="16"/>
                        <a:pt x="12" y="16"/>
                      </a:cubicBezTo>
                      <a:cubicBezTo>
                        <a:pt x="8" y="14"/>
                        <a:pt x="4" y="14"/>
                        <a:pt x="2" y="18"/>
                      </a:cubicBezTo>
                      <a:cubicBezTo>
                        <a:pt x="0" y="21"/>
                        <a:pt x="1" y="25"/>
                        <a:pt x="4" y="27"/>
                      </a:cubicBezTo>
                      <a:cubicBezTo>
                        <a:pt x="15" y="35"/>
                        <a:pt x="15" y="35"/>
                        <a:pt x="15" y="35"/>
                      </a:cubicBezTo>
                      <a:cubicBezTo>
                        <a:pt x="16" y="35"/>
                        <a:pt x="17" y="36"/>
                        <a:pt x="19" y="36"/>
                      </a:cubicBezTo>
                      <a:cubicBezTo>
                        <a:pt x="21" y="36"/>
                        <a:pt x="23" y="35"/>
                        <a:pt x="24" y="33"/>
                      </a:cubicBezTo>
                      <a:cubicBezTo>
                        <a:pt x="41" y="12"/>
                        <a:pt x="41" y="12"/>
                        <a:pt x="41" y="12"/>
                      </a:cubicBezTo>
                      <a:cubicBezTo>
                        <a:pt x="43" y="9"/>
                        <a:pt x="43" y="5"/>
                        <a:pt x="40" y="2"/>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sp>
              <p:nvSpPr>
                <p:cNvPr id="47" name="Freeform 44">
                  <a:extLst>
                    <a:ext uri="{FF2B5EF4-FFF2-40B4-BE49-F238E27FC236}">
                      <a16:creationId xmlns:a16="http://schemas.microsoft.com/office/drawing/2014/main" id="{83FF4D14-5260-37E0-ED84-0B510B843885}"/>
                    </a:ext>
                  </a:extLst>
                </p:cNvPr>
                <p:cNvSpPr>
                  <a:spLocks noEditPoints="1"/>
                </p:cNvSpPr>
                <p:nvPr/>
              </p:nvSpPr>
              <p:spPr bwMode="auto">
                <a:xfrm>
                  <a:off x="5417759" y="2918367"/>
                  <a:ext cx="99451" cy="99452"/>
                </a:xfrm>
                <a:custGeom>
                  <a:avLst/>
                  <a:gdLst>
                    <a:gd name="T0" fmla="*/ 80 w 80"/>
                    <a:gd name="T1" fmla="*/ 40 h 80"/>
                    <a:gd name="T2" fmla="*/ 40 w 80"/>
                    <a:gd name="T3" fmla="*/ 0 h 80"/>
                    <a:gd name="T4" fmla="*/ 0 w 80"/>
                    <a:gd name="T5" fmla="*/ 40 h 80"/>
                    <a:gd name="T6" fmla="*/ 40 w 80"/>
                    <a:gd name="T7" fmla="*/ 80 h 80"/>
                    <a:gd name="T8" fmla="*/ 80 w 80"/>
                    <a:gd name="T9" fmla="*/ 40 h 80"/>
                    <a:gd name="T10" fmla="*/ 40 w 80"/>
                    <a:gd name="T11" fmla="*/ 12 h 80"/>
                    <a:gd name="T12" fmla="*/ 52 w 80"/>
                    <a:gd name="T13" fmla="*/ 25 h 80"/>
                    <a:gd name="T14" fmla="*/ 40 w 80"/>
                    <a:gd name="T15" fmla="*/ 38 h 80"/>
                    <a:gd name="T16" fmla="*/ 27 w 80"/>
                    <a:gd name="T17" fmla="*/ 25 h 80"/>
                    <a:gd name="T18" fmla="*/ 40 w 80"/>
                    <a:gd name="T19" fmla="*/ 12 h 80"/>
                    <a:gd name="T20" fmla="*/ 40 w 80"/>
                    <a:gd name="T21" fmla="*/ 45 h 80"/>
                    <a:gd name="T22" fmla="*/ 62 w 80"/>
                    <a:gd name="T23" fmla="*/ 63 h 80"/>
                    <a:gd name="T24" fmla="*/ 17 w 80"/>
                    <a:gd name="T25" fmla="*/ 63 h 80"/>
                    <a:gd name="T26" fmla="*/ 40 w 80"/>
                    <a:gd name="T27" fmla="*/ 4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80" y="40"/>
                      </a:moveTo>
                      <a:cubicBezTo>
                        <a:pt x="80" y="18"/>
                        <a:pt x="62" y="0"/>
                        <a:pt x="40" y="0"/>
                      </a:cubicBezTo>
                      <a:cubicBezTo>
                        <a:pt x="18" y="0"/>
                        <a:pt x="0" y="18"/>
                        <a:pt x="0" y="40"/>
                      </a:cubicBezTo>
                      <a:cubicBezTo>
                        <a:pt x="0" y="62"/>
                        <a:pt x="18" y="80"/>
                        <a:pt x="40" y="80"/>
                      </a:cubicBezTo>
                      <a:cubicBezTo>
                        <a:pt x="62" y="80"/>
                        <a:pt x="80" y="62"/>
                        <a:pt x="80" y="40"/>
                      </a:cubicBezTo>
                      <a:close/>
                      <a:moveTo>
                        <a:pt x="40" y="12"/>
                      </a:moveTo>
                      <a:cubicBezTo>
                        <a:pt x="47" y="12"/>
                        <a:pt x="52" y="18"/>
                        <a:pt x="52" y="25"/>
                      </a:cubicBezTo>
                      <a:cubicBezTo>
                        <a:pt x="52" y="32"/>
                        <a:pt x="47" y="38"/>
                        <a:pt x="40" y="38"/>
                      </a:cubicBezTo>
                      <a:cubicBezTo>
                        <a:pt x="33" y="38"/>
                        <a:pt x="27" y="32"/>
                        <a:pt x="27" y="25"/>
                      </a:cubicBezTo>
                      <a:cubicBezTo>
                        <a:pt x="27" y="18"/>
                        <a:pt x="33" y="12"/>
                        <a:pt x="40" y="12"/>
                      </a:cubicBezTo>
                      <a:close/>
                      <a:moveTo>
                        <a:pt x="40" y="45"/>
                      </a:moveTo>
                      <a:cubicBezTo>
                        <a:pt x="51" y="45"/>
                        <a:pt x="61" y="50"/>
                        <a:pt x="62" y="63"/>
                      </a:cubicBezTo>
                      <a:cubicBezTo>
                        <a:pt x="17" y="63"/>
                        <a:pt x="17" y="63"/>
                        <a:pt x="17" y="63"/>
                      </a:cubicBezTo>
                      <a:cubicBezTo>
                        <a:pt x="18" y="50"/>
                        <a:pt x="28" y="45"/>
                        <a:pt x="40" y="45"/>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endParaRPr>
                </a:p>
              </p:txBody>
            </p:sp>
          </p:grpSp>
        </p:grpSp>
        <p:sp>
          <p:nvSpPr>
            <p:cNvPr id="30" name="Pentagon 6">
              <a:extLst>
                <a:ext uri="{FF2B5EF4-FFF2-40B4-BE49-F238E27FC236}">
                  <a16:creationId xmlns:a16="http://schemas.microsoft.com/office/drawing/2014/main" id="{D55C9D7E-D0CE-54FF-222E-D42908E38B06}"/>
                </a:ext>
              </a:extLst>
            </p:cNvPr>
            <p:cNvSpPr/>
            <p:nvPr/>
          </p:nvSpPr>
          <p:spPr>
            <a:xfrm rot="5400000">
              <a:off x="1454511"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Digital Experiences</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1" name="Pentagon 94">
              <a:extLst>
                <a:ext uri="{FF2B5EF4-FFF2-40B4-BE49-F238E27FC236}">
                  <a16:creationId xmlns:a16="http://schemas.microsoft.com/office/drawing/2014/main" id="{7CD08F2C-7AD0-121B-8B26-7B05D0FE12DF}"/>
                </a:ext>
              </a:extLst>
            </p:cNvPr>
            <p:cNvSpPr/>
            <p:nvPr/>
          </p:nvSpPr>
          <p:spPr>
            <a:xfrm rot="5400000">
              <a:off x="4311727"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Workforce Transformation</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2" name="Pentagon 95">
              <a:extLst>
                <a:ext uri="{FF2B5EF4-FFF2-40B4-BE49-F238E27FC236}">
                  <a16:creationId xmlns:a16="http://schemas.microsoft.com/office/drawing/2014/main" id="{51E29EFC-DDB6-92C8-A4DC-5DCBFE3F8189}"/>
                </a:ext>
              </a:extLst>
            </p:cNvPr>
            <p:cNvSpPr/>
            <p:nvPr/>
          </p:nvSpPr>
          <p:spPr>
            <a:xfrm rot="5400000">
              <a:off x="7168943"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Business Resilience</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sp>
          <p:nvSpPr>
            <p:cNvPr id="33" name="Pentagon 96">
              <a:extLst>
                <a:ext uri="{FF2B5EF4-FFF2-40B4-BE49-F238E27FC236}">
                  <a16:creationId xmlns:a16="http://schemas.microsoft.com/office/drawing/2014/main" id="{4261BF99-D53E-DD45-5DA6-27C00502F1D6}"/>
                </a:ext>
              </a:extLst>
            </p:cNvPr>
            <p:cNvSpPr/>
            <p:nvPr/>
          </p:nvSpPr>
          <p:spPr>
            <a:xfrm rot="5400000">
              <a:off x="10026160" y="554500"/>
              <a:ext cx="700105" cy="2717174"/>
            </a:xfrm>
            <a:prstGeom prst="homePlate">
              <a:avLst>
                <a:gd name="adj" fmla="val 24977"/>
              </a:avLst>
            </a:prstGeom>
            <a:gradFill>
              <a:gsLst>
                <a:gs pos="0">
                  <a:schemeClr val="bg1"/>
                </a:gs>
                <a:gs pos="100000">
                  <a:schemeClr val="accent2"/>
                </a:gs>
              </a:gsLst>
              <a:lin ang="0" scaled="0"/>
            </a:gradFill>
            <a:ln>
              <a:noFill/>
            </a:ln>
            <a:effectLst>
              <a:outerShdw blurRad="50800" dist="25400" dir="27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F1C50"/>
                  </a:solidFill>
                  <a:effectLst/>
                  <a:uLnTx/>
                  <a:uFillTx/>
                  <a:latin typeface="Arial" charset="0"/>
                  <a:cs typeface="+mn-cs"/>
                </a:rPr>
                <a:t>Data-Driven Enterprise</a:t>
              </a:r>
              <a:endParaRPr kumimoji="1" lang="en-US" sz="1400" b="0" i="0" u="none" strike="noStrike" kern="1200" cap="none" spc="0" normalizeH="0" baseline="0" noProof="0">
                <a:ln>
                  <a:solidFill>
                    <a:sysClr val="windowText" lastClr="000000"/>
                  </a:solidFill>
                </a:ln>
                <a:solidFill>
                  <a:srgbClr val="0F1C50"/>
                </a:solidFill>
                <a:effectLst/>
                <a:uLnTx/>
                <a:uFillTx/>
                <a:latin typeface="Arial"/>
                <a:cs typeface="+mn-cs"/>
              </a:endParaRPr>
            </a:p>
          </p:txBody>
        </p:sp>
        <p:grpSp>
          <p:nvGrpSpPr>
            <p:cNvPr id="34" name="Group 33">
              <a:extLst>
                <a:ext uri="{FF2B5EF4-FFF2-40B4-BE49-F238E27FC236}">
                  <a16:creationId xmlns:a16="http://schemas.microsoft.com/office/drawing/2014/main" id="{B3596587-B1CA-1C45-8079-DC151CCAAAF5}"/>
                </a:ext>
              </a:extLst>
            </p:cNvPr>
            <p:cNvGrpSpPr/>
            <p:nvPr/>
          </p:nvGrpSpPr>
          <p:grpSpPr>
            <a:xfrm>
              <a:off x="6177436" y="2815391"/>
              <a:ext cx="1095739" cy="822354"/>
              <a:chOff x="6177436" y="2779049"/>
              <a:chExt cx="1095739" cy="822354"/>
            </a:xfrm>
          </p:grpSpPr>
          <p:sp>
            <p:nvSpPr>
              <p:cNvPr id="35" name="Shape 343">
                <a:extLst>
                  <a:ext uri="{FF2B5EF4-FFF2-40B4-BE49-F238E27FC236}">
                    <a16:creationId xmlns:a16="http://schemas.microsoft.com/office/drawing/2014/main" id="{584FE548-92EE-1864-2206-26C68B78AED8}"/>
                  </a:ext>
                </a:extLst>
              </p:cNvPr>
              <p:cNvSpPr/>
              <p:nvPr/>
            </p:nvSpPr>
            <p:spPr>
              <a:xfrm>
                <a:off x="6498692" y="2779049"/>
                <a:ext cx="453226" cy="427008"/>
              </a:xfrm>
              <a:custGeom>
                <a:avLst/>
                <a:gdLst/>
                <a:ahLst/>
                <a:cxnLst/>
                <a:rect l="0" t="0" r="0" b="0"/>
                <a:pathLst>
                  <a:path w="120000" h="120000" extrusionOk="0">
                    <a:moveTo>
                      <a:pt x="110597" y="10641"/>
                    </a:moveTo>
                    <a:cubicBezTo>
                      <a:pt x="103682" y="3831"/>
                      <a:pt x="94060" y="1277"/>
                      <a:pt x="87109" y="773"/>
                    </a:cubicBezTo>
                    <a:cubicBezTo>
                      <a:pt x="76134" y="0"/>
                      <a:pt x="65304" y="6191"/>
                      <a:pt x="59451" y="16059"/>
                    </a:cubicBezTo>
                    <a:cubicBezTo>
                      <a:pt x="59451" y="16059"/>
                      <a:pt x="51292" y="696"/>
                      <a:pt x="34939" y="696"/>
                    </a:cubicBezTo>
                    <a:cubicBezTo>
                      <a:pt x="27987" y="696"/>
                      <a:pt x="16756" y="3018"/>
                      <a:pt x="8963" y="10641"/>
                    </a:cubicBezTo>
                    <a:cubicBezTo>
                      <a:pt x="4060" y="15478"/>
                      <a:pt x="512" y="22483"/>
                      <a:pt x="256" y="32350"/>
                    </a:cubicBezTo>
                    <a:cubicBezTo>
                      <a:pt x="0" y="41405"/>
                      <a:pt x="1609" y="50151"/>
                      <a:pt x="4500" y="58394"/>
                    </a:cubicBezTo>
                    <a:lnTo>
                      <a:pt x="34536" y="58394"/>
                    </a:lnTo>
                    <a:lnTo>
                      <a:pt x="42256" y="23411"/>
                    </a:lnTo>
                    <a:cubicBezTo>
                      <a:pt x="42548" y="21980"/>
                      <a:pt x="43756" y="20973"/>
                      <a:pt x="45146" y="20935"/>
                    </a:cubicBezTo>
                    <a:cubicBezTo>
                      <a:pt x="46500" y="20935"/>
                      <a:pt x="47743" y="21902"/>
                      <a:pt x="48073" y="23334"/>
                    </a:cubicBezTo>
                    <a:lnTo>
                      <a:pt x="61024" y="76543"/>
                    </a:lnTo>
                    <a:lnTo>
                      <a:pt x="64975" y="40167"/>
                    </a:lnTo>
                    <a:cubicBezTo>
                      <a:pt x="65158" y="38658"/>
                      <a:pt x="66329" y="37458"/>
                      <a:pt x="67756" y="37381"/>
                    </a:cubicBezTo>
                    <a:cubicBezTo>
                      <a:pt x="69219" y="37265"/>
                      <a:pt x="70536" y="38310"/>
                      <a:pt x="70865" y="39780"/>
                    </a:cubicBezTo>
                    <a:lnTo>
                      <a:pt x="75182" y="58394"/>
                    </a:lnTo>
                    <a:lnTo>
                      <a:pt x="84439" y="58394"/>
                    </a:lnTo>
                    <a:cubicBezTo>
                      <a:pt x="86121" y="58394"/>
                      <a:pt x="87439" y="59825"/>
                      <a:pt x="87439" y="61567"/>
                    </a:cubicBezTo>
                    <a:cubicBezTo>
                      <a:pt x="87439" y="63308"/>
                      <a:pt x="86121" y="64740"/>
                      <a:pt x="84439" y="64740"/>
                    </a:cubicBezTo>
                    <a:lnTo>
                      <a:pt x="72804" y="64740"/>
                    </a:lnTo>
                    <a:cubicBezTo>
                      <a:pt x="71414" y="64740"/>
                      <a:pt x="70243" y="63734"/>
                      <a:pt x="69878" y="62341"/>
                    </a:cubicBezTo>
                    <a:lnTo>
                      <a:pt x="69036" y="58510"/>
                    </a:lnTo>
                    <a:lnTo>
                      <a:pt x="65121" y="94266"/>
                    </a:lnTo>
                    <a:cubicBezTo>
                      <a:pt x="64939" y="95775"/>
                      <a:pt x="63804" y="96936"/>
                      <a:pt x="62341" y="97052"/>
                    </a:cubicBezTo>
                    <a:cubicBezTo>
                      <a:pt x="62268" y="97052"/>
                      <a:pt x="62195" y="97052"/>
                      <a:pt x="62158" y="97052"/>
                    </a:cubicBezTo>
                    <a:cubicBezTo>
                      <a:pt x="60768" y="97052"/>
                      <a:pt x="59560" y="96085"/>
                      <a:pt x="59231" y="94692"/>
                    </a:cubicBezTo>
                    <a:lnTo>
                      <a:pt x="45329" y="37458"/>
                    </a:lnTo>
                    <a:lnTo>
                      <a:pt x="39841" y="62302"/>
                    </a:lnTo>
                    <a:cubicBezTo>
                      <a:pt x="39512" y="63734"/>
                      <a:pt x="38304" y="64740"/>
                      <a:pt x="36914" y="64740"/>
                    </a:cubicBezTo>
                    <a:lnTo>
                      <a:pt x="6987" y="64740"/>
                    </a:lnTo>
                    <a:cubicBezTo>
                      <a:pt x="11670" y="75304"/>
                      <a:pt x="18402" y="84979"/>
                      <a:pt x="26085" y="93298"/>
                    </a:cubicBezTo>
                    <a:cubicBezTo>
                      <a:pt x="42146" y="110673"/>
                      <a:pt x="59780" y="120000"/>
                      <a:pt x="59780" y="120000"/>
                    </a:cubicBezTo>
                    <a:cubicBezTo>
                      <a:pt x="59780" y="120000"/>
                      <a:pt x="65853" y="116788"/>
                      <a:pt x="74121" y="110596"/>
                    </a:cubicBezTo>
                    <a:cubicBezTo>
                      <a:pt x="79975" y="106262"/>
                      <a:pt x="86926" y="100419"/>
                      <a:pt x="93585" y="93221"/>
                    </a:cubicBezTo>
                    <a:cubicBezTo>
                      <a:pt x="108585" y="76968"/>
                      <a:pt x="120000" y="55607"/>
                      <a:pt x="119341" y="32312"/>
                    </a:cubicBezTo>
                    <a:cubicBezTo>
                      <a:pt x="119085" y="22444"/>
                      <a:pt x="115536" y="15478"/>
                      <a:pt x="110597" y="10641"/>
                    </a:cubicBezTo>
                    <a:close/>
                  </a:path>
                </a:pathLst>
              </a:custGeom>
              <a:solidFill>
                <a:schemeClr val="tx2"/>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sz="1400" b="0" i="0" u="none" strike="noStrike" kern="0" cap="none" spc="0" normalizeH="0" baseline="0" noProof="0">
                  <a:ln>
                    <a:noFill/>
                  </a:ln>
                  <a:solidFill>
                    <a:srgbClr val="1C1C1C">
                      <a:lumMod val="75000"/>
                      <a:lumOff val="25000"/>
                    </a:srgb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36" name="Rectangle 35">
                <a:extLst>
                  <a:ext uri="{FF2B5EF4-FFF2-40B4-BE49-F238E27FC236}">
                    <a16:creationId xmlns:a16="http://schemas.microsoft.com/office/drawing/2014/main" id="{8357578F-6249-61C8-788C-27F8BB84C0CC}"/>
                  </a:ext>
                </a:extLst>
              </p:cNvPr>
              <p:cNvSpPr/>
              <p:nvPr/>
            </p:nvSpPr>
            <p:spPr bwMode="auto">
              <a:xfrm>
                <a:off x="6177436" y="3308402"/>
                <a:ext cx="1095739" cy="29300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en-US" sz="900" b="1" i="0" u="none" strike="noStrike" kern="1200" cap="none" spc="0" normalizeH="0" baseline="0" noProof="0">
                    <a:ln>
                      <a:noFill/>
                    </a:ln>
                    <a:solidFill>
                      <a:srgbClr val="0F1C50"/>
                    </a:solidFill>
                    <a:effectLst/>
                    <a:uLnTx/>
                    <a:uFillTx/>
                    <a:latin typeface="Arial"/>
                    <a:cs typeface="+mn-cs"/>
                  </a:rPr>
                  <a:t>Health</a:t>
                </a:r>
                <a:br>
                  <a:rPr kumimoji="1" lang="en-US" sz="900" b="1" i="0" u="none" strike="noStrike" kern="1200" cap="none" spc="0" normalizeH="0" baseline="0" noProof="0">
                    <a:ln>
                      <a:noFill/>
                    </a:ln>
                    <a:solidFill>
                      <a:srgbClr val="0F1C50"/>
                    </a:solidFill>
                    <a:effectLst/>
                    <a:uLnTx/>
                    <a:uFillTx/>
                    <a:latin typeface="Arial"/>
                    <a:cs typeface="+mn-cs"/>
                  </a:rPr>
                </a:br>
                <a:r>
                  <a:rPr kumimoji="1" lang="en-US" sz="900" b="1" i="0" u="none" strike="noStrike" kern="1200" cap="none" spc="0" normalizeH="0" baseline="0" noProof="0">
                    <a:ln>
                      <a:noFill/>
                    </a:ln>
                    <a:solidFill>
                      <a:srgbClr val="0F1C50"/>
                    </a:solidFill>
                    <a:effectLst/>
                    <a:uLnTx/>
                    <a:uFillTx/>
                    <a:latin typeface="Arial"/>
                    <a:cs typeface="+mn-cs"/>
                  </a:rPr>
                  <a:t>Provider</a:t>
                </a:r>
                <a:endParaRPr kumimoji="0" lang="en-US" sz="900" b="1" i="0" u="none" strike="noStrike" kern="1200" cap="none" spc="0" normalizeH="0" baseline="0" noProof="0">
                  <a:ln>
                    <a:noFill/>
                  </a:ln>
                  <a:solidFill>
                    <a:srgbClr val="0F1C50"/>
                  </a:solidFill>
                  <a:effectLst/>
                  <a:uLnTx/>
                  <a:uFillTx/>
                  <a:latin typeface="Arial" charset="0"/>
                  <a:cs typeface="+mn-cs"/>
                </a:endParaRPr>
              </a:p>
            </p:txBody>
          </p:sp>
        </p:grpSp>
      </p:grpSp>
    </p:spTree>
    <p:extLst>
      <p:ext uri="{BB962C8B-B14F-4D97-AF65-F5344CB8AC3E}">
        <p14:creationId xmlns:p14="http://schemas.microsoft.com/office/powerpoint/2010/main" val="123685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5">
            <a:extLst>
              <a:ext uri="{FF2B5EF4-FFF2-40B4-BE49-F238E27FC236}">
                <a16:creationId xmlns:a16="http://schemas.microsoft.com/office/drawing/2014/main" id="{D04753F9-9578-499E-9E0E-A100541F3827}"/>
              </a:ext>
            </a:extLst>
          </p:cNvPr>
          <p:cNvSpPr txBox="1">
            <a:spLocks/>
          </p:cNvSpPr>
          <p:nvPr/>
        </p:nvSpPr>
        <p:spPr>
          <a:xfrm>
            <a:off x="454292" y="664385"/>
            <a:ext cx="11335877" cy="434606"/>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lang="en-US" sz="2000" kern="1200" spc="0" baseline="0" dirty="0">
                <a:gradFill>
                  <a:gsLst>
                    <a:gs pos="1250">
                      <a:schemeClr val="accent1"/>
                    </a:gs>
                    <a:gs pos="100000">
                      <a:schemeClr val="accent1"/>
                    </a:gs>
                  </a:gsLst>
                  <a:lin ang="5400000" scaled="0"/>
                </a:gradFill>
                <a:latin typeface="Segoe UI Semibold" panose="020B0702040204020203" pitchFamily="34" charset="0"/>
                <a:ea typeface="+mn-ea"/>
                <a:cs typeface="Segoe UI Semibold" panose="020B0702040204020203" pitchFamily="34" charset="0"/>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gradFill>
                  <a:gsLst>
                    <a:gs pos="0">
                      <a:schemeClr val="tx1"/>
                    </a:gs>
                    <a:gs pos="100000">
                      <a:schemeClr val="tx1"/>
                    </a:gs>
                  </a:gsLst>
                  <a:lin ang="5400000" scaled="0"/>
                </a:gradFill>
                <a:latin typeface="Segoe UI" panose="020B0502040204020203" pitchFamily="34" charset="0"/>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gradFill>
                  <a:gsLst>
                    <a:gs pos="0">
                      <a:schemeClr val="tx1"/>
                    </a:gs>
                    <a:gs pos="100000">
                      <a:schemeClr val="tx1"/>
                    </a:gs>
                  </a:gsLst>
                  <a:lin ang="5400000" scaled="0"/>
                </a:gradFill>
                <a:latin typeface="Segoe UI" panose="020B0502040204020203" pitchFamily="34" charset="0"/>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gradFill>
                  <a:gsLst>
                    <a:gs pos="0">
                      <a:schemeClr val="tx1"/>
                    </a:gs>
                    <a:gs pos="100000">
                      <a:schemeClr val="tx1"/>
                    </a:gs>
                  </a:gsLst>
                  <a:lin ang="5400000" scaled="0"/>
                </a:gradFill>
                <a:latin typeface="Segoe UI" panose="020B0502040204020203" pitchFamily="34" charset="0"/>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gradFill>
                  <a:gsLst>
                    <a:gs pos="0">
                      <a:schemeClr val="tx1"/>
                    </a:gs>
                    <a:gs pos="100000">
                      <a:schemeClr val="tx1"/>
                    </a:gs>
                  </a:gsLst>
                  <a:lin ang="5400000" scaled="0"/>
                </a:gradFill>
                <a:latin typeface="Segoe UI" panose="020B0502040204020203" pitchFamily="34" charset="0"/>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54">
              <a:defRPr/>
            </a:pPr>
            <a:r>
              <a:rPr lang="en-US" sz="3138" b="1" dirty="0">
                <a:solidFill>
                  <a:schemeClr val="tx1"/>
                </a:solidFill>
                <a:latin typeface="+mj-lt"/>
              </a:rPr>
              <a:t>Secure your Identities with Azure AD </a:t>
            </a:r>
          </a:p>
        </p:txBody>
      </p:sp>
      <p:cxnSp>
        <p:nvCxnSpPr>
          <p:cNvPr id="88" name="!!Straight Arrow Connector 3">
            <a:extLst>
              <a:ext uri="{FF2B5EF4-FFF2-40B4-BE49-F238E27FC236}">
                <a16:creationId xmlns:a16="http://schemas.microsoft.com/office/drawing/2014/main" id="{7AD7F1B2-6676-4FBE-AE1F-D74385867CEC}"/>
              </a:ext>
              <a:ext uri="{C183D7F6-B498-43B3-948B-1728B52AA6E4}">
                <adec:decorative xmlns:adec="http://schemas.microsoft.com/office/drawing/2017/decorative" val="1"/>
              </a:ext>
            </a:extLst>
          </p:cNvPr>
          <p:cNvCxnSpPr>
            <a:cxnSpLocks/>
          </p:cNvCxnSpPr>
          <p:nvPr/>
        </p:nvCxnSpPr>
        <p:spPr>
          <a:xfrm>
            <a:off x="3478267" y="3032591"/>
            <a:ext cx="1072113" cy="70"/>
          </a:xfrm>
          <a:prstGeom prst="straightConnector1">
            <a:avLst/>
          </a:prstGeom>
          <a:ln w="19050">
            <a:solidFill>
              <a:srgbClr val="0078D7"/>
            </a:solidFill>
            <a:headEnd type="none"/>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Arrow Connector 3">
            <a:extLst>
              <a:ext uri="{FF2B5EF4-FFF2-40B4-BE49-F238E27FC236}">
                <a16:creationId xmlns:a16="http://schemas.microsoft.com/office/drawing/2014/main" id="{01009297-2855-498A-BDB8-374E929478F3}"/>
              </a:ext>
              <a:ext uri="{C183D7F6-B498-43B3-948B-1728B52AA6E4}">
                <adec:decorative xmlns:adec="http://schemas.microsoft.com/office/drawing/2017/decorative" val="1"/>
              </a:ext>
            </a:extLst>
          </p:cNvPr>
          <p:cNvCxnSpPr>
            <a:cxnSpLocks/>
          </p:cNvCxnSpPr>
          <p:nvPr/>
        </p:nvCxnSpPr>
        <p:spPr>
          <a:xfrm>
            <a:off x="7679746" y="3328761"/>
            <a:ext cx="1072113" cy="70"/>
          </a:xfrm>
          <a:prstGeom prst="straightConnector1">
            <a:avLst/>
          </a:prstGeom>
          <a:ln w="19050">
            <a:solidFill>
              <a:srgbClr val="0078D7"/>
            </a:solidFill>
            <a:headEnd type="none"/>
            <a:tailEnd type="none" w="med"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96F71CCA-50E0-47AD-B50D-B873734599F1}"/>
              </a:ext>
              <a:ext uri="{C183D7F6-B498-43B3-948B-1728B52AA6E4}">
                <adec:decorative xmlns:adec="http://schemas.microsoft.com/office/drawing/2017/decorative" val="1"/>
              </a:ext>
            </a:extLst>
          </p:cNvPr>
          <p:cNvCxnSpPr>
            <a:cxnSpLocks/>
          </p:cNvCxnSpPr>
          <p:nvPr/>
        </p:nvCxnSpPr>
        <p:spPr>
          <a:xfrm flipV="1">
            <a:off x="7040342" y="1904422"/>
            <a:ext cx="1736981" cy="718377"/>
          </a:xfrm>
          <a:prstGeom prst="bentConnector3">
            <a:avLst>
              <a:gd name="adj1" fmla="val 33486"/>
            </a:avLst>
          </a:prstGeom>
          <a:ln w="19050">
            <a:solidFill>
              <a:srgbClr val="0078D7"/>
            </a:solidFill>
            <a:headEnd type="none"/>
            <a:tailEnd type="none" w="med" len="sm"/>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4E17384D-015B-4745-8077-2A36B879D9DA}"/>
              </a:ext>
              <a:ext uri="{C183D7F6-B498-43B3-948B-1728B52AA6E4}">
                <adec:decorative xmlns:adec="http://schemas.microsoft.com/office/drawing/2017/decorative" val="1"/>
              </a:ext>
            </a:extLst>
          </p:cNvPr>
          <p:cNvCxnSpPr>
            <a:cxnSpLocks/>
          </p:cNvCxnSpPr>
          <p:nvPr/>
        </p:nvCxnSpPr>
        <p:spPr>
          <a:xfrm rot="16200000" flipH="1">
            <a:off x="6817624" y="3736447"/>
            <a:ext cx="1758518" cy="1515598"/>
          </a:xfrm>
          <a:prstGeom prst="bentConnector3">
            <a:avLst>
              <a:gd name="adj1" fmla="val 99492"/>
            </a:avLst>
          </a:prstGeom>
          <a:ln w="19050">
            <a:solidFill>
              <a:srgbClr val="0078D7"/>
            </a:solidFill>
            <a:headEnd type="none"/>
            <a:tailEnd type="none" w="med" len="sm"/>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B498C08A-9F52-47A9-B661-86E825D9A32D}"/>
              </a:ext>
              <a:ext uri="{C183D7F6-B498-43B3-948B-1728B52AA6E4}">
                <adec:decorative xmlns:adec="http://schemas.microsoft.com/office/drawing/2017/decorative" val="1"/>
              </a:ext>
            </a:extLst>
          </p:cNvPr>
          <p:cNvCxnSpPr>
            <a:cxnSpLocks/>
          </p:cNvCxnSpPr>
          <p:nvPr/>
        </p:nvCxnSpPr>
        <p:spPr>
          <a:xfrm rot="5400000">
            <a:off x="3496805" y="3574760"/>
            <a:ext cx="1480245" cy="1433717"/>
          </a:xfrm>
          <a:prstGeom prst="bentConnector3">
            <a:avLst>
              <a:gd name="adj1" fmla="val 50000"/>
            </a:avLst>
          </a:prstGeom>
          <a:ln w="19050">
            <a:solidFill>
              <a:srgbClr val="0078D7"/>
            </a:solidFill>
            <a:headEnd type="none"/>
            <a:tailEnd type="none" w="med" len="sm"/>
          </a:ln>
        </p:spPr>
        <p:style>
          <a:lnRef idx="1">
            <a:schemeClr val="accent1"/>
          </a:lnRef>
          <a:fillRef idx="0">
            <a:schemeClr val="accent1"/>
          </a:fillRef>
          <a:effectRef idx="0">
            <a:schemeClr val="accent1"/>
          </a:effectRef>
          <a:fontRef idx="minor">
            <a:schemeClr val="tx1"/>
          </a:fontRef>
        </p:style>
      </p:cxnSp>
      <p:grpSp>
        <p:nvGrpSpPr>
          <p:cNvPr id="89" name="Group 88" descr="Azure AD Cloud icon in center of slide">
            <a:extLst>
              <a:ext uri="{FF2B5EF4-FFF2-40B4-BE49-F238E27FC236}">
                <a16:creationId xmlns:a16="http://schemas.microsoft.com/office/drawing/2014/main" id="{FED88BF3-07BB-438D-B223-9C1B93E22447}"/>
              </a:ext>
            </a:extLst>
          </p:cNvPr>
          <p:cNvGrpSpPr/>
          <p:nvPr/>
        </p:nvGrpSpPr>
        <p:grpSpPr>
          <a:xfrm>
            <a:off x="4460277" y="1790699"/>
            <a:ext cx="3271448" cy="2930586"/>
            <a:chOff x="4255960" y="1160313"/>
            <a:chExt cx="3337094" cy="2989393"/>
          </a:xfrm>
        </p:grpSpPr>
        <p:sp>
          <p:nvSpPr>
            <p:cNvPr id="90" name="Freeform 13" title="Icon of a cloud">
              <a:extLst>
                <a:ext uri="{FF2B5EF4-FFF2-40B4-BE49-F238E27FC236}">
                  <a16:creationId xmlns:a16="http://schemas.microsoft.com/office/drawing/2014/main" id="{4FB84F62-FE3B-4DCD-BEEC-D30D3398F755}"/>
                </a:ext>
              </a:extLst>
            </p:cNvPr>
            <p:cNvSpPr>
              <a:spLocks noChangeAspect="1"/>
            </p:cNvSpPr>
            <p:nvPr/>
          </p:nvSpPr>
          <p:spPr bwMode="auto">
            <a:xfrm flipH="1">
              <a:off x="4309474" y="1341511"/>
              <a:ext cx="3283580" cy="1739358"/>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accent2"/>
            </a:solidFill>
            <a:ln w="15875" cap="sq">
              <a:noFill/>
              <a:prstDash val="solid"/>
              <a:miter lim="800000"/>
              <a:headEnd/>
              <a:tailEnd/>
            </a:ln>
            <a:effectLst>
              <a:outerShdw blurRad="254000" dist="127000" dir="2700000" algn="tl" rotWithShape="0">
                <a:prstClr val="black">
                  <a:alpha val="20000"/>
                </a:prstClr>
              </a:outerShdw>
            </a:effectLst>
          </p:spPr>
          <p:txBody>
            <a:bodyPr vert="horz" wrap="square" lIns="121901" tIns="60951" rIns="121901" bIns="60951" numCol="1" anchor="t" anchorCtr="0" compatLnSpc="1">
              <a:prstTxWarp prst="textNoShape">
                <a:avLst/>
              </a:prstTxWarp>
            </a:bodyPr>
            <a:lstStyle/>
            <a:p>
              <a:pPr defTabSz="1218950"/>
              <a:endParaRPr lang="en-US" sz="1200" kern="0">
                <a:gradFill>
                  <a:gsLst>
                    <a:gs pos="0">
                      <a:srgbClr val="505050"/>
                    </a:gs>
                    <a:gs pos="100000">
                      <a:srgbClr val="505050"/>
                    </a:gs>
                  </a:gsLst>
                </a:gradFill>
              </a:endParaRPr>
            </a:p>
          </p:txBody>
        </p:sp>
        <p:grpSp>
          <p:nvGrpSpPr>
            <p:cNvPr id="91" name="Group 90">
              <a:extLst>
                <a:ext uri="{FF2B5EF4-FFF2-40B4-BE49-F238E27FC236}">
                  <a16:creationId xmlns:a16="http://schemas.microsoft.com/office/drawing/2014/main" id="{CF62F2FC-2463-48EF-8420-19881051848C}"/>
                </a:ext>
              </a:extLst>
            </p:cNvPr>
            <p:cNvGrpSpPr/>
            <p:nvPr/>
          </p:nvGrpSpPr>
          <p:grpSpPr>
            <a:xfrm>
              <a:off x="4255960" y="1160313"/>
              <a:ext cx="2989395" cy="2989393"/>
              <a:chOff x="5275586" y="2320134"/>
              <a:chExt cx="1408303" cy="1408303"/>
            </a:xfrm>
            <a:solidFill>
              <a:schemeClr val="bg2"/>
            </a:solidFill>
          </p:grpSpPr>
          <p:sp>
            <p:nvSpPr>
              <p:cNvPr id="94" name="Oval 93">
                <a:extLst>
                  <a:ext uri="{FF2B5EF4-FFF2-40B4-BE49-F238E27FC236}">
                    <a16:creationId xmlns:a16="http://schemas.microsoft.com/office/drawing/2014/main" id="{F2DFF8F6-6D86-43F8-9B7A-60786D542548}"/>
                  </a:ext>
                </a:extLst>
              </p:cNvPr>
              <p:cNvSpPr/>
              <p:nvPr/>
            </p:nvSpPr>
            <p:spPr bwMode="auto">
              <a:xfrm>
                <a:off x="5275586" y="2320134"/>
                <a:ext cx="1408303" cy="1408303"/>
              </a:xfrm>
              <a:prstGeom prst="ellipse">
                <a:avLst/>
              </a:prstGeom>
              <a:noFill/>
              <a:ln w="9525" cap="flat" cmpd="sng" algn="ctr">
                <a:noFill/>
                <a:prstDash val="dash"/>
                <a:headEnd type="none" w="med" len="med"/>
                <a:tailEnd type="none" w="med" len="med"/>
              </a:ln>
              <a:effectLst/>
            </p:spPr>
            <p:txBody>
              <a:bodyPr vert="horz" wrap="square" lIns="0" tIns="62173" rIns="0" bIns="62173" numCol="1" rtlCol="0" anchor="ctr" anchorCtr="0" compatLnSpc="1">
                <a:prstTxWarp prst="textNoShape">
                  <a:avLst/>
                </a:prstTxWarp>
              </a:bodyPr>
              <a:lstStyle/>
              <a:p>
                <a:pPr algn="ctr" defTabSz="1243041" fontAlgn="base">
                  <a:spcBef>
                    <a:spcPct val="0"/>
                  </a:spcBef>
                  <a:spcAft>
                    <a:spcPct val="0"/>
                  </a:spcAft>
                  <a:defRPr/>
                </a:pPr>
                <a:endParaRPr lang="en-US" sz="2400" kern="0">
                  <a:gradFill>
                    <a:gsLst>
                      <a:gs pos="40075">
                        <a:srgbClr val="FFFFFF"/>
                      </a:gs>
                      <a:gs pos="30000">
                        <a:srgbClr val="FFFFFF"/>
                      </a:gs>
                    </a:gsLst>
                    <a:lin ang="5400000" scaled="0"/>
                  </a:gradFill>
                  <a:latin typeface="+mj-lt"/>
                </a:endParaRPr>
              </a:p>
            </p:txBody>
          </p:sp>
          <p:sp>
            <p:nvSpPr>
              <p:cNvPr id="95" name="TextBox 94">
                <a:extLst>
                  <a:ext uri="{FF2B5EF4-FFF2-40B4-BE49-F238E27FC236}">
                    <a16:creationId xmlns:a16="http://schemas.microsoft.com/office/drawing/2014/main" id="{8B2459C8-D06F-4EE8-8B4D-0F423880FC1A}"/>
                  </a:ext>
                </a:extLst>
              </p:cNvPr>
              <p:cNvSpPr txBox="1"/>
              <p:nvPr/>
            </p:nvSpPr>
            <p:spPr>
              <a:xfrm>
                <a:off x="5849842" y="2815202"/>
                <a:ext cx="613643" cy="174002"/>
              </a:xfrm>
              <a:prstGeom prst="rect">
                <a:avLst/>
              </a:prstGeom>
              <a:noFill/>
            </p:spPr>
            <p:txBody>
              <a:bodyPr wrap="none" lIns="0" tIns="0" rIns="0" bIns="0" rtlCol="0">
                <a:spAutoFit/>
              </a:bodyPr>
              <a:lstStyle/>
              <a:p>
                <a:pPr algn="ctr" defTabSz="1218950">
                  <a:defRPr/>
                </a:pPr>
                <a:r>
                  <a:rPr lang="en-US" sz="2353">
                    <a:ln w="3175">
                      <a:noFill/>
                    </a:ln>
                    <a:gradFill>
                      <a:gsLst>
                        <a:gs pos="0">
                          <a:schemeClr val="bg1"/>
                        </a:gs>
                        <a:gs pos="100000">
                          <a:schemeClr val="bg1"/>
                        </a:gs>
                      </a:gsLst>
                      <a:lin ang="0" scaled="0"/>
                    </a:gradFill>
                    <a:latin typeface="+mj-lt"/>
                    <a:ea typeface="ＭＳ Ｐゴシック" charset="0"/>
                    <a:cs typeface="Segoe UI" panose="020B0502040204020203" pitchFamily="34" charset="0"/>
                  </a:rPr>
                  <a:t>Azure AD</a:t>
                </a:r>
              </a:p>
            </p:txBody>
          </p:sp>
        </p:grpSp>
        <p:pic>
          <p:nvPicPr>
            <p:cNvPr id="92" name="Graphic 91">
              <a:extLst>
                <a:ext uri="{FF2B5EF4-FFF2-40B4-BE49-F238E27FC236}">
                  <a16:creationId xmlns:a16="http://schemas.microsoft.com/office/drawing/2014/main" id="{2EF37B2D-02CC-4179-AFC1-6B639CA7C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0519" y="2082390"/>
              <a:ext cx="668053" cy="668055"/>
            </a:xfrm>
            <a:prstGeom prst="rect">
              <a:avLst/>
            </a:prstGeom>
          </p:spPr>
        </p:pic>
      </p:grpSp>
      <p:grpSp>
        <p:nvGrpSpPr>
          <p:cNvPr id="72" name="Group 71" descr="Blue line from cloud to HR apps">
            <a:extLst>
              <a:ext uri="{FF2B5EF4-FFF2-40B4-BE49-F238E27FC236}">
                <a16:creationId xmlns:a16="http://schemas.microsoft.com/office/drawing/2014/main" id="{A5987225-7914-410D-9F42-A0FC8100BE0A}"/>
              </a:ext>
            </a:extLst>
          </p:cNvPr>
          <p:cNvGrpSpPr/>
          <p:nvPr/>
        </p:nvGrpSpPr>
        <p:grpSpPr>
          <a:xfrm>
            <a:off x="1030497" y="2410176"/>
            <a:ext cx="2208134" cy="1244900"/>
            <a:chOff x="771646" y="2860664"/>
            <a:chExt cx="2966525" cy="1672465"/>
          </a:xfrm>
        </p:grpSpPr>
        <p:sp>
          <p:nvSpPr>
            <p:cNvPr id="76" name="Freeform 13" title="Icon of a cloud">
              <a:extLst>
                <a:ext uri="{FF2B5EF4-FFF2-40B4-BE49-F238E27FC236}">
                  <a16:creationId xmlns:a16="http://schemas.microsoft.com/office/drawing/2014/main" id="{5CB7F948-D6D3-4A72-BBAF-D69C9C492F26}"/>
                </a:ext>
              </a:extLst>
            </p:cNvPr>
            <p:cNvSpPr>
              <a:spLocks noChangeAspect="1"/>
            </p:cNvSpPr>
            <p:nvPr/>
          </p:nvSpPr>
          <p:spPr bwMode="auto">
            <a:xfrm>
              <a:off x="788489" y="2860664"/>
              <a:ext cx="2949682" cy="1672465"/>
            </a:xfrm>
            <a:prstGeom prst="rect">
              <a:avLst/>
            </a:prstGeom>
            <a:noFill/>
            <a:ln w="19050" cap="sq">
              <a:solidFill>
                <a:srgbClr val="0078D7"/>
              </a:solidFill>
              <a:prstDash val="solid"/>
              <a:miter lim="800000"/>
              <a:headEnd/>
              <a:tailEnd/>
            </a:ln>
            <a:effectLst/>
          </p:spPr>
          <p:txBody>
            <a:bodyPr vert="horz" wrap="square" lIns="121901" tIns="60951" rIns="121901" bIns="60951" numCol="1" anchor="t" anchorCtr="0" compatLnSpc="1">
              <a:prstTxWarp prst="textNoShape">
                <a:avLst/>
              </a:prstTxWarp>
            </a:bodyPr>
            <a:lstStyle/>
            <a:p>
              <a:pPr defTabSz="1218950"/>
              <a:endParaRPr lang="en-US" sz="1400" kern="0">
                <a:gradFill>
                  <a:gsLst>
                    <a:gs pos="0">
                      <a:schemeClr val="tx1"/>
                    </a:gs>
                    <a:gs pos="100000">
                      <a:schemeClr val="tx1"/>
                    </a:gs>
                  </a:gsLst>
                </a:gradFill>
              </a:endParaRPr>
            </a:p>
          </p:txBody>
        </p:sp>
        <p:pic>
          <p:nvPicPr>
            <p:cNvPr id="77" name="Picture 76">
              <a:extLst>
                <a:ext uri="{FF2B5EF4-FFF2-40B4-BE49-F238E27FC236}">
                  <a16:creationId xmlns:a16="http://schemas.microsoft.com/office/drawing/2014/main" id="{CA68DAAA-F499-4B46-8090-9874AB83D50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014" t="12014" r="12014" b="12014"/>
            <a:stretch/>
          </p:blipFill>
          <p:spPr>
            <a:xfrm>
              <a:off x="1935406" y="3565648"/>
              <a:ext cx="699472" cy="699471"/>
            </a:xfrm>
            <a:prstGeom prst="ellipse">
              <a:avLst/>
            </a:prstGeom>
            <a:effectLst/>
          </p:spPr>
        </p:pic>
        <p:pic>
          <p:nvPicPr>
            <p:cNvPr id="78" name="Picture 77">
              <a:extLst>
                <a:ext uri="{FF2B5EF4-FFF2-40B4-BE49-F238E27FC236}">
                  <a16:creationId xmlns:a16="http://schemas.microsoft.com/office/drawing/2014/main" id="{39429A35-74DD-44AB-9D5F-00F7801DD04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7022" y="3565648"/>
              <a:ext cx="699472" cy="699471"/>
            </a:xfrm>
            <a:prstGeom prst="rect">
              <a:avLst/>
            </a:prstGeom>
            <a:effectLst/>
          </p:spPr>
        </p:pic>
        <p:sp>
          <p:nvSpPr>
            <p:cNvPr id="79" name="Rectangle 78">
              <a:extLst>
                <a:ext uri="{FF2B5EF4-FFF2-40B4-BE49-F238E27FC236}">
                  <a16:creationId xmlns:a16="http://schemas.microsoft.com/office/drawing/2014/main" id="{96D17844-7AB6-489E-97B2-8E0D53F3CEC5}"/>
                </a:ext>
              </a:extLst>
            </p:cNvPr>
            <p:cNvSpPr/>
            <p:nvPr/>
          </p:nvSpPr>
          <p:spPr>
            <a:xfrm>
              <a:off x="771646" y="2976425"/>
              <a:ext cx="1342080" cy="427692"/>
            </a:xfrm>
            <a:prstGeom prst="rect">
              <a:avLst/>
            </a:prstGeom>
          </p:spPr>
          <p:txBody>
            <a:bodyPr wrap="none" anchor="t">
              <a:spAutoFit/>
            </a:bodyPr>
            <a:lstStyle/>
            <a:p>
              <a:pPr algn="ctr" defTabSz="914169" fontAlgn="base">
                <a:lnSpc>
                  <a:spcPct val="90000"/>
                </a:lnSpc>
                <a:spcBef>
                  <a:spcPct val="0"/>
                </a:spcBef>
                <a:spcAft>
                  <a:spcPct val="0"/>
                </a:spcAft>
                <a:defRPr/>
              </a:pPr>
              <a:r>
                <a:rPr lang="en-US" sz="1600">
                  <a:ln w="3175">
                    <a:noFill/>
                  </a:ln>
                  <a:gradFill>
                    <a:gsLst>
                      <a:gs pos="0">
                        <a:schemeClr val="tx1"/>
                      </a:gs>
                      <a:gs pos="100000">
                        <a:schemeClr val="tx1"/>
                      </a:gs>
                    </a:gsLst>
                    <a:lin ang="0" scaled="0"/>
                  </a:gradFill>
                  <a:latin typeface="+mj-lt"/>
                  <a:ea typeface="ＭＳ Ｐゴシック"/>
                  <a:cs typeface="Segoe UI"/>
                </a:rPr>
                <a:t>HR apps</a:t>
              </a:r>
              <a:endParaRPr lang="en-US" sz="1600">
                <a:ln w="3175">
                  <a:noFill/>
                </a:ln>
                <a:gradFill>
                  <a:gsLst>
                    <a:gs pos="0">
                      <a:schemeClr val="tx1"/>
                    </a:gs>
                    <a:gs pos="100000">
                      <a:schemeClr val="tx1"/>
                    </a:gs>
                  </a:gsLst>
                  <a:lin ang="0" scaled="0"/>
                </a:gradFill>
                <a:latin typeface="+mj-lt"/>
                <a:ea typeface="ＭＳ Ｐゴシック" charset="0"/>
                <a:cs typeface="Segoe UI" panose="020B0502040204020203" pitchFamily="34" charset="0"/>
              </a:endParaRPr>
            </a:p>
          </p:txBody>
        </p:sp>
        <p:pic>
          <p:nvPicPr>
            <p:cNvPr id="82" name="Picture 2" descr="See the source image">
              <a:extLst>
                <a:ext uri="{FF2B5EF4-FFF2-40B4-BE49-F238E27FC236}">
                  <a16:creationId xmlns:a16="http://schemas.microsoft.com/office/drawing/2014/main" id="{623F4AB8-FFF2-480B-A6B3-341D9F25D0A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853790" y="3565648"/>
              <a:ext cx="674774" cy="674772"/>
            </a:xfrm>
            <a:prstGeom prst="ellipse">
              <a:avLst/>
            </a:prstGeom>
            <a:noFill/>
            <a:ln>
              <a:solidFill>
                <a:srgbClr val="FF0000"/>
              </a:solidFill>
            </a:ln>
            <a:effectLst/>
            <a:extLst>
              <a:ext uri="{909E8E84-426E-40DD-AFC4-6F175D3DCCD1}">
                <a14:hiddenFill xmlns:a14="http://schemas.microsoft.com/office/drawing/2010/main">
                  <a:solidFill>
                    <a:srgbClr val="FFFFFF"/>
                  </a:solidFill>
                </a14:hiddenFill>
              </a:ext>
            </a:extLst>
          </p:spPr>
        </p:pic>
      </p:grpSp>
      <p:grpSp>
        <p:nvGrpSpPr>
          <p:cNvPr id="3" name="Group 2" descr="Blue line form cloud to Active Directory">
            <a:extLst>
              <a:ext uri="{FF2B5EF4-FFF2-40B4-BE49-F238E27FC236}">
                <a16:creationId xmlns:a16="http://schemas.microsoft.com/office/drawing/2014/main" id="{DC96EF8A-453F-4846-8FC3-52B70F4D58E0}"/>
              </a:ext>
            </a:extLst>
          </p:cNvPr>
          <p:cNvGrpSpPr/>
          <p:nvPr/>
        </p:nvGrpSpPr>
        <p:grpSpPr>
          <a:xfrm>
            <a:off x="2052277" y="4288778"/>
            <a:ext cx="1696052" cy="2005751"/>
            <a:chOff x="4426591" y="4962105"/>
            <a:chExt cx="1696318" cy="2006065"/>
          </a:xfrm>
        </p:grpSpPr>
        <p:grpSp>
          <p:nvGrpSpPr>
            <p:cNvPr id="38" name="Group 37">
              <a:extLst>
                <a:ext uri="{FF2B5EF4-FFF2-40B4-BE49-F238E27FC236}">
                  <a16:creationId xmlns:a16="http://schemas.microsoft.com/office/drawing/2014/main" id="{141734EF-6DDE-7442-BDF3-0C41E2346E85}"/>
                </a:ext>
              </a:extLst>
            </p:cNvPr>
            <p:cNvGrpSpPr/>
            <p:nvPr/>
          </p:nvGrpSpPr>
          <p:grpSpPr>
            <a:xfrm>
              <a:off x="4456886" y="4962105"/>
              <a:ext cx="813573" cy="1400760"/>
              <a:chOff x="3613301" y="3372642"/>
              <a:chExt cx="1921433" cy="3007463"/>
            </a:xfrm>
          </p:grpSpPr>
          <p:pic>
            <p:nvPicPr>
              <p:cNvPr id="40" name="Picture 88">
                <a:extLst>
                  <a:ext uri="{FF2B5EF4-FFF2-40B4-BE49-F238E27FC236}">
                    <a16:creationId xmlns:a16="http://schemas.microsoft.com/office/drawing/2014/main" id="{97142327-5E52-5A40-AA18-D332B2446EF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613301" y="3372642"/>
                <a:ext cx="1921433" cy="3007463"/>
              </a:xfrm>
              <a:prstGeom prst="rect">
                <a:avLst/>
              </a:prstGeom>
            </p:spPr>
          </p:pic>
          <p:sp>
            <p:nvSpPr>
              <p:cNvPr id="41" name="Rectangle 40">
                <a:extLst>
                  <a:ext uri="{FF2B5EF4-FFF2-40B4-BE49-F238E27FC236}">
                    <a16:creationId xmlns:a16="http://schemas.microsoft.com/office/drawing/2014/main" id="{EC08AF29-3B2D-9241-9269-7670A86FC5DE}"/>
                  </a:ext>
                </a:extLst>
              </p:cNvPr>
              <p:cNvSpPr/>
              <p:nvPr/>
            </p:nvSpPr>
            <p:spPr bwMode="auto">
              <a:xfrm>
                <a:off x="4110860" y="4691017"/>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2" name="Rectangle 41">
                <a:extLst>
                  <a:ext uri="{FF2B5EF4-FFF2-40B4-BE49-F238E27FC236}">
                    <a16:creationId xmlns:a16="http://schemas.microsoft.com/office/drawing/2014/main" id="{6895D3EB-FA48-EE42-9056-12AEAFF6C1F9}"/>
                  </a:ext>
                </a:extLst>
              </p:cNvPr>
              <p:cNvSpPr/>
              <p:nvPr/>
            </p:nvSpPr>
            <p:spPr bwMode="auto">
              <a:xfrm>
                <a:off x="4110860" y="4878288"/>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3" name="Rectangle 42">
                <a:extLst>
                  <a:ext uri="{FF2B5EF4-FFF2-40B4-BE49-F238E27FC236}">
                    <a16:creationId xmlns:a16="http://schemas.microsoft.com/office/drawing/2014/main" id="{342C181E-48E6-A94B-B70A-F7DF10B60CEF}"/>
                  </a:ext>
                </a:extLst>
              </p:cNvPr>
              <p:cNvSpPr/>
              <p:nvPr/>
            </p:nvSpPr>
            <p:spPr bwMode="auto">
              <a:xfrm>
                <a:off x="4110860" y="5065557"/>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4" name="Rectangle 43">
                <a:extLst>
                  <a:ext uri="{FF2B5EF4-FFF2-40B4-BE49-F238E27FC236}">
                    <a16:creationId xmlns:a16="http://schemas.microsoft.com/office/drawing/2014/main" id="{4DE7C7D6-F9D2-E747-80E2-E92074E2FE5A}"/>
                  </a:ext>
                </a:extLst>
              </p:cNvPr>
              <p:cNvSpPr/>
              <p:nvPr/>
            </p:nvSpPr>
            <p:spPr bwMode="auto">
              <a:xfrm>
                <a:off x="4110860" y="5252831"/>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5" name="Rectangle 44">
                <a:extLst>
                  <a:ext uri="{FF2B5EF4-FFF2-40B4-BE49-F238E27FC236}">
                    <a16:creationId xmlns:a16="http://schemas.microsoft.com/office/drawing/2014/main" id="{21100195-067E-B345-BAF1-F15E803A35B5}"/>
                  </a:ext>
                </a:extLst>
              </p:cNvPr>
              <p:cNvSpPr/>
              <p:nvPr/>
            </p:nvSpPr>
            <p:spPr bwMode="auto">
              <a:xfrm>
                <a:off x="4110860" y="5440097"/>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6" name="Rectangle 45">
                <a:extLst>
                  <a:ext uri="{FF2B5EF4-FFF2-40B4-BE49-F238E27FC236}">
                    <a16:creationId xmlns:a16="http://schemas.microsoft.com/office/drawing/2014/main" id="{1C663983-5943-8443-BFFF-E87C294CCA9D}"/>
                  </a:ext>
                </a:extLst>
              </p:cNvPr>
              <p:cNvSpPr/>
              <p:nvPr/>
            </p:nvSpPr>
            <p:spPr bwMode="auto">
              <a:xfrm>
                <a:off x="4110857" y="5627366"/>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7" name="Rectangle 46">
                <a:extLst>
                  <a:ext uri="{FF2B5EF4-FFF2-40B4-BE49-F238E27FC236}">
                    <a16:creationId xmlns:a16="http://schemas.microsoft.com/office/drawing/2014/main" id="{8F89B98F-015E-1943-9258-72C31E4F5355}"/>
                  </a:ext>
                </a:extLst>
              </p:cNvPr>
              <p:cNvSpPr/>
              <p:nvPr/>
            </p:nvSpPr>
            <p:spPr bwMode="auto">
              <a:xfrm>
                <a:off x="4110860" y="5814642"/>
                <a:ext cx="561876" cy="979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3" tIns="107553" rIns="134443" bIns="107553" numCol="1" spcCol="0" rtlCol="0" fromWordArt="0" anchor="t" anchorCtr="0" forceAA="0" compatLnSpc="1">
                <a:prstTxWarp prst="textNoShape">
                  <a:avLst/>
                </a:prstTxWarp>
                <a:noAutofit/>
              </a:bodyPr>
              <a:lstStyle/>
              <a:p>
                <a:pPr algn="ctr" defTabSz="685437" fontAlgn="base">
                  <a:lnSpc>
                    <a:spcPct val="90000"/>
                  </a:lnSpc>
                  <a:spcBef>
                    <a:spcPct val="0"/>
                  </a:spcBef>
                  <a:spcAft>
                    <a:spcPct val="0"/>
                  </a:spcAft>
                </a:pPr>
                <a:endParaRPr lang="en-US" sz="1600" err="1">
                  <a:gradFill>
                    <a:gsLst>
                      <a:gs pos="0">
                        <a:srgbClr val="FFFFFF"/>
                      </a:gs>
                      <a:gs pos="100000">
                        <a:srgbClr val="FFFFFF"/>
                      </a:gs>
                    </a:gsLst>
                    <a:lin ang="5400000" scaled="0"/>
                  </a:gradFill>
                  <a:latin typeface="+mj-lt"/>
                  <a:ea typeface="Segoe UI" pitchFamily="34" charset="0"/>
                  <a:cs typeface="Segoe UI" pitchFamily="34" charset="0"/>
                </a:endParaRPr>
              </a:p>
            </p:txBody>
          </p:sp>
        </p:grpSp>
        <p:pic>
          <p:nvPicPr>
            <p:cNvPr id="68" name="Picture 67">
              <a:extLst>
                <a:ext uri="{FF2B5EF4-FFF2-40B4-BE49-F238E27FC236}">
                  <a16:creationId xmlns:a16="http://schemas.microsoft.com/office/drawing/2014/main" id="{74E5608F-0581-4B67-93C4-040075A52E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68815" y="5752554"/>
              <a:ext cx="1054094" cy="697782"/>
            </a:xfrm>
            <a:prstGeom prst="rect">
              <a:avLst/>
            </a:prstGeom>
          </p:spPr>
        </p:pic>
        <p:sp>
          <p:nvSpPr>
            <p:cNvPr id="48" name="Text">
              <a:extLst>
                <a:ext uri="{FF2B5EF4-FFF2-40B4-BE49-F238E27FC236}">
                  <a16:creationId xmlns:a16="http://schemas.microsoft.com/office/drawing/2014/main" id="{E5155868-A221-4F7E-A94F-9C3EB4B30F61}"/>
                </a:ext>
              </a:extLst>
            </p:cNvPr>
            <p:cNvSpPr/>
            <p:nvPr/>
          </p:nvSpPr>
          <p:spPr bwMode="auto">
            <a:xfrm>
              <a:off x="4426591" y="6533561"/>
              <a:ext cx="1696318" cy="434609"/>
            </a:xfrm>
            <a:prstGeom prst="rect">
              <a:avLst/>
            </a:prstGeom>
            <a:noFill/>
            <a:ln w="10795" cap="flat" cmpd="sng" algn="ctr">
              <a:noFill/>
              <a:prstDash val="solid"/>
              <a:headEnd type="none" w="med" len="med"/>
              <a:tailEnd type="none" w="med" len="med"/>
            </a:ln>
            <a:effectLst/>
          </p:spPr>
          <p:txBody>
            <a:bodyPr wrap="square" lIns="0" tIns="0" rIns="0" bIns="0" anchor="t">
              <a:spAutoFit/>
            </a:bodyPr>
            <a:lstStyle/>
            <a:p>
              <a:pPr algn="ctr" defTabSz="671741" fontAlgn="base">
                <a:lnSpc>
                  <a:spcPct val="90000"/>
                </a:lnSpc>
                <a:spcBef>
                  <a:spcPct val="0"/>
                </a:spcBef>
                <a:spcAft>
                  <a:spcPct val="0"/>
                </a:spcAft>
              </a:pPr>
              <a:r>
                <a:rPr lang="en-US" sz="1569">
                  <a:gradFill>
                    <a:gsLst>
                      <a:gs pos="0">
                        <a:srgbClr val="505050"/>
                      </a:gs>
                      <a:gs pos="100000">
                        <a:srgbClr val="505050"/>
                      </a:gs>
                    </a:gsLst>
                    <a:lin ang="0" scaled="0"/>
                  </a:gradFill>
                  <a:latin typeface="+mj-lt"/>
                </a:rPr>
                <a:t>On-premises Active Directory</a:t>
              </a:r>
            </a:p>
          </p:txBody>
        </p:sp>
      </p:grpSp>
      <p:grpSp>
        <p:nvGrpSpPr>
          <p:cNvPr id="6" name="Group 5" descr="Blue line to SaaS Apps">
            <a:extLst>
              <a:ext uri="{FF2B5EF4-FFF2-40B4-BE49-F238E27FC236}">
                <a16:creationId xmlns:a16="http://schemas.microsoft.com/office/drawing/2014/main" id="{51072AC6-D4B7-4AF5-92E5-DB511B5CF60C}"/>
              </a:ext>
            </a:extLst>
          </p:cNvPr>
          <p:cNvGrpSpPr/>
          <p:nvPr/>
        </p:nvGrpSpPr>
        <p:grpSpPr>
          <a:xfrm>
            <a:off x="7589111" y="888852"/>
            <a:ext cx="3818194" cy="1269718"/>
            <a:chOff x="7589131" y="888815"/>
            <a:chExt cx="3818249" cy="1269736"/>
          </a:xfrm>
        </p:grpSpPr>
        <p:sp>
          <p:nvSpPr>
            <p:cNvPr id="61" name="TextBox 60">
              <a:extLst>
                <a:ext uri="{FF2B5EF4-FFF2-40B4-BE49-F238E27FC236}">
                  <a16:creationId xmlns:a16="http://schemas.microsoft.com/office/drawing/2014/main" id="{2B832C75-4166-4776-B66B-CC5BD29B9D99}"/>
                </a:ext>
              </a:extLst>
            </p:cNvPr>
            <p:cNvSpPr txBox="1"/>
            <p:nvPr/>
          </p:nvSpPr>
          <p:spPr>
            <a:xfrm>
              <a:off x="7589131" y="1317274"/>
              <a:ext cx="1328720" cy="535803"/>
            </a:xfrm>
            <a:prstGeom prst="rect">
              <a:avLst/>
            </a:prstGeom>
            <a:noFill/>
          </p:spPr>
          <p:txBody>
            <a:bodyPr wrap="square" rtlCol="0" anchor="ctr" anchorCtr="0">
              <a:noAutofit/>
            </a:bodyPr>
            <a:lstStyle>
              <a:defPPr>
                <a:defRPr lang="en-US"/>
              </a:defPPr>
              <a:lvl1pPr marR="0" lvl="0" indent="0" algn="ctr" defTabSz="913400" fontAlgn="base">
                <a:lnSpc>
                  <a:spcPct val="100000"/>
                </a:lnSpc>
                <a:spcBef>
                  <a:spcPct val="0"/>
                </a:spcBef>
                <a:spcAft>
                  <a:spcPct val="0"/>
                </a:spcAft>
                <a:buClrTx/>
                <a:buSzTx/>
                <a:buFontTx/>
                <a:buNone/>
                <a:tabLst/>
                <a:defRPr kumimoji="0" sz="1600" b="0" i="0" u="none" strike="noStrike" kern="0" cap="none" spc="0" normalizeH="0" baseline="0">
                  <a:ln>
                    <a:noFill/>
                  </a:ln>
                  <a:effectLst/>
                  <a:uLnTx/>
                  <a:uFillTx/>
                  <a:latin typeface="+mj-lt"/>
                  <a:ea typeface="Segoe UI" charset="0"/>
                  <a:cs typeface="Segoe UI" charset="0"/>
                </a:defRPr>
              </a:lvl1pPr>
            </a:lstStyle>
            <a:p>
              <a:pPr algn="r"/>
              <a:r>
                <a:rPr lang="en-US">
                  <a:gradFill>
                    <a:gsLst>
                      <a:gs pos="0">
                        <a:schemeClr val="tx1"/>
                      </a:gs>
                      <a:gs pos="100000">
                        <a:schemeClr val="tx1"/>
                      </a:gs>
                    </a:gsLst>
                    <a:lin ang="0" scaled="0"/>
                  </a:gradFill>
                  <a:cs typeface="Segoe UI"/>
                </a:rPr>
                <a:t>SaaS apps</a:t>
              </a:r>
              <a:endParaRPr lang="en-US"/>
            </a:p>
          </p:txBody>
        </p:sp>
        <p:grpSp>
          <p:nvGrpSpPr>
            <p:cNvPr id="18" name="Group 17">
              <a:extLst>
                <a:ext uri="{FF2B5EF4-FFF2-40B4-BE49-F238E27FC236}">
                  <a16:creationId xmlns:a16="http://schemas.microsoft.com/office/drawing/2014/main" id="{BA06D110-0038-4D87-81E4-FE360DC60711}"/>
                </a:ext>
              </a:extLst>
            </p:cNvPr>
            <p:cNvGrpSpPr/>
            <p:nvPr/>
          </p:nvGrpSpPr>
          <p:grpSpPr>
            <a:xfrm>
              <a:off x="9010356" y="888815"/>
              <a:ext cx="2397024" cy="1269736"/>
              <a:chOff x="8343509" y="1244915"/>
              <a:chExt cx="2445089" cy="1295197"/>
            </a:xfrm>
            <a:effectLst/>
          </p:grpSpPr>
          <p:sp>
            <p:nvSpPr>
              <p:cNvPr id="64" name="Freeform 13" title="Icon of a cloud">
                <a:extLst>
                  <a:ext uri="{FF2B5EF4-FFF2-40B4-BE49-F238E27FC236}">
                    <a16:creationId xmlns:a16="http://schemas.microsoft.com/office/drawing/2014/main" id="{C716353E-A02D-42FE-8108-AB9AEC78CEED}"/>
                  </a:ext>
                </a:extLst>
              </p:cNvPr>
              <p:cNvSpPr>
                <a:spLocks noChangeAspect="1"/>
              </p:cNvSpPr>
              <p:nvPr/>
            </p:nvSpPr>
            <p:spPr bwMode="auto">
              <a:xfrm flipH="1">
                <a:off x="8343509" y="1244915"/>
                <a:ext cx="2445089" cy="1295197"/>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9050" cap="sq">
                <a:solidFill>
                  <a:srgbClr val="0078D7"/>
                </a:solidFill>
                <a:prstDash val="solid"/>
                <a:miter lim="800000"/>
                <a:headEnd/>
                <a:tailEnd/>
              </a:ln>
              <a:effectLst/>
            </p:spPr>
            <p:txBody>
              <a:bodyPr vert="horz" wrap="square" lIns="121901" tIns="60951" rIns="121901" bIns="60951" numCol="1" anchor="t" anchorCtr="0" compatLnSpc="1">
                <a:prstTxWarp prst="textNoShape">
                  <a:avLst/>
                </a:prstTxWarp>
              </a:bodyPr>
              <a:lstStyle/>
              <a:p>
                <a:pPr defTabSz="1218950"/>
                <a:endParaRPr lang="en-US" sz="1200" kern="0">
                  <a:gradFill>
                    <a:gsLst>
                      <a:gs pos="0">
                        <a:srgbClr val="505050"/>
                      </a:gs>
                      <a:gs pos="100000">
                        <a:srgbClr val="505050"/>
                      </a:gs>
                    </a:gsLst>
                  </a:gradFill>
                </a:endParaRPr>
              </a:p>
            </p:txBody>
          </p:sp>
          <p:pic>
            <p:nvPicPr>
              <p:cNvPr id="5" name="Picture 4">
                <a:extLst>
                  <a:ext uri="{FF2B5EF4-FFF2-40B4-BE49-F238E27FC236}">
                    <a16:creationId xmlns:a16="http://schemas.microsoft.com/office/drawing/2014/main" id="{E4833919-12FD-4E01-9848-3C867DCBB3EE}"/>
                  </a:ext>
                </a:extLst>
              </p:cNvPr>
              <p:cNvPicPr>
                <a:picLocks noChangeAspect="1"/>
              </p:cNvPicPr>
              <p:nvPr/>
            </p:nvPicPr>
            <p:blipFill>
              <a:blip r:embed="rId11"/>
              <a:stretch>
                <a:fillRect/>
              </a:stretch>
            </p:blipFill>
            <p:spPr>
              <a:xfrm>
                <a:off x="9358252" y="1430298"/>
                <a:ext cx="428425" cy="365481"/>
              </a:xfrm>
              <a:prstGeom prst="rect">
                <a:avLst/>
              </a:prstGeom>
            </p:spPr>
          </p:pic>
          <p:grpSp>
            <p:nvGrpSpPr>
              <p:cNvPr id="17" name="Group 16">
                <a:extLst>
                  <a:ext uri="{FF2B5EF4-FFF2-40B4-BE49-F238E27FC236}">
                    <a16:creationId xmlns:a16="http://schemas.microsoft.com/office/drawing/2014/main" id="{25553BAB-CABA-4DF9-846C-17FF8C970DDA}"/>
                  </a:ext>
                </a:extLst>
              </p:cNvPr>
              <p:cNvGrpSpPr/>
              <p:nvPr/>
            </p:nvGrpSpPr>
            <p:grpSpPr>
              <a:xfrm>
                <a:off x="8691208" y="1942724"/>
                <a:ext cx="1593176" cy="428425"/>
                <a:chOff x="8618305" y="1921448"/>
                <a:chExt cx="1593176" cy="428425"/>
              </a:xfrm>
            </p:grpSpPr>
            <p:pic>
              <p:nvPicPr>
                <p:cNvPr id="8" name="Graphic 7">
                  <a:extLst>
                    <a:ext uri="{FF2B5EF4-FFF2-40B4-BE49-F238E27FC236}">
                      <a16:creationId xmlns:a16="http://schemas.microsoft.com/office/drawing/2014/main" id="{FD424C96-A3D0-4715-8448-FE0348416C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18305" y="1921448"/>
                  <a:ext cx="428425" cy="428425"/>
                </a:xfrm>
                <a:prstGeom prst="rect">
                  <a:avLst/>
                </a:prstGeom>
              </p:spPr>
            </p:pic>
            <p:pic>
              <p:nvPicPr>
                <p:cNvPr id="9" name="Picture 8">
                  <a:extLst>
                    <a:ext uri="{FF2B5EF4-FFF2-40B4-BE49-F238E27FC236}">
                      <a16:creationId xmlns:a16="http://schemas.microsoft.com/office/drawing/2014/main" id="{439D65AF-D111-4BD9-B93D-BCCBA7CBD938}"/>
                    </a:ext>
                  </a:extLst>
                </p:cNvPr>
                <p:cNvPicPr>
                  <a:picLocks noChangeAspect="1"/>
                </p:cNvPicPr>
                <p:nvPr/>
              </p:nvPicPr>
              <p:blipFill>
                <a:blip r:embed="rId14"/>
                <a:stretch>
                  <a:fillRect/>
                </a:stretch>
              </p:blipFill>
              <p:spPr>
                <a:xfrm>
                  <a:off x="9707757" y="1959269"/>
                  <a:ext cx="503724" cy="352783"/>
                </a:xfrm>
                <a:prstGeom prst="rect">
                  <a:avLst/>
                </a:prstGeom>
              </p:spPr>
            </p:pic>
            <p:pic>
              <p:nvPicPr>
                <p:cNvPr id="10" name="Picture 9">
                  <a:extLst>
                    <a:ext uri="{FF2B5EF4-FFF2-40B4-BE49-F238E27FC236}">
                      <a16:creationId xmlns:a16="http://schemas.microsoft.com/office/drawing/2014/main" id="{BB9EAAC0-A276-46E9-8764-295FE3A1E2D2}"/>
                    </a:ext>
                  </a:extLst>
                </p:cNvPr>
                <p:cNvPicPr>
                  <a:picLocks noChangeAspect="1"/>
                </p:cNvPicPr>
                <p:nvPr/>
              </p:nvPicPr>
              <p:blipFill rotWithShape="1">
                <a:blip r:embed="rId15"/>
                <a:srcRect r="73721"/>
                <a:stretch/>
              </p:blipFill>
              <p:spPr>
                <a:xfrm>
                  <a:off x="9189651" y="1960101"/>
                  <a:ext cx="375185" cy="351118"/>
                </a:xfrm>
                <a:prstGeom prst="rect">
                  <a:avLst/>
                </a:prstGeom>
              </p:spPr>
            </p:pic>
          </p:grpSp>
        </p:grpSp>
      </p:grpSp>
      <p:grpSp>
        <p:nvGrpSpPr>
          <p:cNvPr id="12" name="Group 11" descr="Blue line to cloud-hosted apps">
            <a:extLst>
              <a:ext uri="{FF2B5EF4-FFF2-40B4-BE49-F238E27FC236}">
                <a16:creationId xmlns:a16="http://schemas.microsoft.com/office/drawing/2014/main" id="{C780848D-553C-454F-9C42-19107B3AE562}"/>
              </a:ext>
            </a:extLst>
          </p:cNvPr>
          <p:cNvGrpSpPr/>
          <p:nvPr/>
        </p:nvGrpSpPr>
        <p:grpSpPr>
          <a:xfrm>
            <a:off x="7598413" y="2597693"/>
            <a:ext cx="3808892" cy="1269718"/>
            <a:chOff x="7598434" y="2597680"/>
            <a:chExt cx="3808946" cy="1269736"/>
          </a:xfrm>
        </p:grpSpPr>
        <p:sp>
          <p:nvSpPr>
            <p:cNvPr id="63" name="TextBox 62">
              <a:extLst>
                <a:ext uri="{FF2B5EF4-FFF2-40B4-BE49-F238E27FC236}">
                  <a16:creationId xmlns:a16="http://schemas.microsoft.com/office/drawing/2014/main" id="{22B0002A-C2CE-437A-B66D-7539F9D46D76}"/>
                </a:ext>
              </a:extLst>
            </p:cNvPr>
            <p:cNvSpPr txBox="1"/>
            <p:nvPr/>
          </p:nvSpPr>
          <p:spPr>
            <a:xfrm>
              <a:off x="7598434" y="2604769"/>
              <a:ext cx="1939304" cy="535803"/>
            </a:xfrm>
            <a:prstGeom prst="rect">
              <a:avLst/>
            </a:prstGeom>
            <a:noFill/>
          </p:spPr>
          <p:txBody>
            <a:bodyPr wrap="square" rtlCol="0" anchor="ctr" anchorCtr="0">
              <a:noAutofit/>
            </a:bodyPr>
            <a:lstStyle>
              <a:defPPr>
                <a:defRPr lang="en-US"/>
              </a:defPPr>
              <a:lvl1pPr marR="0" lvl="0" indent="0" algn="ctr" defTabSz="913400" fontAlgn="base">
                <a:lnSpc>
                  <a:spcPct val="100000"/>
                </a:lnSpc>
                <a:spcBef>
                  <a:spcPct val="0"/>
                </a:spcBef>
                <a:spcAft>
                  <a:spcPct val="0"/>
                </a:spcAft>
                <a:buClrTx/>
                <a:buSzTx/>
                <a:buFontTx/>
                <a:buNone/>
                <a:tabLst/>
                <a:defRPr kumimoji="0" sz="1600" b="0" i="0" u="none" strike="noStrike" kern="0" cap="none" spc="0" normalizeH="0" baseline="0">
                  <a:ln>
                    <a:noFill/>
                  </a:ln>
                  <a:effectLst/>
                  <a:uLnTx/>
                  <a:uFillTx/>
                  <a:latin typeface="+mj-lt"/>
                  <a:ea typeface="Segoe UI" charset="0"/>
                  <a:cs typeface="Segoe UI" charset="0"/>
                </a:defRPr>
              </a:lvl1pPr>
            </a:lstStyle>
            <a:p>
              <a:r>
                <a:rPr lang="en-US">
                  <a:gradFill>
                    <a:gsLst>
                      <a:gs pos="0">
                        <a:schemeClr val="tx1"/>
                      </a:gs>
                      <a:gs pos="100000">
                        <a:schemeClr val="tx1"/>
                      </a:gs>
                    </a:gsLst>
                    <a:lin ang="0" scaled="0"/>
                  </a:gradFill>
                  <a:cs typeface="Segoe UI"/>
                </a:rPr>
                <a:t>Cloud-hosted </a:t>
              </a:r>
              <a:br>
                <a:rPr lang="en-US">
                  <a:gradFill>
                    <a:gsLst>
                      <a:gs pos="0">
                        <a:schemeClr val="tx1"/>
                      </a:gs>
                      <a:gs pos="100000">
                        <a:schemeClr val="tx1"/>
                      </a:gs>
                    </a:gsLst>
                    <a:lin ang="0" scaled="0"/>
                  </a:gradFill>
                  <a:cs typeface="Segoe UI"/>
                </a:rPr>
              </a:br>
              <a:r>
                <a:rPr lang="en-US">
                  <a:gradFill>
                    <a:gsLst>
                      <a:gs pos="0">
                        <a:schemeClr val="tx1"/>
                      </a:gs>
                      <a:gs pos="100000">
                        <a:schemeClr val="tx1"/>
                      </a:gs>
                    </a:gsLst>
                    <a:lin ang="0" scaled="0"/>
                  </a:gradFill>
                  <a:cs typeface="Segoe UI"/>
                </a:rPr>
                <a:t>apps</a:t>
              </a:r>
              <a:endParaRPr lang="en-US">
                <a:gradFill>
                  <a:gsLst>
                    <a:gs pos="0">
                      <a:schemeClr val="tx1"/>
                    </a:gs>
                    <a:gs pos="100000">
                      <a:schemeClr val="tx1"/>
                    </a:gs>
                  </a:gsLst>
                  <a:lin ang="0" scaled="0"/>
                </a:gradFill>
              </a:endParaRPr>
            </a:p>
          </p:txBody>
        </p:sp>
        <p:grpSp>
          <p:nvGrpSpPr>
            <p:cNvPr id="4" name="Group 3">
              <a:extLst>
                <a:ext uri="{FF2B5EF4-FFF2-40B4-BE49-F238E27FC236}">
                  <a16:creationId xmlns:a16="http://schemas.microsoft.com/office/drawing/2014/main" id="{A3FA92DE-6919-4AED-ABF2-709758A315D1}"/>
                </a:ext>
              </a:extLst>
            </p:cNvPr>
            <p:cNvGrpSpPr/>
            <p:nvPr/>
          </p:nvGrpSpPr>
          <p:grpSpPr>
            <a:xfrm>
              <a:off x="9010356" y="2597680"/>
              <a:ext cx="2397024" cy="1269736"/>
              <a:chOff x="8848264" y="2591690"/>
              <a:chExt cx="2445089" cy="1295197"/>
            </a:xfrm>
          </p:grpSpPr>
          <p:sp>
            <p:nvSpPr>
              <p:cNvPr id="58" name="Freeform 13" title="Icon of a cloud">
                <a:extLst>
                  <a:ext uri="{FF2B5EF4-FFF2-40B4-BE49-F238E27FC236}">
                    <a16:creationId xmlns:a16="http://schemas.microsoft.com/office/drawing/2014/main" id="{88D9F8BD-462B-4506-9C66-F38619E8BA2B}"/>
                  </a:ext>
                </a:extLst>
              </p:cNvPr>
              <p:cNvSpPr>
                <a:spLocks noChangeAspect="1"/>
              </p:cNvSpPr>
              <p:nvPr/>
            </p:nvSpPr>
            <p:spPr bwMode="auto">
              <a:xfrm flipH="1">
                <a:off x="8848264" y="2591690"/>
                <a:ext cx="2445089" cy="1295197"/>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9050" cap="sq">
                <a:solidFill>
                  <a:srgbClr val="0078D7"/>
                </a:solidFill>
                <a:prstDash val="solid"/>
                <a:miter lim="800000"/>
                <a:headEnd/>
                <a:tailEnd/>
              </a:ln>
              <a:effectLst/>
            </p:spPr>
            <p:txBody>
              <a:bodyPr vert="horz" wrap="square" lIns="121901" tIns="60951" rIns="121901" bIns="60951" numCol="1" anchor="t" anchorCtr="0" compatLnSpc="1">
                <a:prstTxWarp prst="textNoShape">
                  <a:avLst/>
                </a:prstTxWarp>
              </a:bodyPr>
              <a:lstStyle/>
              <a:p>
                <a:pPr defTabSz="1218950"/>
                <a:endParaRPr lang="en-US" sz="1200" kern="0">
                  <a:gradFill>
                    <a:gsLst>
                      <a:gs pos="0">
                        <a:srgbClr val="505050"/>
                      </a:gs>
                      <a:gs pos="100000">
                        <a:srgbClr val="505050"/>
                      </a:gs>
                    </a:gsLst>
                  </a:gradFill>
                </a:endParaRPr>
              </a:p>
            </p:txBody>
          </p:sp>
          <p:pic>
            <p:nvPicPr>
              <p:cNvPr id="52" name="Picture 6">
                <a:extLst>
                  <a:ext uri="{FF2B5EF4-FFF2-40B4-BE49-F238E27FC236}">
                    <a16:creationId xmlns:a16="http://schemas.microsoft.com/office/drawing/2014/main" id="{A18D2371-D856-4CEE-988F-D69E72CFC8E3}"/>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9717398" y="2899599"/>
                <a:ext cx="568571" cy="356183"/>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3272130A-9095-428A-B0C5-2218705D049C}"/>
                  </a:ext>
                </a:extLst>
              </p:cNvPr>
              <p:cNvGrpSpPr/>
              <p:nvPr/>
            </p:nvGrpSpPr>
            <p:grpSpPr>
              <a:xfrm>
                <a:off x="10262733" y="3142625"/>
                <a:ext cx="657691" cy="569201"/>
                <a:chOff x="9590900" y="2326686"/>
                <a:chExt cx="717868" cy="621281"/>
              </a:xfrm>
            </p:grpSpPr>
            <p:pic>
              <p:nvPicPr>
                <p:cNvPr id="55" name="Picture 4" descr="See the source image">
                  <a:extLst>
                    <a:ext uri="{FF2B5EF4-FFF2-40B4-BE49-F238E27FC236}">
                      <a16:creationId xmlns:a16="http://schemas.microsoft.com/office/drawing/2014/main" id="{32BC73B9-B1E5-472A-A4FF-4D314FD822B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7156" t="69937" r="27156" b="9388"/>
                <a:stretch/>
              </p:blipFill>
              <p:spPr bwMode="auto">
                <a:xfrm>
                  <a:off x="9590900" y="2768024"/>
                  <a:ext cx="706924" cy="17994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See the source image">
                  <a:extLst>
                    <a:ext uri="{FF2B5EF4-FFF2-40B4-BE49-F238E27FC236}">
                      <a16:creationId xmlns:a16="http://schemas.microsoft.com/office/drawing/2014/main" id="{A4002DDB-0A4F-44AD-A8B5-570711E3C45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7156" t="9388" r="27156" b="39903"/>
                <a:stretch/>
              </p:blipFill>
              <p:spPr bwMode="auto">
                <a:xfrm>
                  <a:off x="9601844" y="2326686"/>
                  <a:ext cx="706924" cy="441337"/>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12" descr="See the source image">
                <a:extLst>
                  <a:ext uri="{FF2B5EF4-FFF2-40B4-BE49-F238E27FC236}">
                    <a16:creationId xmlns:a16="http://schemas.microsoft.com/office/drawing/2014/main" id="{7F4D0B9E-9E1D-46E1-A4B2-A23332D1E38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55042" y="3237120"/>
                <a:ext cx="808197" cy="42546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descr="Blue line to on-premises and web apps">
            <a:extLst>
              <a:ext uri="{FF2B5EF4-FFF2-40B4-BE49-F238E27FC236}">
                <a16:creationId xmlns:a16="http://schemas.microsoft.com/office/drawing/2014/main" id="{60389B62-7AF3-403A-A241-2348C5F4959E}"/>
              </a:ext>
            </a:extLst>
          </p:cNvPr>
          <p:cNvGrpSpPr/>
          <p:nvPr/>
        </p:nvGrpSpPr>
        <p:grpSpPr>
          <a:xfrm>
            <a:off x="8632917" y="4888764"/>
            <a:ext cx="1939277" cy="1204542"/>
            <a:chOff x="6392086" y="5118334"/>
            <a:chExt cx="1978191" cy="1228713"/>
          </a:xfrm>
        </p:grpSpPr>
        <p:sp>
          <p:nvSpPr>
            <p:cNvPr id="74" name="Text">
              <a:extLst>
                <a:ext uri="{FF2B5EF4-FFF2-40B4-BE49-F238E27FC236}">
                  <a16:creationId xmlns:a16="http://schemas.microsoft.com/office/drawing/2014/main" id="{5981EE58-FF95-4B40-A513-BEC0A8C18E92}"/>
                </a:ext>
              </a:extLst>
            </p:cNvPr>
            <p:cNvSpPr/>
            <p:nvPr/>
          </p:nvSpPr>
          <p:spPr bwMode="auto">
            <a:xfrm>
              <a:off x="6539390" y="5264178"/>
              <a:ext cx="1674662" cy="565017"/>
            </a:xfrm>
            <a:prstGeom prst="rect">
              <a:avLst/>
            </a:prstGeom>
            <a:noFill/>
            <a:ln w="10795" cap="flat" cmpd="sng" algn="ctr">
              <a:noFill/>
              <a:prstDash val="solid"/>
              <a:headEnd type="none" w="med" len="med"/>
              <a:tailEnd type="none" w="med" len="med"/>
            </a:ln>
            <a:effectLst/>
          </p:spPr>
          <p:txBody>
            <a:bodyPr lIns="0" tIns="0" rIns="0" bIns="0">
              <a:noAutofit/>
            </a:bodyPr>
            <a:lstStyle/>
            <a:p>
              <a:pPr defTabSz="895417" fontAlgn="base">
                <a:spcBef>
                  <a:spcPct val="0"/>
                </a:spcBef>
                <a:spcAft>
                  <a:spcPct val="0"/>
                </a:spcAft>
              </a:pPr>
              <a:r>
                <a:rPr lang="en-US" sz="1600">
                  <a:ln w="3175">
                    <a:noFill/>
                  </a:ln>
                  <a:gradFill>
                    <a:gsLst>
                      <a:gs pos="0">
                        <a:schemeClr val="tx1"/>
                      </a:gs>
                      <a:gs pos="100000">
                        <a:schemeClr val="tx1"/>
                      </a:gs>
                    </a:gsLst>
                    <a:lin ang="0" scaled="0"/>
                  </a:gradFill>
                  <a:latin typeface="+mj-lt"/>
                  <a:ea typeface="ＭＳ Ｐゴシック" charset="0"/>
                  <a:cs typeface="Segoe UI" panose="020B0502040204020203" pitchFamily="34" charset="0"/>
                </a:rPr>
                <a:t>On-premises and web apps</a:t>
              </a:r>
            </a:p>
          </p:txBody>
        </p:sp>
        <p:pic>
          <p:nvPicPr>
            <p:cNvPr id="49" name="Picture 48">
              <a:extLst>
                <a:ext uri="{FF2B5EF4-FFF2-40B4-BE49-F238E27FC236}">
                  <a16:creationId xmlns:a16="http://schemas.microsoft.com/office/drawing/2014/main" id="{49DDCC6C-7A68-4F11-B8B7-934FB3E890E5}"/>
                </a:ext>
              </a:extLst>
            </p:cNvPr>
            <p:cNvPicPr>
              <a:picLocks noChangeAspect="1"/>
            </p:cNvPicPr>
            <p:nvPr/>
          </p:nvPicPr>
          <p:blipFill>
            <a:blip r:embed="rId19"/>
            <a:stretch>
              <a:fillRect/>
            </a:stretch>
          </p:blipFill>
          <p:spPr>
            <a:xfrm>
              <a:off x="7742444" y="5816572"/>
              <a:ext cx="385170" cy="385170"/>
            </a:xfrm>
            <a:prstGeom prst="rect">
              <a:avLst/>
            </a:prstGeom>
          </p:spPr>
        </p:pic>
        <p:pic>
          <p:nvPicPr>
            <p:cNvPr id="50" name="Picture 49">
              <a:extLst>
                <a:ext uri="{FF2B5EF4-FFF2-40B4-BE49-F238E27FC236}">
                  <a16:creationId xmlns:a16="http://schemas.microsoft.com/office/drawing/2014/main" id="{DEBF4477-7A5D-41DC-958A-32C1F5E1EE2A}"/>
                </a:ext>
              </a:extLst>
            </p:cNvPr>
            <p:cNvPicPr>
              <a:picLocks noChangeAspect="1"/>
            </p:cNvPicPr>
            <p:nvPr/>
          </p:nvPicPr>
          <p:blipFill>
            <a:blip r:embed="rId20"/>
            <a:stretch>
              <a:fillRect/>
            </a:stretch>
          </p:blipFill>
          <p:spPr>
            <a:xfrm>
              <a:off x="7173170" y="5816572"/>
              <a:ext cx="385170" cy="385170"/>
            </a:xfrm>
            <a:prstGeom prst="rect">
              <a:avLst/>
            </a:prstGeom>
          </p:spPr>
        </p:pic>
        <p:pic>
          <p:nvPicPr>
            <p:cNvPr id="75" name="Picture 74">
              <a:extLst>
                <a:ext uri="{FF2B5EF4-FFF2-40B4-BE49-F238E27FC236}">
                  <a16:creationId xmlns:a16="http://schemas.microsoft.com/office/drawing/2014/main" id="{5F1E8545-6F59-42E6-8AE1-3446C140762F}"/>
                </a:ext>
              </a:extLst>
            </p:cNvPr>
            <p:cNvPicPr>
              <a:picLocks noChangeAspect="1"/>
            </p:cNvPicPr>
            <p:nvPr/>
          </p:nvPicPr>
          <p:blipFill>
            <a:blip r:embed="rId21"/>
            <a:stretch>
              <a:fillRect/>
            </a:stretch>
          </p:blipFill>
          <p:spPr>
            <a:xfrm>
              <a:off x="6515049" y="5772149"/>
              <a:ext cx="474017" cy="474017"/>
            </a:xfrm>
            <a:prstGeom prst="rect">
              <a:avLst/>
            </a:prstGeom>
          </p:spPr>
        </p:pic>
        <p:sp>
          <p:nvSpPr>
            <p:cNvPr id="27" name="Rectangle 26">
              <a:extLst>
                <a:ext uri="{FF2B5EF4-FFF2-40B4-BE49-F238E27FC236}">
                  <a16:creationId xmlns:a16="http://schemas.microsoft.com/office/drawing/2014/main" id="{63E4B52C-0B51-4E16-A5FC-EBEFCB212873}"/>
                </a:ext>
              </a:extLst>
            </p:cNvPr>
            <p:cNvSpPr/>
            <p:nvPr/>
          </p:nvSpPr>
          <p:spPr bwMode="auto">
            <a:xfrm>
              <a:off x="6392086" y="5118334"/>
              <a:ext cx="1978191" cy="1228713"/>
            </a:xfrm>
            <a:prstGeom prst="rect">
              <a:avLst/>
            </a:prstGeom>
            <a:noFill/>
            <a:ln w="190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2" tIns="143426" rIns="179282" bIns="143426" numCol="1" spcCol="0" rtlCol="0" fromWordArt="0" anchor="t" anchorCtr="0" forceAA="0" compatLnSpc="1">
              <a:prstTxWarp prst="textNoShape">
                <a:avLst/>
              </a:prstTxWarp>
              <a:noAutofit/>
            </a:bodyPr>
            <a:lstStyle/>
            <a:p>
              <a:pPr algn="ctr" defTabSz="914113"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589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a:extLst>
              <a:ext uri="{FF2B5EF4-FFF2-40B4-BE49-F238E27FC236}">
                <a16:creationId xmlns:a16="http://schemas.microsoft.com/office/drawing/2014/main" id="{BB946417-51EE-40AC-A347-AB86E15A6A1B}"/>
              </a:ext>
            </a:extLst>
          </p:cNvPr>
          <p:cNvSpPr>
            <a:spLocks noGrp="1"/>
          </p:cNvSpPr>
          <p:nvPr>
            <p:ph type="ftr" sz="quarter" idx="10"/>
          </p:nvPr>
        </p:nvSpPr>
        <p:spPr/>
        <p:txBody>
          <a:bodyPr/>
          <a:lstStyle/>
          <a:p>
            <a:pPr defTabSz="609562"/>
            <a:r>
              <a:rPr kumimoji="1" lang="en-US">
                <a:solidFill>
                  <a:srgbClr val="6785C1"/>
                </a:solidFill>
                <a:latin typeface="Arial"/>
              </a:rPr>
              <a:t>© 2021 NTT DATA, Inc. All rights reserved.</a:t>
            </a:r>
          </a:p>
        </p:txBody>
      </p:sp>
      <p:sp>
        <p:nvSpPr>
          <p:cNvPr id="63" name="Slide Number Placeholder 3">
            <a:extLst>
              <a:ext uri="{FF2B5EF4-FFF2-40B4-BE49-F238E27FC236}">
                <a16:creationId xmlns:a16="http://schemas.microsoft.com/office/drawing/2014/main" id="{96B1934D-CA8F-4426-B28A-F809DF813496}"/>
              </a:ext>
            </a:extLst>
          </p:cNvPr>
          <p:cNvSpPr>
            <a:spLocks noGrp="1"/>
          </p:cNvSpPr>
          <p:nvPr>
            <p:ph type="sldNum" sz="quarter" idx="11"/>
          </p:nvPr>
        </p:nvSpPr>
        <p:spPr/>
        <p:txBody>
          <a:bodyPr/>
          <a:lstStyle/>
          <a:p>
            <a:pPr defTabSz="914411"/>
            <a:fld id="{92EA2340-BE12-4138-BE15-7C339B03EB4B}" type="slidenum">
              <a:rPr kumimoji="1" lang="en-US">
                <a:solidFill>
                  <a:srgbClr val="6785C1"/>
                </a:solidFill>
                <a:latin typeface="Arial"/>
              </a:rPr>
              <a:pPr defTabSz="914411"/>
              <a:t>6</a:t>
            </a:fld>
            <a:endParaRPr kumimoji="1" lang="en-US">
              <a:solidFill>
                <a:srgbClr val="6785C1"/>
              </a:solidFill>
              <a:latin typeface="Arial"/>
            </a:endParaRPr>
          </a:p>
        </p:txBody>
      </p:sp>
      <p:sp>
        <p:nvSpPr>
          <p:cNvPr id="3" name="Title 2">
            <a:extLst>
              <a:ext uri="{FF2B5EF4-FFF2-40B4-BE49-F238E27FC236}">
                <a16:creationId xmlns:a16="http://schemas.microsoft.com/office/drawing/2014/main" id="{17902FFF-BBB7-4538-9F60-2932440EB3F9}"/>
              </a:ext>
            </a:extLst>
          </p:cNvPr>
          <p:cNvSpPr>
            <a:spLocks noGrp="1"/>
          </p:cNvSpPr>
          <p:nvPr>
            <p:ph type="title"/>
          </p:nvPr>
        </p:nvSpPr>
        <p:spPr/>
        <p:txBody>
          <a:bodyPr/>
          <a:lstStyle/>
          <a:p>
            <a:r>
              <a:rPr lang="en-US"/>
              <a:t>End-to-End Azure AD Capability: Empowering Clients with Technology Solutions</a:t>
            </a:r>
          </a:p>
        </p:txBody>
      </p:sp>
      <p:cxnSp>
        <p:nvCxnSpPr>
          <p:cNvPr id="5" name="Straight Connector 4">
            <a:extLst>
              <a:ext uri="{FF2B5EF4-FFF2-40B4-BE49-F238E27FC236}">
                <a16:creationId xmlns:a16="http://schemas.microsoft.com/office/drawing/2014/main" id="{A53D3D47-4B2B-43B2-A484-E10E3230F280}"/>
              </a:ext>
            </a:extLst>
          </p:cNvPr>
          <p:cNvCxnSpPr>
            <a:cxnSpLocks/>
            <a:stCxn id="44" idx="4"/>
            <a:endCxn id="27" idx="0"/>
          </p:cNvCxnSpPr>
          <p:nvPr/>
        </p:nvCxnSpPr>
        <p:spPr>
          <a:xfrm>
            <a:off x="8908188" y="4213612"/>
            <a:ext cx="335396" cy="864425"/>
          </a:xfrm>
          <a:prstGeom prst="line">
            <a:avLst/>
          </a:prstGeom>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D64C2C1-3674-46A4-841D-C31C972C426F}"/>
              </a:ext>
            </a:extLst>
          </p:cNvPr>
          <p:cNvCxnSpPr>
            <a:cxnSpLocks/>
            <a:endCxn id="27" idx="0"/>
          </p:cNvCxnSpPr>
          <p:nvPr/>
        </p:nvCxnSpPr>
        <p:spPr>
          <a:xfrm>
            <a:off x="7507014" y="4818931"/>
            <a:ext cx="1736571" cy="259107"/>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8F9648C-DA9D-4F82-8A7A-1073BD708A2D}"/>
              </a:ext>
            </a:extLst>
          </p:cNvPr>
          <p:cNvCxnSpPr>
            <a:cxnSpLocks/>
            <a:endCxn id="27" idx="0"/>
          </p:cNvCxnSpPr>
          <p:nvPr/>
        </p:nvCxnSpPr>
        <p:spPr>
          <a:xfrm flipV="1">
            <a:off x="8446660" y="5078037"/>
            <a:ext cx="796924" cy="661725"/>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6D92512-1FE6-4B82-82D8-1C0C5D2C1691}"/>
              </a:ext>
            </a:extLst>
          </p:cNvPr>
          <p:cNvCxnSpPr>
            <a:cxnSpLocks/>
            <a:endCxn id="27" idx="0"/>
          </p:cNvCxnSpPr>
          <p:nvPr/>
        </p:nvCxnSpPr>
        <p:spPr>
          <a:xfrm flipH="1" flipV="1">
            <a:off x="9243584" y="5078037"/>
            <a:ext cx="759933" cy="622779"/>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E4770E3-CDB7-406B-A81D-0341CABB3299}"/>
              </a:ext>
            </a:extLst>
          </p:cNvPr>
          <p:cNvCxnSpPr>
            <a:endCxn id="27" idx="0"/>
          </p:cNvCxnSpPr>
          <p:nvPr/>
        </p:nvCxnSpPr>
        <p:spPr>
          <a:xfrm flipH="1">
            <a:off x="9243584" y="4188294"/>
            <a:ext cx="601717" cy="889743"/>
          </a:xfrm>
          <a:prstGeom prst="line">
            <a:avLst/>
          </a:prstGeom>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DE1A944-2956-4686-807F-3820C89A1B8A}"/>
              </a:ext>
            </a:extLst>
          </p:cNvPr>
          <p:cNvSpPr/>
          <p:nvPr/>
        </p:nvSpPr>
        <p:spPr>
          <a:xfrm>
            <a:off x="8706471" y="4562032"/>
            <a:ext cx="1074225" cy="101564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defRPr/>
            </a:pPr>
            <a:endParaRPr lang="en-US" sz="2400" kern="0">
              <a:solidFill>
                <a:sysClr val="windowText" lastClr="000000"/>
              </a:solidFill>
              <a:latin typeface="Arial"/>
            </a:endParaRPr>
          </a:p>
        </p:txBody>
      </p:sp>
      <p:sp>
        <p:nvSpPr>
          <p:cNvPr id="28" name="Text Placeholder 9">
            <a:extLst>
              <a:ext uri="{FF2B5EF4-FFF2-40B4-BE49-F238E27FC236}">
                <a16:creationId xmlns:a16="http://schemas.microsoft.com/office/drawing/2014/main" id="{D85892E0-0C1D-40B2-9352-A3F627C0464F}"/>
              </a:ext>
            </a:extLst>
          </p:cNvPr>
          <p:cNvSpPr txBox="1">
            <a:spLocks/>
          </p:cNvSpPr>
          <p:nvPr/>
        </p:nvSpPr>
        <p:spPr>
          <a:xfrm>
            <a:off x="10272500" y="4001347"/>
            <a:ext cx="1192561" cy="316624"/>
          </a:xfrm>
          <a:prstGeom prst="rect">
            <a:avLst/>
          </a:prstGeom>
        </p:spPr>
        <p:txBody>
          <a:bodyPr/>
          <a:lstStyle>
            <a:lvl1pPr marL="169863" indent="-169863" algn="l" defTabSz="457200" rtl="0" eaLnBrk="1" fontAlgn="base" hangingPunct="1">
              <a:spcBef>
                <a:spcPct val="20000"/>
              </a:spcBef>
              <a:spcAft>
                <a:spcPct val="0"/>
              </a:spcAft>
              <a:buClr>
                <a:schemeClr val="tx1"/>
              </a:buClr>
              <a:buFont typeface="Arial" pitchFamily="34" charset="0"/>
              <a:buChar char="•"/>
              <a:defRPr kumimoji="1" sz="1200" kern="1200">
                <a:solidFill>
                  <a:schemeClr val="tx1"/>
                </a:solidFill>
                <a:latin typeface="Arial"/>
                <a:ea typeface="+mn-ea"/>
                <a:cs typeface="Arial"/>
              </a:defRPr>
            </a:lvl1pPr>
            <a:lvl2pPr marL="682625" indent="-225425"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2pPr>
            <a:lvl3pPr marL="1090613" indent="-176213"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3pPr>
            <a:lvl4pPr marL="1544638" indent="-173038"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4pPr>
            <a:lvl5pPr marL="2000250" indent="-171450" algn="l" defTabSz="457200" rtl="0" eaLnBrk="1" fontAlgn="base" hangingPunct="1">
              <a:spcBef>
                <a:spcPct val="20000"/>
              </a:spcBef>
              <a:spcAft>
                <a:spcPct val="0"/>
              </a:spcAft>
              <a:buClr>
                <a:schemeClr val="tx1"/>
              </a:buClr>
              <a:buFont typeface="Arial" pitchFamily="34" charset="0"/>
              <a:buChar char="»"/>
              <a:defRPr kumimoji="1" sz="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609593">
              <a:buClr>
                <a:srgbClr val="1C1C1C"/>
              </a:buClr>
              <a:buNone/>
              <a:defRPr/>
            </a:pPr>
            <a:r>
              <a:rPr lang="en-US" sz="1100">
                <a:solidFill>
                  <a:srgbClr val="1C1C1C"/>
                </a:solidFill>
              </a:rPr>
              <a:t>Awareness</a:t>
            </a:r>
          </a:p>
        </p:txBody>
      </p:sp>
      <p:cxnSp>
        <p:nvCxnSpPr>
          <p:cNvPr id="29" name="Straight Connector 28">
            <a:extLst>
              <a:ext uri="{FF2B5EF4-FFF2-40B4-BE49-F238E27FC236}">
                <a16:creationId xmlns:a16="http://schemas.microsoft.com/office/drawing/2014/main" id="{02DE0394-100B-42BB-883C-3806994EAD89}"/>
              </a:ext>
            </a:extLst>
          </p:cNvPr>
          <p:cNvCxnSpPr>
            <a:cxnSpLocks/>
            <a:stCxn id="30" idx="6"/>
          </p:cNvCxnSpPr>
          <p:nvPr/>
        </p:nvCxnSpPr>
        <p:spPr>
          <a:xfrm>
            <a:off x="10097412" y="4264206"/>
            <a:ext cx="1789789" cy="0"/>
          </a:xfrm>
          <a:prstGeom prst="line">
            <a:avLst/>
          </a:prstGeom>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16919C97-78A0-4E9D-9493-F7B115F38F5C}"/>
              </a:ext>
            </a:extLst>
          </p:cNvPr>
          <p:cNvSpPr>
            <a:spLocks noChangeAspect="1"/>
          </p:cNvSpPr>
          <p:nvPr/>
        </p:nvSpPr>
        <p:spPr>
          <a:xfrm>
            <a:off x="9649142" y="4040071"/>
            <a:ext cx="448270" cy="4482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endParaRPr lang="en-US" sz="2400" kern="0">
              <a:solidFill>
                <a:sysClr val="windowText" lastClr="000000"/>
              </a:solidFill>
              <a:latin typeface="Arial"/>
            </a:endParaRPr>
          </a:p>
        </p:txBody>
      </p:sp>
      <p:sp>
        <p:nvSpPr>
          <p:cNvPr id="31" name="Text Placeholder 9">
            <a:extLst>
              <a:ext uri="{FF2B5EF4-FFF2-40B4-BE49-F238E27FC236}">
                <a16:creationId xmlns:a16="http://schemas.microsoft.com/office/drawing/2014/main" id="{5072BA58-889C-4527-96CC-F3E2C6436E67}"/>
              </a:ext>
            </a:extLst>
          </p:cNvPr>
          <p:cNvSpPr txBox="1">
            <a:spLocks/>
          </p:cNvSpPr>
          <p:nvPr/>
        </p:nvSpPr>
        <p:spPr>
          <a:xfrm>
            <a:off x="10639428" y="5488656"/>
            <a:ext cx="811566" cy="316624"/>
          </a:xfrm>
          <a:prstGeom prst="rect">
            <a:avLst/>
          </a:prstGeom>
        </p:spPr>
        <p:txBody>
          <a:bodyPr/>
          <a:lstStyle>
            <a:lvl1pPr marL="169863" indent="-169863" algn="l" defTabSz="457200" rtl="0" eaLnBrk="1" fontAlgn="base" hangingPunct="1">
              <a:spcBef>
                <a:spcPct val="20000"/>
              </a:spcBef>
              <a:spcAft>
                <a:spcPct val="0"/>
              </a:spcAft>
              <a:buClr>
                <a:schemeClr val="tx1"/>
              </a:buClr>
              <a:buFont typeface="Arial" pitchFamily="34" charset="0"/>
              <a:buChar char="•"/>
              <a:defRPr kumimoji="1" sz="1200" kern="1200">
                <a:solidFill>
                  <a:schemeClr val="tx1"/>
                </a:solidFill>
                <a:latin typeface="Arial"/>
                <a:ea typeface="+mn-ea"/>
                <a:cs typeface="Arial"/>
              </a:defRPr>
            </a:lvl1pPr>
            <a:lvl2pPr marL="682625" indent="-225425"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2pPr>
            <a:lvl3pPr marL="1090613" indent="-176213"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3pPr>
            <a:lvl4pPr marL="1544638" indent="-173038"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4pPr>
            <a:lvl5pPr marL="2000250" indent="-171450" algn="l" defTabSz="457200" rtl="0" eaLnBrk="1" fontAlgn="base" hangingPunct="1">
              <a:spcBef>
                <a:spcPct val="20000"/>
              </a:spcBef>
              <a:spcAft>
                <a:spcPct val="0"/>
              </a:spcAft>
              <a:buClr>
                <a:schemeClr val="tx1"/>
              </a:buClr>
              <a:buFont typeface="Arial" pitchFamily="34" charset="0"/>
              <a:buChar char="»"/>
              <a:defRPr kumimoji="1" sz="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609593">
              <a:buClr>
                <a:srgbClr val="1C1C1C"/>
              </a:buClr>
              <a:buNone/>
              <a:defRPr/>
            </a:pPr>
            <a:r>
              <a:rPr lang="en-US" sz="1100">
                <a:solidFill>
                  <a:srgbClr val="1C1C1C"/>
                </a:solidFill>
              </a:rPr>
              <a:t>Desire</a:t>
            </a:r>
          </a:p>
        </p:txBody>
      </p:sp>
      <p:cxnSp>
        <p:nvCxnSpPr>
          <p:cNvPr id="32" name="Straight Connector 31">
            <a:extLst>
              <a:ext uri="{FF2B5EF4-FFF2-40B4-BE49-F238E27FC236}">
                <a16:creationId xmlns:a16="http://schemas.microsoft.com/office/drawing/2014/main" id="{C8E20E6F-5AF7-4B7A-AE27-C44C6806894D}"/>
              </a:ext>
            </a:extLst>
          </p:cNvPr>
          <p:cNvCxnSpPr>
            <a:cxnSpLocks/>
            <a:stCxn id="33" idx="6"/>
          </p:cNvCxnSpPr>
          <p:nvPr/>
        </p:nvCxnSpPr>
        <p:spPr>
          <a:xfrm>
            <a:off x="10288875" y="5776751"/>
            <a:ext cx="1734576" cy="0"/>
          </a:xfrm>
          <a:prstGeom prst="line">
            <a:avLst/>
          </a:prstGeom>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36A7A299-7DAB-4802-86F3-5924EFE40F94}"/>
              </a:ext>
            </a:extLst>
          </p:cNvPr>
          <p:cNvSpPr/>
          <p:nvPr/>
        </p:nvSpPr>
        <p:spPr>
          <a:xfrm>
            <a:off x="9840605" y="5552616"/>
            <a:ext cx="448270" cy="4482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endParaRPr lang="en-US" sz="2400" kern="0">
              <a:solidFill>
                <a:sysClr val="windowText" lastClr="000000"/>
              </a:solidFill>
              <a:latin typeface="Arial"/>
            </a:endParaRPr>
          </a:p>
        </p:txBody>
      </p:sp>
      <p:sp>
        <p:nvSpPr>
          <p:cNvPr id="34" name="Text Placeholder 9">
            <a:extLst>
              <a:ext uri="{FF2B5EF4-FFF2-40B4-BE49-F238E27FC236}">
                <a16:creationId xmlns:a16="http://schemas.microsoft.com/office/drawing/2014/main" id="{56B7FB63-2EB1-498B-B46C-367EAEF7F034}"/>
              </a:ext>
            </a:extLst>
          </p:cNvPr>
          <p:cNvSpPr txBox="1">
            <a:spLocks/>
          </p:cNvSpPr>
          <p:nvPr/>
        </p:nvSpPr>
        <p:spPr>
          <a:xfrm>
            <a:off x="6826350" y="5519790"/>
            <a:ext cx="1093842" cy="316624"/>
          </a:xfrm>
          <a:prstGeom prst="rect">
            <a:avLst/>
          </a:prstGeom>
        </p:spPr>
        <p:txBody>
          <a:bodyPr/>
          <a:lstStyle>
            <a:lvl1pPr marL="169863" indent="-169863" algn="l" defTabSz="457200" rtl="0" eaLnBrk="1" fontAlgn="base" hangingPunct="1">
              <a:spcBef>
                <a:spcPct val="20000"/>
              </a:spcBef>
              <a:spcAft>
                <a:spcPct val="0"/>
              </a:spcAft>
              <a:buClr>
                <a:schemeClr val="tx1"/>
              </a:buClr>
              <a:buFont typeface="Arial" pitchFamily="34" charset="0"/>
              <a:buChar char="•"/>
              <a:defRPr kumimoji="1" sz="1200" kern="1200">
                <a:solidFill>
                  <a:schemeClr val="tx1"/>
                </a:solidFill>
                <a:latin typeface="Arial"/>
                <a:ea typeface="+mn-ea"/>
                <a:cs typeface="Arial"/>
              </a:defRPr>
            </a:lvl1pPr>
            <a:lvl2pPr marL="682625" indent="-225425"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2pPr>
            <a:lvl3pPr marL="1090613" indent="-176213"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3pPr>
            <a:lvl4pPr marL="1544638" indent="-173038"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4pPr>
            <a:lvl5pPr marL="2000250" indent="-171450" algn="l" defTabSz="457200" rtl="0" eaLnBrk="1" fontAlgn="base" hangingPunct="1">
              <a:spcBef>
                <a:spcPct val="20000"/>
              </a:spcBef>
              <a:spcAft>
                <a:spcPct val="0"/>
              </a:spcAft>
              <a:buClr>
                <a:schemeClr val="tx1"/>
              </a:buClr>
              <a:buFont typeface="Arial" pitchFamily="34" charset="0"/>
              <a:buChar char="»"/>
              <a:defRPr kumimoji="1" sz="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609593">
              <a:buClr>
                <a:srgbClr val="1C1C1C"/>
              </a:buClr>
              <a:buNone/>
              <a:defRPr/>
            </a:pPr>
            <a:r>
              <a:rPr lang="en-US" sz="1100">
                <a:solidFill>
                  <a:srgbClr val="1C1C1C"/>
                </a:solidFill>
              </a:rPr>
              <a:t>Knowledge</a:t>
            </a:r>
          </a:p>
        </p:txBody>
      </p:sp>
      <p:cxnSp>
        <p:nvCxnSpPr>
          <p:cNvPr id="35" name="Straight Connector 34">
            <a:extLst>
              <a:ext uri="{FF2B5EF4-FFF2-40B4-BE49-F238E27FC236}">
                <a16:creationId xmlns:a16="http://schemas.microsoft.com/office/drawing/2014/main" id="{51C508C4-09C7-4B8A-9395-F5D4369793E5}"/>
              </a:ext>
            </a:extLst>
          </p:cNvPr>
          <p:cNvCxnSpPr>
            <a:cxnSpLocks/>
          </p:cNvCxnSpPr>
          <p:nvPr/>
        </p:nvCxnSpPr>
        <p:spPr>
          <a:xfrm flipV="1">
            <a:off x="6416391" y="5783169"/>
            <a:ext cx="1876638" cy="2112"/>
          </a:xfrm>
          <a:prstGeom prst="line">
            <a:avLst/>
          </a:prstGeom>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7F0D7DB7-A78A-4D70-89D4-D2CA33ABF091}"/>
              </a:ext>
            </a:extLst>
          </p:cNvPr>
          <p:cNvSpPr/>
          <p:nvPr/>
        </p:nvSpPr>
        <p:spPr>
          <a:xfrm>
            <a:off x="8286773" y="5594056"/>
            <a:ext cx="448270" cy="4482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endParaRPr lang="en-US" sz="2400" kern="0">
              <a:solidFill>
                <a:sysClr val="windowText" lastClr="000000"/>
              </a:solidFill>
              <a:latin typeface="Arial"/>
            </a:endParaRPr>
          </a:p>
        </p:txBody>
      </p:sp>
      <p:sp>
        <p:nvSpPr>
          <p:cNvPr id="37" name="Rectangle 36">
            <a:extLst>
              <a:ext uri="{FF2B5EF4-FFF2-40B4-BE49-F238E27FC236}">
                <a16:creationId xmlns:a16="http://schemas.microsoft.com/office/drawing/2014/main" id="{B013E6EB-0797-4B01-A172-9597A566C594}"/>
              </a:ext>
            </a:extLst>
          </p:cNvPr>
          <p:cNvSpPr/>
          <p:nvPr/>
        </p:nvSpPr>
        <p:spPr>
          <a:xfrm>
            <a:off x="5846269" y="5778076"/>
            <a:ext cx="2446760" cy="421904"/>
          </a:xfrm>
          <a:prstGeom prst="rect">
            <a:avLst/>
          </a:prstGeom>
        </p:spPr>
        <p:txBody>
          <a:bodyPr wrap="square">
            <a:spAutoFit/>
          </a:bodyPr>
          <a:lstStyle/>
          <a:p>
            <a:pPr algn="r" defTabSz="609593" fontAlgn="base">
              <a:spcAft>
                <a:spcPct val="0"/>
              </a:spcAft>
              <a:buClr>
                <a:srgbClr val="1C1C1C"/>
              </a:buClr>
              <a:defRPr/>
            </a:pPr>
            <a:r>
              <a:rPr lang="en-US" sz="1050">
                <a:solidFill>
                  <a:srgbClr val="1C1C1C"/>
                </a:solidFill>
                <a:latin typeface="Arial"/>
                <a:cs typeface="Arial"/>
              </a:rPr>
              <a:t>Learn and understand the new technology and all benefits</a:t>
            </a:r>
          </a:p>
        </p:txBody>
      </p:sp>
      <p:sp>
        <p:nvSpPr>
          <p:cNvPr id="38" name="Text Placeholder 9">
            <a:extLst>
              <a:ext uri="{FF2B5EF4-FFF2-40B4-BE49-F238E27FC236}">
                <a16:creationId xmlns:a16="http://schemas.microsoft.com/office/drawing/2014/main" id="{0E323E47-FD01-4DDF-9526-9842B8DD9F19}"/>
              </a:ext>
            </a:extLst>
          </p:cNvPr>
          <p:cNvSpPr txBox="1">
            <a:spLocks/>
          </p:cNvSpPr>
          <p:nvPr/>
        </p:nvSpPr>
        <p:spPr>
          <a:xfrm>
            <a:off x="5784616" y="4637873"/>
            <a:ext cx="914233" cy="316624"/>
          </a:xfrm>
          <a:prstGeom prst="rect">
            <a:avLst/>
          </a:prstGeom>
        </p:spPr>
        <p:txBody>
          <a:bodyPr/>
          <a:lstStyle>
            <a:lvl1pPr marL="169863" indent="-169863" algn="l" defTabSz="457200" rtl="0" eaLnBrk="1" fontAlgn="base" hangingPunct="1">
              <a:spcBef>
                <a:spcPct val="20000"/>
              </a:spcBef>
              <a:spcAft>
                <a:spcPct val="0"/>
              </a:spcAft>
              <a:buClr>
                <a:schemeClr val="tx1"/>
              </a:buClr>
              <a:buFont typeface="Arial" pitchFamily="34" charset="0"/>
              <a:buChar char="•"/>
              <a:defRPr kumimoji="1" sz="1200" kern="1200">
                <a:solidFill>
                  <a:schemeClr val="tx1"/>
                </a:solidFill>
                <a:latin typeface="Arial"/>
                <a:ea typeface="+mn-ea"/>
                <a:cs typeface="Arial"/>
              </a:defRPr>
            </a:lvl1pPr>
            <a:lvl2pPr marL="682625" indent="-225425"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2pPr>
            <a:lvl3pPr marL="1090613" indent="-176213"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3pPr>
            <a:lvl4pPr marL="1544638" indent="-173038"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4pPr>
            <a:lvl5pPr marL="2000250" indent="-171450" algn="l" defTabSz="457200" rtl="0" eaLnBrk="1" fontAlgn="base" hangingPunct="1">
              <a:spcBef>
                <a:spcPct val="20000"/>
              </a:spcBef>
              <a:spcAft>
                <a:spcPct val="0"/>
              </a:spcAft>
              <a:buClr>
                <a:schemeClr val="tx1"/>
              </a:buClr>
              <a:buFont typeface="Arial" pitchFamily="34" charset="0"/>
              <a:buChar char="»"/>
              <a:defRPr kumimoji="1" sz="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609593">
              <a:buClr>
                <a:srgbClr val="1C1C1C"/>
              </a:buClr>
              <a:buNone/>
              <a:defRPr/>
            </a:pPr>
            <a:r>
              <a:rPr lang="en-US" sz="1100">
                <a:solidFill>
                  <a:srgbClr val="1C1C1C"/>
                </a:solidFill>
              </a:rPr>
              <a:t>Ability</a:t>
            </a:r>
          </a:p>
        </p:txBody>
      </p:sp>
      <p:cxnSp>
        <p:nvCxnSpPr>
          <p:cNvPr id="39" name="Straight Connector 38">
            <a:extLst>
              <a:ext uri="{FF2B5EF4-FFF2-40B4-BE49-F238E27FC236}">
                <a16:creationId xmlns:a16="http://schemas.microsoft.com/office/drawing/2014/main" id="{20252C44-900A-41EE-8F54-56331C899273}"/>
              </a:ext>
            </a:extLst>
          </p:cNvPr>
          <p:cNvCxnSpPr>
            <a:cxnSpLocks/>
            <a:endCxn id="40" idx="2"/>
          </p:cNvCxnSpPr>
          <p:nvPr/>
        </p:nvCxnSpPr>
        <p:spPr>
          <a:xfrm>
            <a:off x="5231860" y="4896935"/>
            <a:ext cx="2073124" cy="0"/>
          </a:xfrm>
          <a:prstGeom prst="line">
            <a:avLst/>
          </a:prstGeom>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B158A6C7-2A66-43E1-B53A-C5C5D970BC70}"/>
              </a:ext>
            </a:extLst>
          </p:cNvPr>
          <p:cNvSpPr/>
          <p:nvPr/>
        </p:nvSpPr>
        <p:spPr>
          <a:xfrm>
            <a:off x="7304984" y="4672800"/>
            <a:ext cx="448270" cy="4482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defRPr/>
            </a:pPr>
            <a:endParaRPr lang="en-US" sz="2400" kern="0">
              <a:solidFill>
                <a:sysClr val="windowText" lastClr="000000"/>
              </a:solidFill>
              <a:latin typeface="Arial"/>
            </a:endParaRPr>
          </a:p>
        </p:txBody>
      </p:sp>
      <p:sp>
        <p:nvSpPr>
          <p:cNvPr id="41" name="Rectangle 40">
            <a:extLst>
              <a:ext uri="{FF2B5EF4-FFF2-40B4-BE49-F238E27FC236}">
                <a16:creationId xmlns:a16="http://schemas.microsoft.com/office/drawing/2014/main" id="{24859080-7D7B-4E90-A154-E1670E199873}"/>
              </a:ext>
            </a:extLst>
          </p:cNvPr>
          <p:cNvSpPr/>
          <p:nvPr/>
        </p:nvSpPr>
        <p:spPr>
          <a:xfrm>
            <a:off x="4985370" y="4895690"/>
            <a:ext cx="2298822" cy="586691"/>
          </a:xfrm>
          <a:prstGeom prst="rect">
            <a:avLst/>
          </a:prstGeom>
        </p:spPr>
        <p:txBody>
          <a:bodyPr wrap="square">
            <a:spAutoFit/>
          </a:bodyPr>
          <a:lstStyle/>
          <a:p>
            <a:pPr algn="r" defTabSz="609593" fontAlgn="base">
              <a:spcAft>
                <a:spcPct val="0"/>
              </a:spcAft>
              <a:buClr>
                <a:srgbClr val="1C1C1C"/>
              </a:buClr>
              <a:defRPr/>
            </a:pPr>
            <a:r>
              <a:rPr lang="en-US" sz="1050">
                <a:solidFill>
                  <a:srgbClr val="1C1C1C"/>
                </a:solidFill>
                <a:latin typeface="Arial"/>
                <a:cs typeface="Arial"/>
              </a:rPr>
              <a:t>Empowers clients to master all of the benefits with a new access management system</a:t>
            </a:r>
          </a:p>
        </p:txBody>
      </p:sp>
      <p:sp>
        <p:nvSpPr>
          <p:cNvPr id="42" name="Text Placeholder 9">
            <a:extLst>
              <a:ext uri="{FF2B5EF4-FFF2-40B4-BE49-F238E27FC236}">
                <a16:creationId xmlns:a16="http://schemas.microsoft.com/office/drawing/2014/main" id="{93BBB0B3-B104-4D2D-AE86-D6F061CEA987}"/>
              </a:ext>
            </a:extLst>
          </p:cNvPr>
          <p:cNvSpPr txBox="1">
            <a:spLocks/>
          </p:cNvSpPr>
          <p:nvPr/>
        </p:nvSpPr>
        <p:spPr>
          <a:xfrm>
            <a:off x="6103155" y="3743013"/>
            <a:ext cx="1850584" cy="344343"/>
          </a:xfrm>
          <a:prstGeom prst="rect">
            <a:avLst/>
          </a:prstGeom>
        </p:spPr>
        <p:txBody>
          <a:bodyPr/>
          <a:lstStyle>
            <a:lvl1pPr marL="169863" indent="-169863" algn="l" defTabSz="457200" rtl="0" eaLnBrk="1" fontAlgn="base" hangingPunct="1">
              <a:spcBef>
                <a:spcPct val="20000"/>
              </a:spcBef>
              <a:spcAft>
                <a:spcPct val="0"/>
              </a:spcAft>
              <a:buClr>
                <a:schemeClr val="tx1"/>
              </a:buClr>
              <a:buFont typeface="Arial" pitchFamily="34" charset="0"/>
              <a:buChar char="•"/>
              <a:defRPr kumimoji="1" sz="1200" kern="1200">
                <a:solidFill>
                  <a:schemeClr val="tx1"/>
                </a:solidFill>
                <a:latin typeface="Arial"/>
                <a:ea typeface="+mn-ea"/>
                <a:cs typeface="Arial"/>
              </a:defRPr>
            </a:lvl1pPr>
            <a:lvl2pPr marL="682625" indent="-225425"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2pPr>
            <a:lvl3pPr marL="1090613" indent="-176213"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3pPr>
            <a:lvl4pPr marL="1544638" indent="-173038" algn="l" defTabSz="457200" rtl="0" eaLnBrk="1" fontAlgn="base" hangingPunct="1">
              <a:spcBef>
                <a:spcPct val="20000"/>
              </a:spcBef>
              <a:spcAft>
                <a:spcPct val="0"/>
              </a:spcAft>
              <a:buClr>
                <a:schemeClr val="tx1"/>
              </a:buClr>
              <a:buFont typeface="Arial" pitchFamily="34" charset="0"/>
              <a:buChar char="–"/>
              <a:defRPr kumimoji="1" sz="1100" kern="1200">
                <a:solidFill>
                  <a:schemeClr val="tx1"/>
                </a:solidFill>
                <a:latin typeface="Arial"/>
                <a:ea typeface="+mn-ea"/>
                <a:cs typeface="Arial"/>
              </a:defRPr>
            </a:lvl4pPr>
            <a:lvl5pPr marL="2000250" indent="-171450" algn="l" defTabSz="457200" rtl="0" eaLnBrk="1" fontAlgn="base" hangingPunct="1">
              <a:spcBef>
                <a:spcPct val="20000"/>
              </a:spcBef>
              <a:spcAft>
                <a:spcPct val="0"/>
              </a:spcAft>
              <a:buClr>
                <a:schemeClr val="tx1"/>
              </a:buClr>
              <a:buFont typeface="Arial" pitchFamily="34" charset="0"/>
              <a:buChar char="»"/>
              <a:defRPr kumimoji="1" sz="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609593">
              <a:buClr>
                <a:srgbClr val="1C1C1C"/>
              </a:buClr>
              <a:buNone/>
              <a:defRPr/>
            </a:pPr>
            <a:r>
              <a:rPr lang="en-US" sz="1100">
                <a:solidFill>
                  <a:srgbClr val="1C1C1C"/>
                </a:solidFill>
              </a:rPr>
              <a:t>Reinforcement</a:t>
            </a:r>
          </a:p>
        </p:txBody>
      </p:sp>
      <p:cxnSp>
        <p:nvCxnSpPr>
          <p:cNvPr id="43" name="Straight Connector 42">
            <a:extLst>
              <a:ext uri="{FF2B5EF4-FFF2-40B4-BE49-F238E27FC236}">
                <a16:creationId xmlns:a16="http://schemas.microsoft.com/office/drawing/2014/main" id="{27B8D070-3BB4-4311-A094-369E4D7A0ACA}"/>
              </a:ext>
            </a:extLst>
          </p:cNvPr>
          <p:cNvCxnSpPr>
            <a:cxnSpLocks/>
            <a:endCxn id="44" idx="2"/>
          </p:cNvCxnSpPr>
          <p:nvPr/>
        </p:nvCxnSpPr>
        <p:spPr>
          <a:xfrm>
            <a:off x="5372840" y="3989477"/>
            <a:ext cx="3311213" cy="0"/>
          </a:xfrm>
          <a:prstGeom prst="line">
            <a:avLst/>
          </a:prstGeom>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F2EEBA46-FBF4-49E4-B85D-64AE4487DBA0}"/>
              </a:ext>
            </a:extLst>
          </p:cNvPr>
          <p:cNvSpPr/>
          <p:nvPr/>
        </p:nvSpPr>
        <p:spPr>
          <a:xfrm>
            <a:off x="8684053" y="3765342"/>
            <a:ext cx="448270" cy="44827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84"/>
            <a:endParaRPr lang="en-US" sz="2400" kern="0">
              <a:solidFill>
                <a:sysClr val="windowText" lastClr="000000"/>
              </a:solidFill>
              <a:latin typeface="Arial"/>
            </a:endParaRPr>
          </a:p>
        </p:txBody>
      </p:sp>
      <p:sp>
        <p:nvSpPr>
          <p:cNvPr id="45" name="Rectangle 44">
            <a:extLst>
              <a:ext uri="{FF2B5EF4-FFF2-40B4-BE49-F238E27FC236}">
                <a16:creationId xmlns:a16="http://schemas.microsoft.com/office/drawing/2014/main" id="{207F1C73-3CB1-48CB-9F67-9164BC8825B0}"/>
              </a:ext>
            </a:extLst>
          </p:cNvPr>
          <p:cNvSpPr/>
          <p:nvPr/>
        </p:nvSpPr>
        <p:spPr>
          <a:xfrm>
            <a:off x="5122677" y="3996119"/>
            <a:ext cx="3533401" cy="421904"/>
          </a:xfrm>
          <a:prstGeom prst="rect">
            <a:avLst/>
          </a:prstGeom>
        </p:spPr>
        <p:txBody>
          <a:bodyPr wrap="square">
            <a:spAutoFit/>
          </a:bodyPr>
          <a:lstStyle/>
          <a:p>
            <a:pPr algn="r" defTabSz="609593" fontAlgn="base">
              <a:spcAft>
                <a:spcPct val="0"/>
              </a:spcAft>
              <a:buClr>
                <a:srgbClr val="1C1C1C"/>
              </a:buClr>
              <a:defRPr/>
            </a:pPr>
            <a:r>
              <a:rPr lang="en-US" sz="1050">
                <a:solidFill>
                  <a:srgbClr val="1C1C1C"/>
                </a:solidFill>
                <a:latin typeface="Arial"/>
                <a:cs typeface="Arial"/>
              </a:rPr>
              <a:t>Ongoing training, improvements and updates software help our clients adopt the newest DTI strategies</a:t>
            </a:r>
          </a:p>
        </p:txBody>
      </p:sp>
      <p:sp>
        <p:nvSpPr>
          <p:cNvPr id="46" name="Rectangle 45">
            <a:extLst>
              <a:ext uri="{FF2B5EF4-FFF2-40B4-BE49-F238E27FC236}">
                <a16:creationId xmlns:a16="http://schemas.microsoft.com/office/drawing/2014/main" id="{D954C5F8-BE71-49F9-9890-6EEF8C80BC2B}"/>
              </a:ext>
            </a:extLst>
          </p:cNvPr>
          <p:cNvSpPr/>
          <p:nvPr/>
        </p:nvSpPr>
        <p:spPr>
          <a:xfrm>
            <a:off x="1212736" y="4562031"/>
            <a:ext cx="3381149" cy="312069"/>
          </a:xfrm>
          <a:prstGeom prst="rect">
            <a:avLst/>
          </a:prstGeom>
        </p:spPr>
        <p:txBody>
          <a:bodyPr wrap="square">
            <a:spAutoFit/>
          </a:bodyPr>
          <a:lstStyle/>
          <a:p>
            <a:pPr defTabSz="914411"/>
            <a:r>
              <a:rPr lang="en-US" sz="1400">
                <a:solidFill>
                  <a:srgbClr val="1C1C1C"/>
                </a:solidFill>
                <a:latin typeface="Arial"/>
              </a:rPr>
              <a:t>Establish a clear, strategic vision</a:t>
            </a:r>
          </a:p>
        </p:txBody>
      </p:sp>
      <p:pic>
        <p:nvPicPr>
          <p:cNvPr id="47" name="Graphic 46" descr="Eye">
            <a:extLst>
              <a:ext uri="{FF2B5EF4-FFF2-40B4-BE49-F238E27FC236}">
                <a16:creationId xmlns:a16="http://schemas.microsoft.com/office/drawing/2014/main" id="{AFCCF9B2-939D-4BE9-BC9A-156EC371E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21" y="4485832"/>
            <a:ext cx="507882" cy="507882"/>
          </a:xfrm>
          <a:prstGeom prst="rect">
            <a:avLst/>
          </a:prstGeom>
        </p:spPr>
      </p:pic>
      <p:pic>
        <p:nvPicPr>
          <p:cNvPr id="48" name="Graphic 47" descr="Books">
            <a:extLst>
              <a:ext uri="{FF2B5EF4-FFF2-40B4-BE49-F238E27FC236}">
                <a16:creationId xmlns:a16="http://schemas.microsoft.com/office/drawing/2014/main" id="{607AD926-C1DA-41DA-9C91-474ACA073F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989" y="5488656"/>
            <a:ext cx="456785" cy="456785"/>
          </a:xfrm>
          <a:prstGeom prst="rect">
            <a:avLst/>
          </a:prstGeom>
        </p:spPr>
      </p:pic>
      <p:pic>
        <p:nvPicPr>
          <p:cNvPr id="49" name="Graphic 48" descr="Upward trend">
            <a:extLst>
              <a:ext uri="{FF2B5EF4-FFF2-40B4-BE49-F238E27FC236}">
                <a16:creationId xmlns:a16="http://schemas.microsoft.com/office/drawing/2014/main" id="{13F59420-8658-408A-A8D0-D245D886C8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461" y="5970424"/>
            <a:ext cx="415492" cy="415492"/>
          </a:xfrm>
          <a:prstGeom prst="rect">
            <a:avLst/>
          </a:prstGeom>
        </p:spPr>
      </p:pic>
      <p:sp>
        <p:nvSpPr>
          <p:cNvPr id="50" name="Rectangle 49">
            <a:extLst>
              <a:ext uri="{FF2B5EF4-FFF2-40B4-BE49-F238E27FC236}">
                <a16:creationId xmlns:a16="http://schemas.microsoft.com/office/drawing/2014/main" id="{074890CE-2DC5-44FB-9B1C-0CB0DD983735}"/>
              </a:ext>
            </a:extLst>
          </p:cNvPr>
          <p:cNvSpPr/>
          <p:nvPr/>
        </p:nvSpPr>
        <p:spPr>
          <a:xfrm>
            <a:off x="1208952" y="6019240"/>
            <a:ext cx="2143536" cy="307777"/>
          </a:xfrm>
          <a:prstGeom prst="rect">
            <a:avLst/>
          </a:prstGeom>
        </p:spPr>
        <p:txBody>
          <a:bodyPr wrap="none">
            <a:spAutoFit/>
          </a:bodyPr>
          <a:lstStyle/>
          <a:p>
            <a:pPr defTabSz="914411"/>
            <a:r>
              <a:rPr lang="en-US" sz="1400">
                <a:solidFill>
                  <a:srgbClr val="1C1C1C"/>
                </a:solidFill>
                <a:latin typeface="Arial"/>
              </a:rPr>
              <a:t>Commit to the long term </a:t>
            </a:r>
          </a:p>
        </p:txBody>
      </p:sp>
      <p:sp>
        <p:nvSpPr>
          <p:cNvPr id="51" name="Rectangle 50">
            <a:extLst>
              <a:ext uri="{FF2B5EF4-FFF2-40B4-BE49-F238E27FC236}">
                <a16:creationId xmlns:a16="http://schemas.microsoft.com/office/drawing/2014/main" id="{DFFB5FA1-7306-4FFC-BA76-F4F10B6DBB3A}"/>
              </a:ext>
            </a:extLst>
          </p:cNvPr>
          <p:cNvSpPr/>
          <p:nvPr/>
        </p:nvSpPr>
        <p:spPr>
          <a:xfrm>
            <a:off x="1212736" y="5426945"/>
            <a:ext cx="3445125" cy="531804"/>
          </a:xfrm>
          <a:prstGeom prst="rect">
            <a:avLst/>
          </a:prstGeom>
        </p:spPr>
        <p:txBody>
          <a:bodyPr wrap="square">
            <a:spAutoFit/>
          </a:bodyPr>
          <a:lstStyle/>
          <a:p>
            <a:pPr defTabSz="914411"/>
            <a:r>
              <a:rPr lang="en-US" sz="1400">
                <a:solidFill>
                  <a:srgbClr val="1C1C1C"/>
                </a:solidFill>
                <a:latin typeface="Arial"/>
              </a:rPr>
              <a:t>Teach the new behaviors / offer opportunities for practice</a:t>
            </a:r>
          </a:p>
        </p:txBody>
      </p:sp>
      <p:pic>
        <p:nvPicPr>
          <p:cNvPr id="52" name="Graphic 51" descr="Playbook">
            <a:extLst>
              <a:ext uri="{FF2B5EF4-FFF2-40B4-BE49-F238E27FC236}">
                <a16:creationId xmlns:a16="http://schemas.microsoft.com/office/drawing/2014/main" id="{0390D439-084F-4BA7-B613-B34F63A046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815" y="4897727"/>
            <a:ext cx="517131" cy="517131"/>
          </a:xfrm>
          <a:prstGeom prst="rect">
            <a:avLst/>
          </a:prstGeom>
        </p:spPr>
      </p:pic>
      <p:sp>
        <p:nvSpPr>
          <p:cNvPr id="53" name="Rectangle 52">
            <a:extLst>
              <a:ext uri="{FF2B5EF4-FFF2-40B4-BE49-F238E27FC236}">
                <a16:creationId xmlns:a16="http://schemas.microsoft.com/office/drawing/2014/main" id="{E3373B63-1145-437B-A0C9-EE549C9B4A1D}"/>
              </a:ext>
            </a:extLst>
          </p:cNvPr>
          <p:cNvSpPr/>
          <p:nvPr/>
        </p:nvSpPr>
        <p:spPr>
          <a:xfrm>
            <a:off x="1214891" y="5016249"/>
            <a:ext cx="3029997" cy="307777"/>
          </a:xfrm>
          <a:prstGeom prst="rect">
            <a:avLst/>
          </a:prstGeom>
        </p:spPr>
        <p:txBody>
          <a:bodyPr wrap="none">
            <a:spAutoFit/>
          </a:bodyPr>
          <a:lstStyle/>
          <a:p>
            <a:pPr defTabSz="914411"/>
            <a:r>
              <a:rPr lang="en-US" sz="1400">
                <a:solidFill>
                  <a:srgbClr val="1C1C1C"/>
                </a:solidFill>
                <a:latin typeface="Arial"/>
              </a:rPr>
              <a:t>Model changes at the highest levels</a:t>
            </a:r>
          </a:p>
        </p:txBody>
      </p:sp>
      <p:sp>
        <p:nvSpPr>
          <p:cNvPr id="54" name="Rectangle 53">
            <a:extLst>
              <a:ext uri="{FF2B5EF4-FFF2-40B4-BE49-F238E27FC236}">
                <a16:creationId xmlns:a16="http://schemas.microsoft.com/office/drawing/2014/main" id="{82AF4901-5FDC-4DBD-9F1F-67CD7A21A688}"/>
              </a:ext>
            </a:extLst>
          </p:cNvPr>
          <p:cNvSpPr/>
          <p:nvPr/>
        </p:nvSpPr>
        <p:spPr>
          <a:xfrm>
            <a:off x="300095" y="3342848"/>
            <a:ext cx="4419089" cy="1222625"/>
          </a:xfrm>
          <a:prstGeom prst="rect">
            <a:avLst/>
          </a:prstGeom>
        </p:spPr>
        <p:txBody>
          <a:bodyPr wrap="square">
            <a:spAutoFit/>
          </a:bodyPr>
          <a:lstStyle/>
          <a:p>
            <a:pPr defTabSz="914411"/>
            <a:r>
              <a:rPr lang="en-US" sz="1200" i="1">
                <a:solidFill>
                  <a:srgbClr val="1C1C1C"/>
                </a:solidFill>
                <a:latin typeface="Arial"/>
              </a:rPr>
              <a:t>We realize that culture change - combined with implementing new technology - is one of the most difficult challenges leadership faces. We understand that It requires a deep commitment to personal, organizational, and technological change and a significant investment of both time and resources. We work with our clients to:</a:t>
            </a:r>
          </a:p>
        </p:txBody>
      </p:sp>
      <p:sp>
        <p:nvSpPr>
          <p:cNvPr id="112" name="Rectangle 111">
            <a:extLst>
              <a:ext uri="{FF2B5EF4-FFF2-40B4-BE49-F238E27FC236}">
                <a16:creationId xmlns:a16="http://schemas.microsoft.com/office/drawing/2014/main" id="{DC99889B-87C2-413C-B70D-F209589F17F4}"/>
              </a:ext>
            </a:extLst>
          </p:cNvPr>
          <p:cNvSpPr/>
          <p:nvPr/>
        </p:nvSpPr>
        <p:spPr>
          <a:xfrm>
            <a:off x="10097412" y="4259605"/>
            <a:ext cx="1983454" cy="42190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09593" fontAlgn="base">
              <a:spcAft>
                <a:spcPct val="0"/>
              </a:spcAft>
              <a:buClr>
                <a:srgbClr val="1C1C1C"/>
              </a:buClr>
              <a:defRPr/>
            </a:pPr>
            <a:r>
              <a:rPr lang="en-US" sz="1050">
                <a:solidFill>
                  <a:srgbClr val="1C1C1C"/>
                </a:solidFill>
                <a:latin typeface="Arial"/>
                <a:cs typeface="Arial"/>
              </a:rPr>
              <a:t>Demonstrates the need for a change to a simpler system</a:t>
            </a:r>
          </a:p>
        </p:txBody>
      </p:sp>
      <p:sp>
        <p:nvSpPr>
          <p:cNvPr id="113" name="Rectangle 112">
            <a:extLst>
              <a:ext uri="{FF2B5EF4-FFF2-40B4-BE49-F238E27FC236}">
                <a16:creationId xmlns:a16="http://schemas.microsoft.com/office/drawing/2014/main" id="{09FD336A-3C0A-408F-8B02-3929D3F26CC9}"/>
              </a:ext>
            </a:extLst>
          </p:cNvPr>
          <p:cNvSpPr/>
          <p:nvPr/>
        </p:nvSpPr>
        <p:spPr>
          <a:xfrm>
            <a:off x="10281282" y="5776506"/>
            <a:ext cx="1799583" cy="58669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09593" fontAlgn="base">
              <a:spcAft>
                <a:spcPct val="0"/>
              </a:spcAft>
              <a:buClr>
                <a:srgbClr val="1C1C1C"/>
              </a:buClr>
              <a:defRPr/>
            </a:pPr>
            <a:r>
              <a:rPr lang="en-US" sz="1050">
                <a:solidFill>
                  <a:srgbClr val="1C1C1C"/>
                </a:solidFill>
                <a:latin typeface="Arial"/>
                <a:cs typeface="Arial"/>
              </a:rPr>
              <a:t>Our technology creates the desire to transition to a new system</a:t>
            </a:r>
          </a:p>
        </p:txBody>
      </p:sp>
      <p:cxnSp>
        <p:nvCxnSpPr>
          <p:cNvPr id="67" name="Straight Connector 66">
            <a:extLst>
              <a:ext uri="{FF2B5EF4-FFF2-40B4-BE49-F238E27FC236}">
                <a16:creationId xmlns:a16="http://schemas.microsoft.com/office/drawing/2014/main" id="{394444F3-94E9-4739-B4D2-404BD8CE4E65}"/>
              </a:ext>
            </a:extLst>
          </p:cNvPr>
          <p:cNvCxnSpPr>
            <a:cxnSpLocks/>
          </p:cNvCxnSpPr>
          <p:nvPr/>
        </p:nvCxnSpPr>
        <p:spPr>
          <a:xfrm flipH="1">
            <a:off x="4836510" y="3342849"/>
            <a:ext cx="1587" cy="305791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6E5E119C-536E-476B-A50F-2DB64C01D48B}"/>
              </a:ext>
            </a:extLst>
          </p:cNvPr>
          <p:cNvSpPr/>
          <p:nvPr/>
        </p:nvSpPr>
        <p:spPr>
          <a:xfrm>
            <a:off x="6844122" y="969204"/>
            <a:ext cx="3795307" cy="1331283"/>
          </a:xfrm>
          <a:prstGeom prst="rightArrow">
            <a:avLst>
              <a:gd name="adj1" fmla="val 60800"/>
              <a:gd name="adj2" fmla="val 50000"/>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defTabSz="914411"/>
            <a:endParaRPr lang="en-US" sz="1200" b="1">
              <a:solidFill>
                <a:srgbClr val="0F1C50"/>
              </a:solidFill>
              <a:latin typeface="Arial"/>
            </a:endParaRPr>
          </a:p>
        </p:txBody>
      </p:sp>
      <p:sp>
        <p:nvSpPr>
          <p:cNvPr id="13" name="Arrow: Right 12">
            <a:extLst>
              <a:ext uri="{FF2B5EF4-FFF2-40B4-BE49-F238E27FC236}">
                <a16:creationId xmlns:a16="http://schemas.microsoft.com/office/drawing/2014/main" id="{00CA8184-1E88-420D-A66F-93A96F691A60}"/>
              </a:ext>
            </a:extLst>
          </p:cNvPr>
          <p:cNvSpPr/>
          <p:nvPr/>
        </p:nvSpPr>
        <p:spPr>
          <a:xfrm>
            <a:off x="4184896" y="969204"/>
            <a:ext cx="3795307" cy="1331283"/>
          </a:xfrm>
          <a:prstGeom prst="rightArrow">
            <a:avLst>
              <a:gd name="adj1" fmla="val 608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defTabSz="914411"/>
            <a:endParaRPr lang="en-US" sz="1200" b="1">
              <a:solidFill>
                <a:srgbClr val="0F1C50"/>
              </a:solidFill>
              <a:latin typeface="Arial"/>
            </a:endParaRPr>
          </a:p>
        </p:txBody>
      </p:sp>
      <p:sp>
        <p:nvSpPr>
          <p:cNvPr id="14" name="Arrow: Right 13">
            <a:extLst>
              <a:ext uri="{FF2B5EF4-FFF2-40B4-BE49-F238E27FC236}">
                <a16:creationId xmlns:a16="http://schemas.microsoft.com/office/drawing/2014/main" id="{B94B86B5-81E8-49C4-8BDD-B79B1541DF1F}"/>
              </a:ext>
            </a:extLst>
          </p:cNvPr>
          <p:cNvSpPr/>
          <p:nvPr/>
        </p:nvSpPr>
        <p:spPr>
          <a:xfrm>
            <a:off x="1577533" y="969204"/>
            <a:ext cx="3795307" cy="1331283"/>
          </a:xfrm>
          <a:prstGeom prst="rightArrow">
            <a:avLst>
              <a:gd name="adj1" fmla="val 60800"/>
              <a:gd name="adj2" fmla="val 50000"/>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defTabSz="914411"/>
            <a:endParaRPr lang="en-US" sz="1200" b="1">
              <a:solidFill>
                <a:srgbClr val="0F1C50"/>
              </a:solidFill>
              <a:latin typeface="Arial"/>
            </a:endParaRPr>
          </a:p>
        </p:txBody>
      </p:sp>
      <p:sp>
        <p:nvSpPr>
          <p:cNvPr id="15" name="TextBox 14">
            <a:extLst>
              <a:ext uri="{FF2B5EF4-FFF2-40B4-BE49-F238E27FC236}">
                <a16:creationId xmlns:a16="http://schemas.microsoft.com/office/drawing/2014/main" id="{7391FB20-F9F9-4E7A-B803-F76285249457}"/>
              </a:ext>
            </a:extLst>
          </p:cNvPr>
          <p:cNvSpPr txBox="1"/>
          <p:nvPr/>
        </p:nvSpPr>
        <p:spPr>
          <a:xfrm>
            <a:off x="1781582" y="1348661"/>
            <a:ext cx="3335251" cy="583035"/>
          </a:xfrm>
          <a:prstGeom prst="rect">
            <a:avLst/>
          </a:prstGeom>
          <a:noFill/>
        </p:spPr>
        <p:txBody>
          <a:bodyPr wrap="square" rtlCol="0">
            <a:spAutoFit/>
          </a:bodyPr>
          <a:lstStyle/>
          <a:p>
            <a:pPr algn="ctr" defTabSz="914411"/>
            <a:r>
              <a:rPr lang="en-US" sz="1600" b="1">
                <a:solidFill>
                  <a:srgbClr val="1C1C1C"/>
                </a:solidFill>
                <a:latin typeface="Arial"/>
              </a:rPr>
              <a:t>Phase 1 </a:t>
            </a:r>
          </a:p>
          <a:p>
            <a:pPr algn="ctr" defTabSz="914411"/>
            <a:r>
              <a:rPr lang="en-US" sz="1600" b="1">
                <a:solidFill>
                  <a:srgbClr val="1C1C1C"/>
                </a:solidFill>
                <a:latin typeface="Arial"/>
              </a:rPr>
              <a:t>Plan / Advise</a:t>
            </a:r>
          </a:p>
        </p:txBody>
      </p:sp>
      <p:sp>
        <p:nvSpPr>
          <p:cNvPr id="19" name="Rectangle 18">
            <a:extLst>
              <a:ext uri="{FF2B5EF4-FFF2-40B4-BE49-F238E27FC236}">
                <a16:creationId xmlns:a16="http://schemas.microsoft.com/office/drawing/2014/main" id="{13C8321F-3F0D-45FF-9A15-5220B66AD324}"/>
              </a:ext>
            </a:extLst>
          </p:cNvPr>
          <p:cNvSpPr/>
          <p:nvPr/>
        </p:nvSpPr>
        <p:spPr>
          <a:xfrm>
            <a:off x="4279133" y="2043735"/>
            <a:ext cx="2981200" cy="1629530"/>
          </a:xfrm>
          <a:prstGeom prst="rect">
            <a:avLst/>
          </a:prstGeom>
        </p:spPr>
        <p:txBody>
          <a:bodyPr wrap="square">
            <a:spAutoFit/>
          </a:bodyPr>
          <a:lstStyle/>
          <a:p>
            <a:pPr defTabSz="914411">
              <a:buFont typeface="Arial" panose="020B0604020202020204" pitchFamily="34" charset="0"/>
              <a:buChar char="•"/>
            </a:pPr>
            <a:r>
              <a:rPr lang="en-US" sz="1000">
                <a:solidFill>
                  <a:srgbClr val="1C1C1C"/>
                </a:solidFill>
                <a:latin typeface="Arial"/>
              </a:rPr>
              <a:t>Communications and Implementation Plan</a:t>
            </a:r>
          </a:p>
          <a:p>
            <a:pPr defTabSz="914411">
              <a:buFont typeface="Arial" panose="020B0604020202020204" pitchFamily="34" charset="0"/>
              <a:buChar char="•"/>
            </a:pPr>
            <a:r>
              <a:rPr lang="en-US" sz="1000">
                <a:solidFill>
                  <a:srgbClr val="1C1C1C"/>
                </a:solidFill>
                <a:latin typeface="Arial"/>
              </a:rPr>
              <a:t>Roll out feature set and automation</a:t>
            </a:r>
          </a:p>
          <a:p>
            <a:pPr defTabSz="914411">
              <a:buFont typeface="Arial" panose="020B0604020202020204" pitchFamily="34" charset="0"/>
              <a:buChar char="•"/>
            </a:pPr>
            <a:r>
              <a:rPr lang="en-US" sz="1000">
                <a:solidFill>
                  <a:srgbClr val="1C1C1C"/>
                </a:solidFill>
                <a:latin typeface="Arial"/>
              </a:rPr>
              <a:t>Integrate into existing tools</a:t>
            </a:r>
          </a:p>
          <a:p>
            <a:pPr defTabSz="914411">
              <a:buFont typeface="Arial" panose="020B0604020202020204" pitchFamily="34" charset="0"/>
              <a:buChar char="•"/>
            </a:pPr>
            <a:r>
              <a:rPr lang="en-US" sz="1000">
                <a:solidFill>
                  <a:srgbClr val="1C1C1C"/>
                </a:solidFill>
                <a:latin typeface="Arial"/>
              </a:rPr>
              <a:t>Pilot program and full roll out</a:t>
            </a:r>
          </a:p>
          <a:p>
            <a:pPr defTabSz="914411">
              <a:buFont typeface="Arial" panose="020B0604020202020204" pitchFamily="34" charset="0"/>
              <a:buChar char="•"/>
            </a:pPr>
            <a:endParaRPr lang="en-US" sz="1000">
              <a:solidFill>
                <a:srgbClr val="1C1C1C"/>
              </a:solidFill>
              <a:latin typeface="Arial"/>
            </a:endParaRPr>
          </a:p>
          <a:p>
            <a:pPr defTabSz="914411"/>
            <a:r>
              <a:rPr lang="en-US" sz="1000" b="1">
                <a:solidFill>
                  <a:srgbClr val="1C1C1C"/>
                </a:solidFill>
                <a:latin typeface="Arial"/>
              </a:rPr>
              <a:t>Output: Implementation plan</a:t>
            </a:r>
          </a:p>
          <a:p>
            <a:pPr defTabSz="914411"/>
            <a:endParaRPr lang="en-US" sz="1000">
              <a:solidFill>
                <a:srgbClr val="1C1C1C"/>
              </a:solidFill>
              <a:latin typeface="Arial"/>
            </a:endParaRPr>
          </a:p>
          <a:p>
            <a:pPr defTabSz="914411">
              <a:buFont typeface="Arial" panose="020B0604020202020204" pitchFamily="34" charset="0"/>
              <a:buChar char="•"/>
            </a:pPr>
            <a:endParaRPr lang="en-US" sz="1000">
              <a:solidFill>
                <a:srgbClr val="1C1C1C"/>
              </a:solidFill>
              <a:latin typeface="Arial"/>
            </a:endParaRPr>
          </a:p>
          <a:p>
            <a:pPr defTabSz="914411">
              <a:buFont typeface="Arial" panose="020B0604020202020204" pitchFamily="34" charset="0"/>
              <a:buChar char="•"/>
            </a:pPr>
            <a:endParaRPr lang="en-US" sz="1000">
              <a:solidFill>
                <a:srgbClr val="1C1C1C"/>
              </a:solidFill>
              <a:latin typeface="Arial"/>
            </a:endParaRPr>
          </a:p>
          <a:p>
            <a:pPr defTabSz="914411">
              <a:buFont typeface="Arial" panose="020B0604020202020204" pitchFamily="34" charset="0"/>
              <a:buChar char="•"/>
            </a:pPr>
            <a:endParaRPr lang="en-US" sz="1000">
              <a:solidFill>
                <a:srgbClr val="1C1C1C"/>
              </a:solidFill>
              <a:latin typeface="Arial"/>
            </a:endParaRPr>
          </a:p>
        </p:txBody>
      </p:sp>
      <p:sp>
        <p:nvSpPr>
          <p:cNvPr id="20" name="Rectangle 19">
            <a:extLst>
              <a:ext uri="{FF2B5EF4-FFF2-40B4-BE49-F238E27FC236}">
                <a16:creationId xmlns:a16="http://schemas.microsoft.com/office/drawing/2014/main" id="{262689AA-66C8-449E-AF75-9721E8292E04}"/>
              </a:ext>
            </a:extLst>
          </p:cNvPr>
          <p:cNvSpPr/>
          <p:nvPr/>
        </p:nvSpPr>
        <p:spPr>
          <a:xfrm>
            <a:off x="6943304" y="2123239"/>
            <a:ext cx="2981201" cy="1013930"/>
          </a:xfrm>
          <a:prstGeom prst="rect">
            <a:avLst/>
          </a:prstGeom>
        </p:spPr>
        <p:txBody>
          <a:bodyPr wrap="square">
            <a:spAutoFit/>
          </a:bodyPr>
          <a:lstStyle/>
          <a:p>
            <a:pPr marL="171452" indent="-171452" defTabSz="914411">
              <a:buFont typeface="Arial" panose="020B0604020202020204" pitchFamily="34" charset="0"/>
              <a:buChar char="•"/>
            </a:pPr>
            <a:r>
              <a:rPr lang="en-US" sz="1000">
                <a:solidFill>
                  <a:srgbClr val="1C1C1C"/>
                </a:solidFill>
                <a:latin typeface="Arial"/>
              </a:rPr>
              <a:t>Develop and track success factors</a:t>
            </a:r>
          </a:p>
          <a:p>
            <a:pPr marL="171452" indent="-171452" defTabSz="914411">
              <a:buFont typeface="Arial" panose="020B0604020202020204" pitchFamily="34" charset="0"/>
              <a:buChar char="•"/>
            </a:pPr>
            <a:r>
              <a:rPr lang="en-US" sz="1000">
                <a:solidFill>
                  <a:srgbClr val="1C1C1C"/>
                </a:solidFill>
                <a:latin typeface="Arial"/>
              </a:rPr>
              <a:t>Operationalization</a:t>
            </a:r>
          </a:p>
          <a:p>
            <a:pPr marL="171452" indent="-171452" defTabSz="914411">
              <a:buFont typeface="Arial" panose="020B0604020202020204" pitchFamily="34" charset="0"/>
              <a:buChar char="•"/>
            </a:pPr>
            <a:r>
              <a:rPr lang="en-US" sz="1000">
                <a:solidFill>
                  <a:srgbClr val="1C1C1C"/>
                </a:solidFill>
                <a:latin typeface="Arial"/>
              </a:rPr>
              <a:t>Optimization</a:t>
            </a:r>
          </a:p>
          <a:p>
            <a:pPr marL="171452" indent="-171452" defTabSz="914411">
              <a:buFont typeface="Arial" panose="020B0604020202020204" pitchFamily="34" charset="0"/>
              <a:buChar char="•"/>
            </a:pPr>
            <a:r>
              <a:rPr lang="en-US" sz="1000">
                <a:solidFill>
                  <a:srgbClr val="1C1C1C"/>
                </a:solidFill>
                <a:latin typeface="Arial"/>
              </a:rPr>
              <a:t>Audit Support </a:t>
            </a:r>
          </a:p>
          <a:p>
            <a:pPr marL="171452" indent="-171452" defTabSz="914411">
              <a:buFont typeface="Arial" panose="020B0604020202020204" pitchFamily="34" charset="0"/>
              <a:buChar char="•"/>
            </a:pPr>
            <a:endParaRPr lang="en-US" sz="1000">
              <a:solidFill>
                <a:srgbClr val="1C1C1C"/>
              </a:solidFill>
              <a:latin typeface="Arial"/>
            </a:endParaRPr>
          </a:p>
          <a:p>
            <a:pPr defTabSz="914411"/>
            <a:r>
              <a:rPr lang="en-US" sz="1000" b="1">
                <a:solidFill>
                  <a:srgbClr val="1C1C1C"/>
                </a:solidFill>
                <a:latin typeface="Arial"/>
              </a:rPr>
              <a:t>Output: Automation scripts and SOPs</a:t>
            </a:r>
          </a:p>
        </p:txBody>
      </p:sp>
      <p:sp>
        <p:nvSpPr>
          <p:cNvPr id="22" name="TextBox 21">
            <a:extLst>
              <a:ext uri="{FF2B5EF4-FFF2-40B4-BE49-F238E27FC236}">
                <a16:creationId xmlns:a16="http://schemas.microsoft.com/office/drawing/2014/main" id="{1EE822ED-C3BA-4A49-83A9-428A01F130B8}"/>
              </a:ext>
            </a:extLst>
          </p:cNvPr>
          <p:cNvSpPr txBox="1"/>
          <p:nvPr/>
        </p:nvSpPr>
        <p:spPr>
          <a:xfrm>
            <a:off x="4748767" y="1348661"/>
            <a:ext cx="3335251" cy="583035"/>
          </a:xfrm>
          <a:prstGeom prst="rect">
            <a:avLst/>
          </a:prstGeom>
          <a:noFill/>
        </p:spPr>
        <p:txBody>
          <a:bodyPr wrap="square" rtlCol="0">
            <a:spAutoFit/>
          </a:bodyPr>
          <a:lstStyle/>
          <a:p>
            <a:pPr algn="ctr" defTabSz="914411"/>
            <a:r>
              <a:rPr lang="en-US" sz="1600" b="1">
                <a:solidFill>
                  <a:srgbClr val="1C1C1C"/>
                </a:solidFill>
                <a:latin typeface="Arial"/>
              </a:rPr>
              <a:t>Phase 2 </a:t>
            </a:r>
          </a:p>
          <a:p>
            <a:pPr algn="ctr" defTabSz="914411"/>
            <a:r>
              <a:rPr lang="en-US" sz="1600" b="1">
                <a:solidFill>
                  <a:srgbClr val="1C1C1C"/>
                </a:solidFill>
                <a:latin typeface="Arial"/>
              </a:rPr>
              <a:t>Build / Implement</a:t>
            </a:r>
          </a:p>
        </p:txBody>
      </p:sp>
      <p:sp>
        <p:nvSpPr>
          <p:cNvPr id="23" name="TextBox 22">
            <a:extLst>
              <a:ext uri="{FF2B5EF4-FFF2-40B4-BE49-F238E27FC236}">
                <a16:creationId xmlns:a16="http://schemas.microsoft.com/office/drawing/2014/main" id="{B27F7790-1DC1-4C35-9D37-6E4999CA12F7}"/>
              </a:ext>
            </a:extLst>
          </p:cNvPr>
          <p:cNvSpPr txBox="1"/>
          <p:nvPr/>
        </p:nvSpPr>
        <p:spPr>
          <a:xfrm>
            <a:off x="7334617" y="1348661"/>
            <a:ext cx="3335251" cy="583035"/>
          </a:xfrm>
          <a:prstGeom prst="rect">
            <a:avLst/>
          </a:prstGeom>
          <a:noFill/>
        </p:spPr>
        <p:txBody>
          <a:bodyPr wrap="square" rtlCol="0">
            <a:spAutoFit/>
          </a:bodyPr>
          <a:lstStyle/>
          <a:p>
            <a:pPr algn="ctr" defTabSz="914411"/>
            <a:r>
              <a:rPr lang="en-US" sz="1600" b="1">
                <a:solidFill>
                  <a:srgbClr val="1C1C1C"/>
                </a:solidFill>
                <a:latin typeface="Arial"/>
              </a:rPr>
              <a:t>Phase 3 </a:t>
            </a:r>
          </a:p>
          <a:p>
            <a:pPr algn="ctr" defTabSz="914411"/>
            <a:r>
              <a:rPr lang="en-US" sz="1600" b="1">
                <a:solidFill>
                  <a:srgbClr val="1C1C1C"/>
                </a:solidFill>
                <a:latin typeface="Arial"/>
              </a:rPr>
              <a:t>Run / Manage</a:t>
            </a:r>
          </a:p>
        </p:txBody>
      </p:sp>
      <p:sp>
        <p:nvSpPr>
          <p:cNvPr id="57" name="Rectangle 56">
            <a:extLst>
              <a:ext uri="{FF2B5EF4-FFF2-40B4-BE49-F238E27FC236}">
                <a16:creationId xmlns:a16="http://schemas.microsoft.com/office/drawing/2014/main" id="{E133BAD6-6BA2-4411-BD29-1F264C8E0553}"/>
              </a:ext>
            </a:extLst>
          </p:cNvPr>
          <p:cNvSpPr/>
          <p:nvPr/>
        </p:nvSpPr>
        <p:spPr>
          <a:xfrm>
            <a:off x="1552573" y="2131147"/>
            <a:ext cx="3126656" cy="860030"/>
          </a:xfrm>
          <a:prstGeom prst="rect">
            <a:avLst/>
          </a:prstGeom>
        </p:spPr>
        <p:txBody>
          <a:bodyPr wrap="square">
            <a:spAutoFit/>
          </a:bodyPr>
          <a:lstStyle/>
          <a:p>
            <a:pPr marL="171452" indent="-171452" defTabSz="914411">
              <a:buFont typeface="Arial" panose="020B0604020202020204" pitchFamily="34" charset="0"/>
              <a:buChar char="•"/>
            </a:pPr>
            <a:r>
              <a:rPr lang="en-US" sz="1000">
                <a:solidFill>
                  <a:srgbClr val="1C1C1C"/>
                </a:solidFill>
                <a:latin typeface="Arial"/>
              </a:rPr>
              <a:t>Organizational Readiness Assessment</a:t>
            </a:r>
          </a:p>
          <a:p>
            <a:pPr marL="171452" indent="-171452" defTabSz="914411">
              <a:buFont typeface="Arial" panose="020B0604020202020204" pitchFamily="34" charset="0"/>
              <a:buChar char="•"/>
            </a:pPr>
            <a:r>
              <a:rPr lang="en-US" sz="1000">
                <a:solidFill>
                  <a:srgbClr val="1C1C1C"/>
                </a:solidFill>
                <a:latin typeface="Arial"/>
              </a:rPr>
              <a:t>Feature set recommendation</a:t>
            </a:r>
          </a:p>
          <a:p>
            <a:pPr marL="171452" indent="-171452" defTabSz="914411">
              <a:buFont typeface="Arial" panose="020B0604020202020204" pitchFamily="34" charset="0"/>
              <a:buChar char="•"/>
            </a:pPr>
            <a:r>
              <a:rPr lang="en-US" sz="1000">
                <a:solidFill>
                  <a:srgbClr val="1C1C1C"/>
                </a:solidFill>
                <a:latin typeface="Arial"/>
              </a:rPr>
              <a:t>Defined Identity Policies</a:t>
            </a:r>
          </a:p>
          <a:p>
            <a:pPr marL="171452" indent="-171452" defTabSz="914411">
              <a:buFont typeface="Arial" panose="020B0604020202020204" pitchFamily="34" charset="0"/>
              <a:buChar char="•"/>
            </a:pPr>
            <a:endParaRPr lang="en-US" sz="1000">
              <a:solidFill>
                <a:srgbClr val="1C1C1C"/>
              </a:solidFill>
              <a:latin typeface="Arial"/>
            </a:endParaRPr>
          </a:p>
          <a:p>
            <a:pPr defTabSz="914411"/>
            <a:r>
              <a:rPr lang="en-US" sz="1000" b="1">
                <a:solidFill>
                  <a:srgbClr val="1C1C1C"/>
                </a:solidFill>
                <a:latin typeface="Arial"/>
              </a:rPr>
              <a:t>Output: Design Guide</a:t>
            </a:r>
          </a:p>
        </p:txBody>
      </p:sp>
      <p:cxnSp>
        <p:nvCxnSpPr>
          <p:cNvPr id="71" name="Straight Connector 70">
            <a:extLst>
              <a:ext uri="{FF2B5EF4-FFF2-40B4-BE49-F238E27FC236}">
                <a16:creationId xmlns:a16="http://schemas.microsoft.com/office/drawing/2014/main" id="{B9992464-1FFD-4AF8-9D32-449D15773E3F}"/>
              </a:ext>
            </a:extLst>
          </p:cNvPr>
          <p:cNvCxnSpPr>
            <a:cxnSpLocks/>
          </p:cNvCxnSpPr>
          <p:nvPr/>
        </p:nvCxnSpPr>
        <p:spPr>
          <a:xfrm>
            <a:off x="4189328" y="2120768"/>
            <a:ext cx="0" cy="1131244"/>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82867D-D2D5-4663-8BD2-825151B3667C}"/>
              </a:ext>
            </a:extLst>
          </p:cNvPr>
          <p:cNvCxnSpPr>
            <a:cxnSpLocks/>
          </p:cNvCxnSpPr>
          <p:nvPr/>
        </p:nvCxnSpPr>
        <p:spPr>
          <a:xfrm>
            <a:off x="6802749" y="2187382"/>
            <a:ext cx="0" cy="1131244"/>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F32B1D-3E62-436A-BC41-996384ED625B}"/>
              </a:ext>
            </a:extLst>
          </p:cNvPr>
          <p:cNvCxnSpPr>
            <a:cxnSpLocks/>
          </p:cNvCxnSpPr>
          <p:nvPr/>
        </p:nvCxnSpPr>
        <p:spPr>
          <a:xfrm>
            <a:off x="9456249" y="2106799"/>
            <a:ext cx="0" cy="1131244"/>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A7F95FA-3DFA-7B4A-923F-3B13273B5C44}"/>
              </a:ext>
            </a:extLst>
          </p:cNvPr>
          <p:cNvGrpSpPr>
            <a:grpSpLocks noChangeAspect="1"/>
          </p:cNvGrpSpPr>
          <p:nvPr/>
        </p:nvGrpSpPr>
        <p:grpSpPr>
          <a:xfrm>
            <a:off x="9669866" y="4099871"/>
            <a:ext cx="400861" cy="306629"/>
            <a:chOff x="2960688" y="4953000"/>
            <a:chExt cx="425450" cy="325438"/>
          </a:xfrm>
          <a:solidFill>
            <a:schemeClr val="bg1"/>
          </a:solidFill>
        </p:grpSpPr>
        <p:sp>
          <p:nvSpPr>
            <p:cNvPr id="66" name="Freeform 54">
              <a:extLst>
                <a:ext uri="{FF2B5EF4-FFF2-40B4-BE49-F238E27FC236}">
                  <a16:creationId xmlns:a16="http://schemas.microsoft.com/office/drawing/2014/main" id="{69E500B1-340F-254D-B1B5-4616FD8CE07E}"/>
                </a:ext>
              </a:extLst>
            </p:cNvPr>
            <p:cNvSpPr>
              <a:spLocks/>
            </p:cNvSpPr>
            <p:nvPr/>
          </p:nvSpPr>
          <p:spPr bwMode="auto">
            <a:xfrm>
              <a:off x="3160713" y="4953000"/>
              <a:ext cx="225425" cy="176213"/>
            </a:xfrm>
            <a:custGeom>
              <a:avLst/>
              <a:gdLst>
                <a:gd name="T0" fmla="*/ 115 w 123"/>
                <a:gd name="T1" fmla="*/ 96 h 96"/>
                <a:gd name="T2" fmla="*/ 108 w 123"/>
                <a:gd name="T3" fmla="*/ 89 h 96"/>
                <a:gd name="T4" fmla="*/ 100 w 123"/>
                <a:gd name="T5" fmla="*/ 75 h 96"/>
                <a:gd name="T6" fmla="*/ 7 w 123"/>
                <a:gd name="T7" fmla="*/ 15 h 96"/>
                <a:gd name="T8" fmla="*/ 0 w 123"/>
                <a:gd name="T9" fmla="*/ 8 h 96"/>
                <a:gd name="T10" fmla="*/ 7 w 123"/>
                <a:gd name="T11" fmla="*/ 0 h 96"/>
                <a:gd name="T12" fmla="*/ 113 w 123"/>
                <a:gd name="T13" fmla="*/ 67 h 96"/>
                <a:gd name="T14" fmla="*/ 122 w 123"/>
                <a:gd name="T15" fmla="*/ 88 h 96"/>
                <a:gd name="T16" fmla="*/ 115 w 123"/>
                <a:gd name="T17" fmla="*/ 96 h 96"/>
                <a:gd name="T18" fmla="*/ 115 w 12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6">
                  <a:moveTo>
                    <a:pt x="115" y="96"/>
                  </a:moveTo>
                  <a:cubicBezTo>
                    <a:pt x="111" y="96"/>
                    <a:pt x="108" y="93"/>
                    <a:pt x="108" y="89"/>
                  </a:cubicBezTo>
                  <a:cubicBezTo>
                    <a:pt x="107" y="86"/>
                    <a:pt x="105" y="82"/>
                    <a:pt x="100" y="75"/>
                  </a:cubicBezTo>
                  <a:cubicBezTo>
                    <a:pt x="74" y="34"/>
                    <a:pt x="44" y="15"/>
                    <a:pt x="7" y="15"/>
                  </a:cubicBezTo>
                  <a:cubicBezTo>
                    <a:pt x="3" y="15"/>
                    <a:pt x="0" y="12"/>
                    <a:pt x="0" y="8"/>
                  </a:cubicBezTo>
                  <a:cubicBezTo>
                    <a:pt x="0" y="4"/>
                    <a:pt x="3" y="0"/>
                    <a:pt x="7" y="0"/>
                  </a:cubicBezTo>
                  <a:cubicBezTo>
                    <a:pt x="49" y="0"/>
                    <a:pt x="84" y="22"/>
                    <a:pt x="113" y="67"/>
                  </a:cubicBezTo>
                  <a:cubicBezTo>
                    <a:pt x="118" y="75"/>
                    <a:pt x="122" y="81"/>
                    <a:pt x="122" y="88"/>
                  </a:cubicBezTo>
                  <a:cubicBezTo>
                    <a:pt x="123" y="92"/>
                    <a:pt x="120" y="96"/>
                    <a:pt x="115" y="96"/>
                  </a:cubicBezTo>
                  <a:cubicBezTo>
                    <a:pt x="115" y="96"/>
                    <a:pt x="115" y="96"/>
                    <a:pt x="115" y="96"/>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68" name="Freeform 55">
              <a:extLst>
                <a:ext uri="{FF2B5EF4-FFF2-40B4-BE49-F238E27FC236}">
                  <a16:creationId xmlns:a16="http://schemas.microsoft.com/office/drawing/2014/main" id="{7EDB5C88-F1E3-BA49-9051-E479641AFFAA}"/>
                </a:ext>
              </a:extLst>
            </p:cNvPr>
            <p:cNvSpPr>
              <a:spLocks/>
            </p:cNvSpPr>
            <p:nvPr/>
          </p:nvSpPr>
          <p:spPr bwMode="auto">
            <a:xfrm>
              <a:off x="2960688" y="4953000"/>
              <a:ext cx="225425" cy="176213"/>
            </a:xfrm>
            <a:custGeom>
              <a:avLst/>
              <a:gdLst>
                <a:gd name="T0" fmla="*/ 8 w 123"/>
                <a:gd name="T1" fmla="*/ 96 h 96"/>
                <a:gd name="T2" fmla="*/ 8 w 123"/>
                <a:gd name="T3" fmla="*/ 96 h 96"/>
                <a:gd name="T4" fmla="*/ 1 w 123"/>
                <a:gd name="T5" fmla="*/ 88 h 96"/>
                <a:gd name="T6" fmla="*/ 10 w 123"/>
                <a:gd name="T7" fmla="*/ 67 h 96"/>
                <a:gd name="T8" fmla="*/ 116 w 123"/>
                <a:gd name="T9" fmla="*/ 0 h 96"/>
                <a:gd name="T10" fmla="*/ 123 w 123"/>
                <a:gd name="T11" fmla="*/ 8 h 96"/>
                <a:gd name="T12" fmla="*/ 116 w 123"/>
                <a:gd name="T13" fmla="*/ 15 h 96"/>
                <a:gd name="T14" fmla="*/ 23 w 123"/>
                <a:gd name="T15" fmla="*/ 75 h 96"/>
                <a:gd name="T16" fmla="*/ 15 w 123"/>
                <a:gd name="T17" fmla="*/ 89 h 96"/>
                <a:gd name="T18" fmla="*/ 8 w 12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96">
                  <a:moveTo>
                    <a:pt x="8" y="96"/>
                  </a:moveTo>
                  <a:cubicBezTo>
                    <a:pt x="8" y="96"/>
                    <a:pt x="8" y="96"/>
                    <a:pt x="8" y="96"/>
                  </a:cubicBezTo>
                  <a:cubicBezTo>
                    <a:pt x="4" y="96"/>
                    <a:pt x="0" y="92"/>
                    <a:pt x="1" y="88"/>
                  </a:cubicBezTo>
                  <a:cubicBezTo>
                    <a:pt x="1" y="81"/>
                    <a:pt x="5" y="75"/>
                    <a:pt x="10" y="67"/>
                  </a:cubicBezTo>
                  <a:cubicBezTo>
                    <a:pt x="39" y="22"/>
                    <a:pt x="74" y="0"/>
                    <a:pt x="116" y="0"/>
                  </a:cubicBezTo>
                  <a:cubicBezTo>
                    <a:pt x="120" y="0"/>
                    <a:pt x="123" y="4"/>
                    <a:pt x="123" y="8"/>
                  </a:cubicBezTo>
                  <a:cubicBezTo>
                    <a:pt x="123" y="12"/>
                    <a:pt x="120" y="15"/>
                    <a:pt x="116" y="15"/>
                  </a:cubicBezTo>
                  <a:cubicBezTo>
                    <a:pt x="79" y="15"/>
                    <a:pt x="49" y="34"/>
                    <a:pt x="23" y="75"/>
                  </a:cubicBezTo>
                  <a:cubicBezTo>
                    <a:pt x="18" y="82"/>
                    <a:pt x="16" y="86"/>
                    <a:pt x="15" y="89"/>
                  </a:cubicBezTo>
                  <a:cubicBezTo>
                    <a:pt x="15" y="93"/>
                    <a:pt x="12" y="96"/>
                    <a:pt x="8" y="96"/>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69" name="Freeform 56">
              <a:extLst>
                <a:ext uri="{FF2B5EF4-FFF2-40B4-BE49-F238E27FC236}">
                  <a16:creationId xmlns:a16="http://schemas.microsoft.com/office/drawing/2014/main" id="{7A59BDC5-99F2-EA45-9F45-41A394199D89}"/>
                </a:ext>
              </a:extLst>
            </p:cNvPr>
            <p:cNvSpPr>
              <a:spLocks/>
            </p:cNvSpPr>
            <p:nvPr/>
          </p:nvSpPr>
          <p:spPr bwMode="auto">
            <a:xfrm>
              <a:off x="2978151" y="5135563"/>
              <a:ext cx="387350" cy="142875"/>
            </a:xfrm>
            <a:custGeom>
              <a:avLst/>
              <a:gdLst>
                <a:gd name="T0" fmla="*/ 106 w 212"/>
                <a:gd name="T1" fmla="*/ 78 h 78"/>
                <a:gd name="T2" fmla="*/ 106 w 212"/>
                <a:gd name="T3" fmla="*/ 78 h 78"/>
                <a:gd name="T4" fmla="*/ 2 w 212"/>
                <a:gd name="T5" fmla="*/ 15 h 78"/>
                <a:gd name="T6" fmla="*/ 4 w 212"/>
                <a:gd name="T7" fmla="*/ 4 h 78"/>
                <a:gd name="T8" fmla="*/ 14 w 212"/>
                <a:gd name="T9" fmla="*/ 7 h 78"/>
                <a:gd name="T10" fmla="*/ 106 w 212"/>
                <a:gd name="T11" fmla="*/ 63 h 78"/>
                <a:gd name="T12" fmla="*/ 106 w 212"/>
                <a:gd name="T13" fmla="*/ 63 h 78"/>
                <a:gd name="T14" fmla="*/ 197 w 212"/>
                <a:gd name="T15" fmla="*/ 5 h 78"/>
                <a:gd name="T16" fmla="*/ 207 w 212"/>
                <a:gd name="T17" fmla="*/ 2 h 78"/>
                <a:gd name="T18" fmla="*/ 210 w 212"/>
                <a:gd name="T19" fmla="*/ 13 h 78"/>
                <a:gd name="T20" fmla="*/ 106 w 212"/>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78">
                  <a:moveTo>
                    <a:pt x="106" y="78"/>
                  </a:moveTo>
                  <a:cubicBezTo>
                    <a:pt x="106" y="78"/>
                    <a:pt x="106" y="78"/>
                    <a:pt x="106" y="78"/>
                  </a:cubicBezTo>
                  <a:cubicBezTo>
                    <a:pt x="66" y="78"/>
                    <a:pt x="27" y="54"/>
                    <a:pt x="2" y="15"/>
                  </a:cubicBezTo>
                  <a:cubicBezTo>
                    <a:pt x="0" y="11"/>
                    <a:pt x="1" y="7"/>
                    <a:pt x="4" y="4"/>
                  </a:cubicBezTo>
                  <a:cubicBezTo>
                    <a:pt x="7" y="2"/>
                    <a:pt x="12" y="3"/>
                    <a:pt x="14" y="7"/>
                  </a:cubicBezTo>
                  <a:cubicBezTo>
                    <a:pt x="37" y="42"/>
                    <a:pt x="71" y="63"/>
                    <a:pt x="106" y="63"/>
                  </a:cubicBezTo>
                  <a:cubicBezTo>
                    <a:pt x="106" y="63"/>
                    <a:pt x="106" y="63"/>
                    <a:pt x="106" y="63"/>
                  </a:cubicBezTo>
                  <a:cubicBezTo>
                    <a:pt x="141" y="63"/>
                    <a:pt x="172" y="43"/>
                    <a:pt x="197" y="5"/>
                  </a:cubicBezTo>
                  <a:cubicBezTo>
                    <a:pt x="199" y="1"/>
                    <a:pt x="204" y="0"/>
                    <a:pt x="207" y="2"/>
                  </a:cubicBezTo>
                  <a:cubicBezTo>
                    <a:pt x="211" y="5"/>
                    <a:pt x="212" y="9"/>
                    <a:pt x="210" y="13"/>
                  </a:cubicBezTo>
                  <a:cubicBezTo>
                    <a:pt x="182" y="55"/>
                    <a:pt x="145" y="78"/>
                    <a:pt x="106" y="78"/>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70" name="Freeform 57">
              <a:extLst>
                <a:ext uri="{FF2B5EF4-FFF2-40B4-BE49-F238E27FC236}">
                  <a16:creationId xmlns:a16="http://schemas.microsoft.com/office/drawing/2014/main" id="{DEA3AAAA-CD9D-3140-A5D2-ADFA920C5D61}"/>
                </a:ext>
              </a:extLst>
            </p:cNvPr>
            <p:cNvSpPr>
              <a:spLocks noEditPoints="1"/>
            </p:cNvSpPr>
            <p:nvPr/>
          </p:nvSpPr>
          <p:spPr bwMode="auto">
            <a:xfrm>
              <a:off x="3067051" y="5010150"/>
              <a:ext cx="209550" cy="207963"/>
            </a:xfrm>
            <a:custGeom>
              <a:avLst/>
              <a:gdLst>
                <a:gd name="T0" fmla="*/ 57 w 114"/>
                <a:gd name="T1" fmla="*/ 113 h 113"/>
                <a:gd name="T2" fmla="*/ 0 w 114"/>
                <a:gd name="T3" fmla="*/ 56 h 113"/>
                <a:gd name="T4" fmla="*/ 57 w 114"/>
                <a:gd name="T5" fmla="*/ 0 h 113"/>
                <a:gd name="T6" fmla="*/ 114 w 114"/>
                <a:gd name="T7" fmla="*/ 56 h 113"/>
                <a:gd name="T8" fmla="*/ 57 w 114"/>
                <a:gd name="T9" fmla="*/ 113 h 113"/>
                <a:gd name="T10" fmla="*/ 57 w 114"/>
                <a:gd name="T11" fmla="*/ 14 h 113"/>
                <a:gd name="T12" fmla="*/ 15 w 114"/>
                <a:gd name="T13" fmla="*/ 56 h 113"/>
                <a:gd name="T14" fmla="*/ 57 w 114"/>
                <a:gd name="T15" fmla="*/ 98 h 113"/>
                <a:gd name="T16" fmla="*/ 99 w 114"/>
                <a:gd name="T17" fmla="*/ 56 h 113"/>
                <a:gd name="T18" fmla="*/ 57 w 114"/>
                <a:gd name="T19"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113"/>
                  </a:moveTo>
                  <a:cubicBezTo>
                    <a:pt x="25" y="113"/>
                    <a:pt x="0" y="88"/>
                    <a:pt x="0" y="56"/>
                  </a:cubicBezTo>
                  <a:cubicBezTo>
                    <a:pt x="0" y="25"/>
                    <a:pt x="25" y="0"/>
                    <a:pt x="57" y="0"/>
                  </a:cubicBezTo>
                  <a:cubicBezTo>
                    <a:pt x="88" y="0"/>
                    <a:pt x="114" y="25"/>
                    <a:pt x="114" y="56"/>
                  </a:cubicBezTo>
                  <a:cubicBezTo>
                    <a:pt x="114" y="88"/>
                    <a:pt x="88" y="113"/>
                    <a:pt x="57" y="113"/>
                  </a:cubicBezTo>
                  <a:close/>
                  <a:moveTo>
                    <a:pt x="57" y="14"/>
                  </a:moveTo>
                  <a:cubicBezTo>
                    <a:pt x="33" y="14"/>
                    <a:pt x="15" y="33"/>
                    <a:pt x="15" y="56"/>
                  </a:cubicBezTo>
                  <a:cubicBezTo>
                    <a:pt x="15" y="80"/>
                    <a:pt x="33" y="98"/>
                    <a:pt x="57" y="98"/>
                  </a:cubicBezTo>
                  <a:cubicBezTo>
                    <a:pt x="80" y="98"/>
                    <a:pt x="99" y="80"/>
                    <a:pt x="99" y="56"/>
                  </a:cubicBezTo>
                  <a:cubicBezTo>
                    <a:pt x="99" y="33"/>
                    <a:pt x="80" y="14"/>
                    <a:pt x="57" y="14"/>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72" name="Freeform 58">
              <a:extLst>
                <a:ext uri="{FF2B5EF4-FFF2-40B4-BE49-F238E27FC236}">
                  <a16:creationId xmlns:a16="http://schemas.microsoft.com/office/drawing/2014/main" id="{5A614E5D-A517-304B-B2AE-FD3EA0917F79}"/>
                </a:ext>
              </a:extLst>
            </p:cNvPr>
            <p:cNvSpPr>
              <a:spLocks/>
            </p:cNvSpPr>
            <p:nvPr/>
          </p:nvSpPr>
          <p:spPr bwMode="auto">
            <a:xfrm>
              <a:off x="3117851" y="5059363"/>
              <a:ext cx="107950" cy="107950"/>
            </a:xfrm>
            <a:custGeom>
              <a:avLst/>
              <a:gdLst>
                <a:gd name="T0" fmla="*/ 30 w 59"/>
                <a:gd name="T1" fmla="*/ 59 h 59"/>
                <a:gd name="T2" fmla="*/ 0 w 59"/>
                <a:gd name="T3" fmla="*/ 29 h 59"/>
                <a:gd name="T4" fmla="*/ 3 w 59"/>
                <a:gd name="T5" fmla="*/ 18 h 59"/>
                <a:gd name="T6" fmla="*/ 12 w 59"/>
                <a:gd name="T7" fmla="*/ 14 h 59"/>
                <a:gd name="T8" fmla="*/ 16 w 59"/>
                <a:gd name="T9" fmla="*/ 24 h 59"/>
                <a:gd name="T10" fmla="*/ 15 w 59"/>
                <a:gd name="T11" fmla="*/ 29 h 59"/>
                <a:gd name="T12" fmla="*/ 30 w 59"/>
                <a:gd name="T13" fmla="*/ 44 h 59"/>
                <a:gd name="T14" fmla="*/ 44 w 59"/>
                <a:gd name="T15" fmla="*/ 29 h 59"/>
                <a:gd name="T16" fmla="*/ 30 w 59"/>
                <a:gd name="T17" fmla="*/ 15 h 59"/>
                <a:gd name="T18" fmla="*/ 26 w 59"/>
                <a:gd name="T19" fmla="*/ 15 h 59"/>
                <a:gd name="T20" fmla="*/ 16 w 59"/>
                <a:gd name="T21" fmla="*/ 10 h 59"/>
                <a:gd name="T22" fmla="*/ 21 w 59"/>
                <a:gd name="T23" fmla="*/ 1 h 59"/>
                <a:gd name="T24" fmla="*/ 30 w 59"/>
                <a:gd name="T25" fmla="*/ 0 h 59"/>
                <a:gd name="T26" fmla="*/ 59 w 59"/>
                <a:gd name="T27" fmla="*/ 29 h 59"/>
                <a:gd name="T28" fmla="*/ 30 w 5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9">
                  <a:moveTo>
                    <a:pt x="30" y="59"/>
                  </a:moveTo>
                  <a:cubicBezTo>
                    <a:pt x="14" y="59"/>
                    <a:pt x="0" y="45"/>
                    <a:pt x="0" y="29"/>
                  </a:cubicBezTo>
                  <a:cubicBezTo>
                    <a:pt x="0" y="25"/>
                    <a:pt x="1" y="22"/>
                    <a:pt x="3" y="18"/>
                  </a:cubicBezTo>
                  <a:cubicBezTo>
                    <a:pt x="4" y="14"/>
                    <a:pt x="9" y="13"/>
                    <a:pt x="12" y="14"/>
                  </a:cubicBezTo>
                  <a:cubicBezTo>
                    <a:pt x="16" y="16"/>
                    <a:pt x="18" y="20"/>
                    <a:pt x="16" y="24"/>
                  </a:cubicBezTo>
                  <a:cubicBezTo>
                    <a:pt x="16" y="26"/>
                    <a:pt x="15" y="27"/>
                    <a:pt x="15" y="29"/>
                  </a:cubicBezTo>
                  <a:cubicBezTo>
                    <a:pt x="15" y="37"/>
                    <a:pt x="22" y="44"/>
                    <a:pt x="30" y="44"/>
                  </a:cubicBezTo>
                  <a:cubicBezTo>
                    <a:pt x="38" y="44"/>
                    <a:pt x="44" y="37"/>
                    <a:pt x="44" y="29"/>
                  </a:cubicBezTo>
                  <a:cubicBezTo>
                    <a:pt x="44" y="21"/>
                    <a:pt x="38" y="15"/>
                    <a:pt x="30" y="15"/>
                  </a:cubicBezTo>
                  <a:cubicBezTo>
                    <a:pt x="28" y="15"/>
                    <a:pt x="27" y="15"/>
                    <a:pt x="26" y="15"/>
                  </a:cubicBezTo>
                  <a:cubicBezTo>
                    <a:pt x="22" y="17"/>
                    <a:pt x="18" y="14"/>
                    <a:pt x="16" y="10"/>
                  </a:cubicBezTo>
                  <a:cubicBezTo>
                    <a:pt x="15" y="6"/>
                    <a:pt x="18" y="2"/>
                    <a:pt x="21" y="1"/>
                  </a:cubicBezTo>
                  <a:cubicBezTo>
                    <a:pt x="24" y="0"/>
                    <a:pt x="27" y="0"/>
                    <a:pt x="30" y="0"/>
                  </a:cubicBezTo>
                  <a:cubicBezTo>
                    <a:pt x="46" y="0"/>
                    <a:pt x="59" y="13"/>
                    <a:pt x="59" y="29"/>
                  </a:cubicBezTo>
                  <a:cubicBezTo>
                    <a:pt x="59" y="45"/>
                    <a:pt x="46" y="59"/>
                    <a:pt x="30" y="59"/>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grpSp>
      <p:grpSp>
        <p:nvGrpSpPr>
          <p:cNvPr id="75" name="Group 74">
            <a:extLst>
              <a:ext uri="{FF2B5EF4-FFF2-40B4-BE49-F238E27FC236}">
                <a16:creationId xmlns:a16="http://schemas.microsoft.com/office/drawing/2014/main" id="{F912CAF1-2F34-2F42-977F-4AE1C2201C5B}"/>
              </a:ext>
            </a:extLst>
          </p:cNvPr>
          <p:cNvGrpSpPr>
            <a:grpSpLocks noChangeAspect="1"/>
          </p:cNvGrpSpPr>
          <p:nvPr/>
        </p:nvGrpSpPr>
        <p:grpSpPr>
          <a:xfrm>
            <a:off x="8758431" y="3846146"/>
            <a:ext cx="296211" cy="339435"/>
            <a:chOff x="4608513" y="4108450"/>
            <a:chExt cx="369888" cy="423863"/>
          </a:xfrm>
          <a:solidFill>
            <a:schemeClr val="bg1"/>
          </a:solidFill>
        </p:grpSpPr>
        <p:sp>
          <p:nvSpPr>
            <p:cNvPr id="76" name="Freeform 81">
              <a:extLst>
                <a:ext uri="{FF2B5EF4-FFF2-40B4-BE49-F238E27FC236}">
                  <a16:creationId xmlns:a16="http://schemas.microsoft.com/office/drawing/2014/main" id="{2F1015D1-BE42-114A-899B-929D67DE065A}"/>
                </a:ext>
              </a:extLst>
            </p:cNvPr>
            <p:cNvSpPr>
              <a:spLocks/>
            </p:cNvSpPr>
            <p:nvPr/>
          </p:nvSpPr>
          <p:spPr bwMode="auto">
            <a:xfrm>
              <a:off x="4608513" y="4108450"/>
              <a:ext cx="369888" cy="423863"/>
            </a:xfrm>
            <a:custGeom>
              <a:avLst/>
              <a:gdLst>
                <a:gd name="T0" fmla="*/ 101 w 202"/>
                <a:gd name="T1" fmla="*/ 231 h 231"/>
                <a:gd name="T2" fmla="*/ 95 w 202"/>
                <a:gd name="T3" fmla="*/ 229 h 231"/>
                <a:gd name="T4" fmla="*/ 67 w 202"/>
                <a:gd name="T5" fmla="*/ 209 h 231"/>
                <a:gd name="T6" fmla="*/ 0 w 202"/>
                <a:gd name="T7" fmla="*/ 106 h 231"/>
                <a:gd name="T8" fmla="*/ 0 w 202"/>
                <a:gd name="T9" fmla="*/ 8 h 231"/>
                <a:gd name="T10" fmla="*/ 8 w 202"/>
                <a:gd name="T11" fmla="*/ 0 h 231"/>
                <a:gd name="T12" fmla="*/ 194 w 202"/>
                <a:gd name="T13" fmla="*/ 0 h 231"/>
                <a:gd name="T14" fmla="*/ 202 w 202"/>
                <a:gd name="T15" fmla="*/ 8 h 231"/>
                <a:gd name="T16" fmla="*/ 194 w 202"/>
                <a:gd name="T17" fmla="*/ 15 h 231"/>
                <a:gd name="T18" fmla="*/ 15 w 202"/>
                <a:gd name="T19" fmla="*/ 15 h 231"/>
                <a:gd name="T20" fmla="*/ 15 w 202"/>
                <a:gd name="T21" fmla="*/ 106 h 231"/>
                <a:gd name="T22" fmla="*/ 74 w 202"/>
                <a:gd name="T23" fmla="*/ 196 h 231"/>
                <a:gd name="T24" fmla="*/ 101 w 202"/>
                <a:gd name="T25" fmla="*/ 213 h 231"/>
                <a:gd name="T26" fmla="*/ 128 w 202"/>
                <a:gd name="T27" fmla="*/ 196 h 231"/>
                <a:gd name="T28" fmla="*/ 187 w 202"/>
                <a:gd name="T29" fmla="*/ 106 h 231"/>
                <a:gd name="T30" fmla="*/ 187 w 202"/>
                <a:gd name="T31" fmla="*/ 31 h 231"/>
                <a:gd name="T32" fmla="*/ 194 w 202"/>
                <a:gd name="T33" fmla="*/ 24 h 231"/>
                <a:gd name="T34" fmla="*/ 202 w 202"/>
                <a:gd name="T35" fmla="*/ 31 h 231"/>
                <a:gd name="T36" fmla="*/ 202 w 202"/>
                <a:gd name="T37" fmla="*/ 106 h 231"/>
                <a:gd name="T38" fmla="*/ 135 w 202"/>
                <a:gd name="T39" fmla="*/ 209 h 231"/>
                <a:gd name="T40" fmla="*/ 107 w 202"/>
                <a:gd name="T41" fmla="*/ 229 h 231"/>
                <a:gd name="T42" fmla="*/ 101 w 202"/>
                <a:gd name="T4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31">
                  <a:moveTo>
                    <a:pt x="101" y="231"/>
                  </a:moveTo>
                  <a:cubicBezTo>
                    <a:pt x="99" y="231"/>
                    <a:pt x="97" y="230"/>
                    <a:pt x="95" y="229"/>
                  </a:cubicBezTo>
                  <a:cubicBezTo>
                    <a:pt x="89" y="221"/>
                    <a:pt x="78" y="215"/>
                    <a:pt x="67" y="209"/>
                  </a:cubicBezTo>
                  <a:cubicBezTo>
                    <a:pt x="37" y="193"/>
                    <a:pt x="0" y="173"/>
                    <a:pt x="0" y="106"/>
                  </a:cubicBezTo>
                  <a:cubicBezTo>
                    <a:pt x="0" y="8"/>
                    <a:pt x="0" y="8"/>
                    <a:pt x="0" y="8"/>
                  </a:cubicBezTo>
                  <a:cubicBezTo>
                    <a:pt x="0" y="4"/>
                    <a:pt x="4" y="0"/>
                    <a:pt x="8" y="0"/>
                  </a:cubicBezTo>
                  <a:cubicBezTo>
                    <a:pt x="194" y="0"/>
                    <a:pt x="194" y="0"/>
                    <a:pt x="194" y="0"/>
                  </a:cubicBezTo>
                  <a:cubicBezTo>
                    <a:pt x="198" y="0"/>
                    <a:pt x="202" y="4"/>
                    <a:pt x="202" y="8"/>
                  </a:cubicBezTo>
                  <a:cubicBezTo>
                    <a:pt x="202" y="12"/>
                    <a:pt x="198" y="15"/>
                    <a:pt x="194" y="15"/>
                  </a:cubicBezTo>
                  <a:cubicBezTo>
                    <a:pt x="15" y="15"/>
                    <a:pt x="15" y="15"/>
                    <a:pt x="15" y="15"/>
                  </a:cubicBezTo>
                  <a:cubicBezTo>
                    <a:pt x="15" y="106"/>
                    <a:pt x="15" y="106"/>
                    <a:pt x="15" y="106"/>
                  </a:cubicBezTo>
                  <a:cubicBezTo>
                    <a:pt x="15" y="164"/>
                    <a:pt x="45" y="180"/>
                    <a:pt x="74" y="196"/>
                  </a:cubicBezTo>
                  <a:cubicBezTo>
                    <a:pt x="84" y="201"/>
                    <a:pt x="93" y="207"/>
                    <a:pt x="101" y="213"/>
                  </a:cubicBezTo>
                  <a:cubicBezTo>
                    <a:pt x="109" y="207"/>
                    <a:pt x="118" y="201"/>
                    <a:pt x="128" y="196"/>
                  </a:cubicBezTo>
                  <a:cubicBezTo>
                    <a:pt x="157" y="180"/>
                    <a:pt x="187" y="164"/>
                    <a:pt x="187" y="106"/>
                  </a:cubicBezTo>
                  <a:cubicBezTo>
                    <a:pt x="187" y="31"/>
                    <a:pt x="187" y="31"/>
                    <a:pt x="187" y="31"/>
                  </a:cubicBezTo>
                  <a:cubicBezTo>
                    <a:pt x="187" y="27"/>
                    <a:pt x="190" y="24"/>
                    <a:pt x="194" y="24"/>
                  </a:cubicBezTo>
                  <a:cubicBezTo>
                    <a:pt x="198" y="24"/>
                    <a:pt x="202" y="27"/>
                    <a:pt x="202" y="31"/>
                  </a:cubicBezTo>
                  <a:cubicBezTo>
                    <a:pt x="202" y="106"/>
                    <a:pt x="202" y="106"/>
                    <a:pt x="202" y="106"/>
                  </a:cubicBezTo>
                  <a:cubicBezTo>
                    <a:pt x="202" y="173"/>
                    <a:pt x="165" y="193"/>
                    <a:pt x="135" y="209"/>
                  </a:cubicBezTo>
                  <a:cubicBezTo>
                    <a:pt x="124" y="215"/>
                    <a:pt x="113" y="221"/>
                    <a:pt x="107" y="229"/>
                  </a:cubicBezTo>
                  <a:cubicBezTo>
                    <a:pt x="105" y="230"/>
                    <a:pt x="103" y="231"/>
                    <a:pt x="101" y="231"/>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77" name="Freeform 82">
              <a:extLst>
                <a:ext uri="{FF2B5EF4-FFF2-40B4-BE49-F238E27FC236}">
                  <a16:creationId xmlns:a16="http://schemas.microsoft.com/office/drawing/2014/main" id="{6BCB7E28-7171-954D-A191-4355B0BF9B47}"/>
                </a:ext>
              </a:extLst>
            </p:cNvPr>
            <p:cNvSpPr>
              <a:spLocks/>
            </p:cNvSpPr>
            <p:nvPr/>
          </p:nvSpPr>
          <p:spPr bwMode="auto">
            <a:xfrm>
              <a:off x="4779963" y="4148138"/>
              <a:ext cx="26988" cy="333375"/>
            </a:xfrm>
            <a:custGeom>
              <a:avLst/>
              <a:gdLst>
                <a:gd name="T0" fmla="*/ 7 w 14"/>
                <a:gd name="T1" fmla="*/ 182 h 182"/>
                <a:gd name="T2" fmla="*/ 0 w 14"/>
                <a:gd name="T3" fmla="*/ 175 h 182"/>
                <a:gd name="T4" fmla="*/ 0 w 14"/>
                <a:gd name="T5" fmla="*/ 7 h 182"/>
                <a:gd name="T6" fmla="*/ 7 w 14"/>
                <a:gd name="T7" fmla="*/ 0 h 182"/>
                <a:gd name="T8" fmla="*/ 14 w 14"/>
                <a:gd name="T9" fmla="*/ 7 h 182"/>
                <a:gd name="T10" fmla="*/ 14 w 14"/>
                <a:gd name="T11" fmla="*/ 175 h 182"/>
                <a:gd name="T12" fmla="*/ 7 w 14"/>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14" h="182">
                  <a:moveTo>
                    <a:pt x="7" y="182"/>
                  </a:moveTo>
                  <a:cubicBezTo>
                    <a:pt x="3" y="182"/>
                    <a:pt x="0" y="179"/>
                    <a:pt x="0" y="175"/>
                  </a:cubicBezTo>
                  <a:cubicBezTo>
                    <a:pt x="0" y="7"/>
                    <a:pt x="0" y="7"/>
                    <a:pt x="0" y="7"/>
                  </a:cubicBezTo>
                  <a:cubicBezTo>
                    <a:pt x="0" y="3"/>
                    <a:pt x="3" y="0"/>
                    <a:pt x="7" y="0"/>
                  </a:cubicBezTo>
                  <a:cubicBezTo>
                    <a:pt x="11" y="0"/>
                    <a:pt x="14" y="3"/>
                    <a:pt x="14" y="7"/>
                  </a:cubicBezTo>
                  <a:cubicBezTo>
                    <a:pt x="14" y="175"/>
                    <a:pt x="14" y="175"/>
                    <a:pt x="14" y="175"/>
                  </a:cubicBezTo>
                  <a:cubicBezTo>
                    <a:pt x="14" y="179"/>
                    <a:pt x="11" y="182"/>
                    <a:pt x="7" y="182"/>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grpSp>
      <p:sp>
        <p:nvSpPr>
          <p:cNvPr id="78" name="Freeform 62">
            <a:extLst>
              <a:ext uri="{FF2B5EF4-FFF2-40B4-BE49-F238E27FC236}">
                <a16:creationId xmlns:a16="http://schemas.microsoft.com/office/drawing/2014/main" id="{6C2EDBED-C634-AC43-8739-5E930A01B551}"/>
              </a:ext>
            </a:extLst>
          </p:cNvPr>
          <p:cNvSpPr>
            <a:spLocks noChangeAspect="1"/>
          </p:cNvSpPr>
          <p:nvPr/>
        </p:nvSpPr>
        <p:spPr bwMode="auto">
          <a:xfrm>
            <a:off x="9883948" y="5646215"/>
            <a:ext cx="372417" cy="293004"/>
          </a:xfrm>
          <a:custGeom>
            <a:avLst/>
            <a:gdLst>
              <a:gd name="T0" fmla="*/ 119 w 236"/>
              <a:gd name="T1" fmla="*/ 185 h 185"/>
              <a:gd name="T2" fmla="*/ 115 w 236"/>
              <a:gd name="T3" fmla="*/ 184 h 185"/>
              <a:gd name="T4" fmla="*/ 4 w 236"/>
              <a:gd name="T5" fmla="*/ 69 h 185"/>
              <a:gd name="T6" fmla="*/ 16 w 236"/>
              <a:gd name="T7" fmla="*/ 20 h 185"/>
              <a:gd name="T8" fmla="*/ 60 w 236"/>
              <a:gd name="T9" fmla="*/ 1 h 185"/>
              <a:gd name="T10" fmla="*/ 118 w 236"/>
              <a:gd name="T11" fmla="*/ 29 h 185"/>
              <a:gd name="T12" fmla="*/ 175 w 236"/>
              <a:gd name="T13" fmla="*/ 1 h 185"/>
              <a:gd name="T14" fmla="*/ 219 w 236"/>
              <a:gd name="T15" fmla="*/ 20 h 185"/>
              <a:gd name="T16" fmla="*/ 233 w 236"/>
              <a:gd name="T17" fmla="*/ 69 h 185"/>
              <a:gd name="T18" fmla="*/ 141 w 236"/>
              <a:gd name="T19" fmla="*/ 174 h 185"/>
              <a:gd name="T20" fmla="*/ 131 w 236"/>
              <a:gd name="T21" fmla="*/ 171 h 185"/>
              <a:gd name="T22" fmla="*/ 133 w 236"/>
              <a:gd name="T23" fmla="*/ 161 h 185"/>
              <a:gd name="T24" fmla="*/ 218 w 236"/>
              <a:gd name="T25" fmla="*/ 67 h 185"/>
              <a:gd name="T26" fmla="*/ 208 w 236"/>
              <a:gd name="T27" fmla="*/ 30 h 185"/>
              <a:gd name="T28" fmla="*/ 176 w 236"/>
              <a:gd name="T29" fmla="*/ 16 h 185"/>
              <a:gd name="T30" fmla="*/ 123 w 236"/>
              <a:gd name="T31" fmla="*/ 44 h 185"/>
              <a:gd name="T32" fmla="*/ 112 w 236"/>
              <a:gd name="T33" fmla="*/ 44 h 185"/>
              <a:gd name="T34" fmla="*/ 60 w 236"/>
              <a:gd name="T35" fmla="*/ 16 h 185"/>
              <a:gd name="T36" fmla="*/ 27 w 236"/>
              <a:gd name="T37" fmla="*/ 30 h 185"/>
              <a:gd name="T38" fmla="*/ 18 w 236"/>
              <a:gd name="T39" fmla="*/ 67 h 185"/>
              <a:gd name="T40" fmla="*/ 122 w 236"/>
              <a:gd name="T41" fmla="*/ 171 h 185"/>
              <a:gd name="T42" fmla="*/ 125 w 236"/>
              <a:gd name="T43" fmla="*/ 180 h 185"/>
              <a:gd name="T44" fmla="*/ 119 w 236"/>
              <a:gd name="T4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85">
                <a:moveTo>
                  <a:pt x="119" y="185"/>
                </a:moveTo>
                <a:cubicBezTo>
                  <a:pt x="117" y="185"/>
                  <a:pt x="116" y="184"/>
                  <a:pt x="115" y="184"/>
                </a:cubicBezTo>
                <a:cubicBezTo>
                  <a:pt x="52" y="152"/>
                  <a:pt x="11" y="111"/>
                  <a:pt x="4" y="69"/>
                </a:cubicBezTo>
                <a:cubicBezTo>
                  <a:pt x="0" y="50"/>
                  <a:pt x="5" y="32"/>
                  <a:pt x="16" y="20"/>
                </a:cubicBezTo>
                <a:cubicBezTo>
                  <a:pt x="28" y="7"/>
                  <a:pt x="44" y="0"/>
                  <a:pt x="60" y="1"/>
                </a:cubicBezTo>
                <a:cubicBezTo>
                  <a:pt x="83" y="2"/>
                  <a:pt x="104" y="15"/>
                  <a:pt x="118" y="29"/>
                </a:cubicBezTo>
                <a:cubicBezTo>
                  <a:pt x="131" y="15"/>
                  <a:pt x="152" y="2"/>
                  <a:pt x="175" y="1"/>
                </a:cubicBezTo>
                <a:cubicBezTo>
                  <a:pt x="192" y="0"/>
                  <a:pt x="207" y="7"/>
                  <a:pt x="219" y="20"/>
                </a:cubicBezTo>
                <a:cubicBezTo>
                  <a:pt x="231" y="33"/>
                  <a:pt x="236" y="50"/>
                  <a:pt x="233" y="69"/>
                </a:cubicBezTo>
                <a:cubicBezTo>
                  <a:pt x="227" y="106"/>
                  <a:pt x="193" y="144"/>
                  <a:pt x="141" y="174"/>
                </a:cubicBezTo>
                <a:cubicBezTo>
                  <a:pt x="137" y="176"/>
                  <a:pt x="133" y="174"/>
                  <a:pt x="131" y="171"/>
                </a:cubicBezTo>
                <a:cubicBezTo>
                  <a:pt x="129" y="167"/>
                  <a:pt x="130" y="163"/>
                  <a:pt x="133" y="161"/>
                </a:cubicBezTo>
                <a:cubicBezTo>
                  <a:pt x="182" y="133"/>
                  <a:pt x="213" y="99"/>
                  <a:pt x="218" y="67"/>
                </a:cubicBezTo>
                <a:cubicBezTo>
                  <a:pt x="220" y="52"/>
                  <a:pt x="217" y="39"/>
                  <a:pt x="208" y="30"/>
                </a:cubicBezTo>
                <a:cubicBezTo>
                  <a:pt x="199" y="20"/>
                  <a:pt x="188" y="15"/>
                  <a:pt x="176" y="16"/>
                </a:cubicBezTo>
                <a:cubicBezTo>
                  <a:pt x="158" y="16"/>
                  <a:pt x="137" y="27"/>
                  <a:pt x="123" y="44"/>
                </a:cubicBezTo>
                <a:cubicBezTo>
                  <a:pt x="121" y="48"/>
                  <a:pt x="115" y="48"/>
                  <a:pt x="112" y="44"/>
                </a:cubicBezTo>
                <a:cubicBezTo>
                  <a:pt x="98" y="27"/>
                  <a:pt x="78" y="16"/>
                  <a:pt x="60" y="16"/>
                </a:cubicBezTo>
                <a:cubicBezTo>
                  <a:pt x="47" y="15"/>
                  <a:pt x="36" y="20"/>
                  <a:pt x="27" y="30"/>
                </a:cubicBezTo>
                <a:cubicBezTo>
                  <a:pt x="19" y="39"/>
                  <a:pt x="16" y="52"/>
                  <a:pt x="18" y="67"/>
                </a:cubicBezTo>
                <a:cubicBezTo>
                  <a:pt x="25" y="103"/>
                  <a:pt x="64" y="142"/>
                  <a:pt x="122" y="171"/>
                </a:cubicBezTo>
                <a:cubicBezTo>
                  <a:pt x="126" y="172"/>
                  <a:pt x="127" y="177"/>
                  <a:pt x="125" y="180"/>
                </a:cubicBezTo>
                <a:cubicBezTo>
                  <a:pt x="124" y="183"/>
                  <a:pt x="121" y="185"/>
                  <a:pt x="119" y="185"/>
                </a:cubicBezTo>
                <a:close/>
              </a:path>
            </a:pathLst>
          </a:custGeom>
          <a:solidFill>
            <a:schemeClr val="bg1"/>
          </a:solidFill>
          <a:ln>
            <a:noFill/>
          </a:ln>
        </p:spPr>
        <p:txBody>
          <a:bodyPr vert="horz" wrap="square" lIns="89654" tIns="44827" rIns="89654" bIns="44827" numCol="1" anchor="t" anchorCtr="0" compatLnSpc="1">
            <a:prstTxWarp prst="textNoShape">
              <a:avLst/>
            </a:prstTxWarp>
          </a:bodyPr>
          <a:lstStyle/>
          <a:p>
            <a:endParaRPr lang="en-US" sz="1765"/>
          </a:p>
        </p:txBody>
      </p:sp>
      <p:grpSp>
        <p:nvGrpSpPr>
          <p:cNvPr id="79" name="Group 78">
            <a:extLst>
              <a:ext uri="{FF2B5EF4-FFF2-40B4-BE49-F238E27FC236}">
                <a16:creationId xmlns:a16="http://schemas.microsoft.com/office/drawing/2014/main" id="{E72931A8-3913-8247-A3F5-C97345B7CCAE}"/>
              </a:ext>
            </a:extLst>
          </p:cNvPr>
          <p:cNvGrpSpPr>
            <a:grpSpLocks noChangeAspect="1"/>
          </p:cNvGrpSpPr>
          <p:nvPr/>
        </p:nvGrpSpPr>
        <p:grpSpPr>
          <a:xfrm>
            <a:off x="8350590" y="5657270"/>
            <a:ext cx="320636" cy="321842"/>
            <a:chOff x="6202363" y="854075"/>
            <a:chExt cx="422275" cy="423863"/>
          </a:xfrm>
          <a:solidFill>
            <a:schemeClr val="bg1"/>
          </a:solidFill>
        </p:grpSpPr>
        <p:sp>
          <p:nvSpPr>
            <p:cNvPr id="80" name="Freeform 201">
              <a:extLst>
                <a:ext uri="{FF2B5EF4-FFF2-40B4-BE49-F238E27FC236}">
                  <a16:creationId xmlns:a16="http://schemas.microsoft.com/office/drawing/2014/main" id="{0F74609F-9C65-8343-A95D-420C7B5F467E}"/>
                </a:ext>
              </a:extLst>
            </p:cNvPr>
            <p:cNvSpPr>
              <a:spLocks noEditPoints="1"/>
            </p:cNvSpPr>
            <p:nvPr/>
          </p:nvSpPr>
          <p:spPr bwMode="auto">
            <a:xfrm>
              <a:off x="6202363" y="854075"/>
              <a:ext cx="422275" cy="423863"/>
            </a:xfrm>
            <a:custGeom>
              <a:avLst/>
              <a:gdLst>
                <a:gd name="T0" fmla="*/ 115 w 230"/>
                <a:gd name="T1" fmla="*/ 231 h 231"/>
                <a:gd name="T2" fmla="*/ 0 w 230"/>
                <a:gd name="T3" fmla="*/ 116 h 231"/>
                <a:gd name="T4" fmla="*/ 115 w 230"/>
                <a:gd name="T5" fmla="*/ 0 h 231"/>
                <a:gd name="T6" fmla="*/ 230 w 230"/>
                <a:gd name="T7" fmla="*/ 116 h 231"/>
                <a:gd name="T8" fmla="*/ 115 w 230"/>
                <a:gd name="T9" fmla="*/ 231 h 231"/>
                <a:gd name="T10" fmla="*/ 115 w 230"/>
                <a:gd name="T11" fmla="*/ 15 h 231"/>
                <a:gd name="T12" fmla="*/ 14 w 230"/>
                <a:gd name="T13" fmla="*/ 116 h 231"/>
                <a:gd name="T14" fmla="*/ 115 w 230"/>
                <a:gd name="T15" fmla="*/ 216 h 231"/>
                <a:gd name="T16" fmla="*/ 216 w 230"/>
                <a:gd name="T17" fmla="*/ 116 h 231"/>
                <a:gd name="T18" fmla="*/ 115 w 230"/>
                <a:gd name="T19" fmla="*/ 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1">
                  <a:moveTo>
                    <a:pt x="115" y="231"/>
                  </a:moveTo>
                  <a:cubicBezTo>
                    <a:pt x="51" y="231"/>
                    <a:pt x="0" y="179"/>
                    <a:pt x="0" y="116"/>
                  </a:cubicBezTo>
                  <a:cubicBezTo>
                    <a:pt x="0" y="52"/>
                    <a:pt x="51" y="0"/>
                    <a:pt x="115" y="0"/>
                  </a:cubicBezTo>
                  <a:cubicBezTo>
                    <a:pt x="179" y="0"/>
                    <a:pt x="230" y="52"/>
                    <a:pt x="230" y="116"/>
                  </a:cubicBezTo>
                  <a:cubicBezTo>
                    <a:pt x="230" y="179"/>
                    <a:pt x="179" y="231"/>
                    <a:pt x="115" y="231"/>
                  </a:cubicBezTo>
                  <a:close/>
                  <a:moveTo>
                    <a:pt x="115" y="15"/>
                  </a:moveTo>
                  <a:cubicBezTo>
                    <a:pt x="59" y="15"/>
                    <a:pt x="14" y="60"/>
                    <a:pt x="14" y="116"/>
                  </a:cubicBezTo>
                  <a:cubicBezTo>
                    <a:pt x="14" y="171"/>
                    <a:pt x="59" y="216"/>
                    <a:pt x="115" y="216"/>
                  </a:cubicBezTo>
                  <a:cubicBezTo>
                    <a:pt x="170" y="216"/>
                    <a:pt x="216" y="171"/>
                    <a:pt x="216" y="116"/>
                  </a:cubicBezTo>
                  <a:cubicBezTo>
                    <a:pt x="216" y="60"/>
                    <a:pt x="170" y="15"/>
                    <a:pt x="115" y="15"/>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81" name="Freeform 202">
              <a:extLst>
                <a:ext uri="{FF2B5EF4-FFF2-40B4-BE49-F238E27FC236}">
                  <a16:creationId xmlns:a16="http://schemas.microsoft.com/office/drawing/2014/main" id="{BE860E2F-BA31-004A-A82C-1DF11D7AFFF6}"/>
                </a:ext>
              </a:extLst>
            </p:cNvPr>
            <p:cNvSpPr>
              <a:spLocks/>
            </p:cNvSpPr>
            <p:nvPr/>
          </p:nvSpPr>
          <p:spPr bwMode="auto">
            <a:xfrm>
              <a:off x="6399213" y="898525"/>
              <a:ext cx="26988" cy="334963"/>
            </a:xfrm>
            <a:custGeom>
              <a:avLst/>
              <a:gdLst>
                <a:gd name="T0" fmla="*/ 8 w 15"/>
                <a:gd name="T1" fmla="*/ 183 h 183"/>
                <a:gd name="T2" fmla="*/ 0 w 15"/>
                <a:gd name="T3" fmla="*/ 176 h 183"/>
                <a:gd name="T4" fmla="*/ 0 w 15"/>
                <a:gd name="T5" fmla="*/ 8 h 183"/>
                <a:gd name="T6" fmla="*/ 8 w 15"/>
                <a:gd name="T7" fmla="*/ 0 h 183"/>
                <a:gd name="T8" fmla="*/ 15 w 15"/>
                <a:gd name="T9" fmla="*/ 8 h 183"/>
                <a:gd name="T10" fmla="*/ 15 w 15"/>
                <a:gd name="T11" fmla="*/ 176 h 183"/>
                <a:gd name="T12" fmla="*/ 8 w 15"/>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5" h="183">
                  <a:moveTo>
                    <a:pt x="8" y="183"/>
                  </a:moveTo>
                  <a:cubicBezTo>
                    <a:pt x="4" y="183"/>
                    <a:pt x="0" y="180"/>
                    <a:pt x="0" y="176"/>
                  </a:cubicBezTo>
                  <a:cubicBezTo>
                    <a:pt x="0" y="8"/>
                    <a:pt x="0" y="8"/>
                    <a:pt x="0" y="8"/>
                  </a:cubicBezTo>
                  <a:cubicBezTo>
                    <a:pt x="0" y="4"/>
                    <a:pt x="4" y="0"/>
                    <a:pt x="8" y="0"/>
                  </a:cubicBezTo>
                  <a:cubicBezTo>
                    <a:pt x="12" y="0"/>
                    <a:pt x="15" y="4"/>
                    <a:pt x="15" y="8"/>
                  </a:cubicBezTo>
                  <a:cubicBezTo>
                    <a:pt x="15" y="176"/>
                    <a:pt x="15" y="176"/>
                    <a:pt x="15" y="176"/>
                  </a:cubicBezTo>
                  <a:cubicBezTo>
                    <a:pt x="15" y="180"/>
                    <a:pt x="12" y="183"/>
                    <a:pt x="8" y="183"/>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82" name="Freeform 203">
              <a:extLst>
                <a:ext uri="{FF2B5EF4-FFF2-40B4-BE49-F238E27FC236}">
                  <a16:creationId xmlns:a16="http://schemas.microsoft.com/office/drawing/2014/main" id="{05566759-75D7-5048-B22F-D1F35F7DDE2C}"/>
                </a:ext>
              </a:extLst>
            </p:cNvPr>
            <p:cNvSpPr>
              <a:spLocks/>
            </p:cNvSpPr>
            <p:nvPr/>
          </p:nvSpPr>
          <p:spPr bwMode="auto">
            <a:xfrm>
              <a:off x="6242051" y="1052513"/>
              <a:ext cx="339725" cy="26988"/>
            </a:xfrm>
            <a:custGeom>
              <a:avLst/>
              <a:gdLst>
                <a:gd name="T0" fmla="*/ 178 w 185"/>
                <a:gd name="T1" fmla="*/ 15 h 15"/>
                <a:gd name="T2" fmla="*/ 8 w 185"/>
                <a:gd name="T3" fmla="*/ 15 h 15"/>
                <a:gd name="T4" fmla="*/ 0 w 185"/>
                <a:gd name="T5" fmla="*/ 8 h 15"/>
                <a:gd name="T6" fmla="*/ 8 w 185"/>
                <a:gd name="T7" fmla="*/ 0 h 15"/>
                <a:gd name="T8" fmla="*/ 178 w 185"/>
                <a:gd name="T9" fmla="*/ 0 h 15"/>
                <a:gd name="T10" fmla="*/ 185 w 185"/>
                <a:gd name="T11" fmla="*/ 8 h 15"/>
                <a:gd name="T12" fmla="*/ 178 w 18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85" h="15">
                  <a:moveTo>
                    <a:pt x="178" y="15"/>
                  </a:moveTo>
                  <a:cubicBezTo>
                    <a:pt x="8" y="15"/>
                    <a:pt x="8" y="15"/>
                    <a:pt x="8" y="15"/>
                  </a:cubicBezTo>
                  <a:cubicBezTo>
                    <a:pt x="4" y="15"/>
                    <a:pt x="0" y="12"/>
                    <a:pt x="0" y="8"/>
                  </a:cubicBezTo>
                  <a:cubicBezTo>
                    <a:pt x="0" y="4"/>
                    <a:pt x="4" y="0"/>
                    <a:pt x="8" y="0"/>
                  </a:cubicBezTo>
                  <a:cubicBezTo>
                    <a:pt x="178" y="0"/>
                    <a:pt x="178" y="0"/>
                    <a:pt x="178" y="0"/>
                  </a:cubicBezTo>
                  <a:cubicBezTo>
                    <a:pt x="182" y="0"/>
                    <a:pt x="185" y="4"/>
                    <a:pt x="185" y="8"/>
                  </a:cubicBezTo>
                  <a:cubicBezTo>
                    <a:pt x="185" y="12"/>
                    <a:pt x="182" y="15"/>
                    <a:pt x="178" y="15"/>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83" name="Freeform 204">
              <a:extLst>
                <a:ext uri="{FF2B5EF4-FFF2-40B4-BE49-F238E27FC236}">
                  <a16:creationId xmlns:a16="http://schemas.microsoft.com/office/drawing/2014/main" id="{D8DFBF88-D87D-564B-A1C2-DD2CBD2AA16F}"/>
                </a:ext>
              </a:extLst>
            </p:cNvPr>
            <p:cNvSpPr>
              <a:spLocks/>
            </p:cNvSpPr>
            <p:nvPr/>
          </p:nvSpPr>
          <p:spPr bwMode="auto">
            <a:xfrm>
              <a:off x="6275388" y="960438"/>
              <a:ext cx="274638" cy="28575"/>
            </a:xfrm>
            <a:custGeom>
              <a:avLst/>
              <a:gdLst>
                <a:gd name="T0" fmla="*/ 142 w 150"/>
                <a:gd name="T1" fmla="*/ 15 h 15"/>
                <a:gd name="T2" fmla="*/ 7 w 150"/>
                <a:gd name="T3" fmla="*/ 15 h 15"/>
                <a:gd name="T4" fmla="*/ 0 w 150"/>
                <a:gd name="T5" fmla="*/ 8 h 15"/>
                <a:gd name="T6" fmla="*/ 7 w 150"/>
                <a:gd name="T7" fmla="*/ 0 h 15"/>
                <a:gd name="T8" fmla="*/ 142 w 150"/>
                <a:gd name="T9" fmla="*/ 0 h 15"/>
                <a:gd name="T10" fmla="*/ 150 w 150"/>
                <a:gd name="T11" fmla="*/ 8 h 15"/>
                <a:gd name="T12" fmla="*/ 142 w 15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0" h="15">
                  <a:moveTo>
                    <a:pt x="142" y="15"/>
                  </a:moveTo>
                  <a:cubicBezTo>
                    <a:pt x="7" y="15"/>
                    <a:pt x="7" y="15"/>
                    <a:pt x="7" y="15"/>
                  </a:cubicBezTo>
                  <a:cubicBezTo>
                    <a:pt x="3" y="15"/>
                    <a:pt x="0" y="12"/>
                    <a:pt x="0" y="8"/>
                  </a:cubicBezTo>
                  <a:cubicBezTo>
                    <a:pt x="0" y="4"/>
                    <a:pt x="3" y="0"/>
                    <a:pt x="7" y="0"/>
                  </a:cubicBezTo>
                  <a:cubicBezTo>
                    <a:pt x="142" y="0"/>
                    <a:pt x="142" y="0"/>
                    <a:pt x="142" y="0"/>
                  </a:cubicBezTo>
                  <a:cubicBezTo>
                    <a:pt x="147" y="0"/>
                    <a:pt x="150" y="4"/>
                    <a:pt x="150" y="8"/>
                  </a:cubicBezTo>
                  <a:cubicBezTo>
                    <a:pt x="150" y="12"/>
                    <a:pt x="147" y="15"/>
                    <a:pt x="142" y="15"/>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84" name="Freeform 206">
              <a:extLst>
                <a:ext uri="{FF2B5EF4-FFF2-40B4-BE49-F238E27FC236}">
                  <a16:creationId xmlns:a16="http://schemas.microsoft.com/office/drawing/2014/main" id="{5A08CB99-059C-2948-B494-65D234C99D61}"/>
                </a:ext>
              </a:extLst>
            </p:cNvPr>
            <p:cNvSpPr>
              <a:spLocks/>
            </p:cNvSpPr>
            <p:nvPr/>
          </p:nvSpPr>
          <p:spPr bwMode="auto">
            <a:xfrm>
              <a:off x="6275388" y="1147763"/>
              <a:ext cx="274638" cy="25400"/>
            </a:xfrm>
            <a:custGeom>
              <a:avLst/>
              <a:gdLst>
                <a:gd name="T0" fmla="*/ 142 w 150"/>
                <a:gd name="T1" fmla="*/ 14 h 14"/>
                <a:gd name="T2" fmla="*/ 7 w 150"/>
                <a:gd name="T3" fmla="*/ 14 h 14"/>
                <a:gd name="T4" fmla="*/ 0 w 150"/>
                <a:gd name="T5" fmla="*/ 7 h 14"/>
                <a:gd name="T6" fmla="*/ 7 w 150"/>
                <a:gd name="T7" fmla="*/ 0 h 14"/>
                <a:gd name="T8" fmla="*/ 142 w 150"/>
                <a:gd name="T9" fmla="*/ 0 h 14"/>
                <a:gd name="T10" fmla="*/ 150 w 150"/>
                <a:gd name="T11" fmla="*/ 7 h 14"/>
                <a:gd name="T12" fmla="*/ 142 w 1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0" h="14">
                  <a:moveTo>
                    <a:pt x="142" y="14"/>
                  </a:moveTo>
                  <a:cubicBezTo>
                    <a:pt x="7" y="14"/>
                    <a:pt x="7" y="14"/>
                    <a:pt x="7" y="14"/>
                  </a:cubicBezTo>
                  <a:cubicBezTo>
                    <a:pt x="3" y="14"/>
                    <a:pt x="0" y="11"/>
                    <a:pt x="0" y="7"/>
                  </a:cubicBezTo>
                  <a:cubicBezTo>
                    <a:pt x="0" y="3"/>
                    <a:pt x="3" y="0"/>
                    <a:pt x="7" y="0"/>
                  </a:cubicBezTo>
                  <a:cubicBezTo>
                    <a:pt x="142" y="0"/>
                    <a:pt x="142" y="0"/>
                    <a:pt x="142" y="0"/>
                  </a:cubicBezTo>
                  <a:cubicBezTo>
                    <a:pt x="147" y="0"/>
                    <a:pt x="150" y="3"/>
                    <a:pt x="150" y="7"/>
                  </a:cubicBezTo>
                  <a:cubicBezTo>
                    <a:pt x="150" y="11"/>
                    <a:pt x="147" y="14"/>
                    <a:pt x="142" y="14"/>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grpSp>
      <p:grpSp>
        <p:nvGrpSpPr>
          <p:cNvPr id="85" name="Group 84">
            <a:extLst>
              <a:ext uri="{FF2B5EF4-FFF2-40B4-BE49-F238E27FC236}">
                <a16:creationId xmlns:a16="http://schemas.microsoft.com/office/drawing/2014/main" id="{333244FA-21E2-DE40-B9DB-1EC2720C39A3}"/>
              </a:ext>
            </a:extLst>
          </p:cNvPr>
          <p:cNvGrpSpPr>
            <a:grpSpLocks noChangeAspect="1"/>
          </p:cNvGrpSpPr>
          <p:nvPr/>
        </p:nvGrpSpPr>
        <p:grpSpPr>
          <a:xfrm>
            <a:off x="7361838" y="4730912"/>
            <a:ext cx="334561" cy="332045"/>
            <a:chOff x="6202363" y="5716588"/>
            <a:chExt cx="422275" cy="419100"/>
          </a:xfrm>
          <a:solidFill>
            <a:schemeClr val="bg1"/>
          </a:solidFill>
        </p:grpSpPr>
        <p:sp>
          <p:nvSpPr>
            <p:cNvPr id="86" name="Freeform 5">
              <a:extLst>
                <a:ext uri="{FF2B5EF4-FFF2-40B4-BE49-F238E27FC236}">
                  <a16:creationId xmlns:a16="http://schemas.microsoft.com/office/drawing/2014/main" id="{F5A592AD-833A-0241-9061-82BB92BCA169}"/>
                </a:ext>
              </a:extLst>
            </p:cNvPr>
            <p:cNvSpPr>
              <a:spLocks/>
            </p:cNvSpPr>
            <p:nvPr/>
          </p:nvSpPr>
          <p:spPr bwMode="auto">
            <a:xfrm>
              <a:off x="6400801" y="5716588"/>
              <a:ext cx="25400" cy="220663"/>
            </a:xfrm>
            <a:custGeom>
              <a:avLst/>
              <a:gdLst>
                <a:gd name="T0" fmla="*/ 7 w 14"/>
                <a:gd name="T1" fmla="*/ 121 h 121"/>
                <a:gd name="T2" fmla="*/ 0 w 14"/>
                <a:gd name="T3" fmla="*/ 114 h 121"/>
                <a:gd name="T4" fmla="*/ 0 w 14"/>
                <a:gd name="T5" fmla="*/ 8 h 121"/>
                <a:gd name="T6" fmla="*/ 7 w 14"/>
                <a:gd name="T7" fmla="*/ 0 h 121"/>
                <a:gd name="T8" fmla="*/ 14 w 14"/>
                <a:gd name="T9" fmla="*/ 8 h 121"/>
                <a:gd name="T10" fmla="*/ 14 w 14"/>
                <a:gd name="T11" fmla="*/ 114 h 121"/>
                <a:gd name="T12" fmla="*/ 7 w 14"/>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14" h="121">
                  <a:moveTo>
                    <a:pt x="7" y="121"/>
                  </a:moveTo>
                  <a:cubicBezTo>
                    <a:pt x="3" y="121"/>
                    <a:pt x="0" y="118"/>
                    <a:pt x="0" y="114"/>
                  </a:cubicBezTo>
                  <a:cubicBezTo>
                    <a:pt x="0" y="8"/>
                    <a:pt x="0" y="8"/>
                    <a:pt x="0" y="8"/>
                  </a:cubicBezTo>
                  <a:cubicBezTo>
                    <a:pt x="0" y="3"/>
                    <a:pt x="3" y="0"/>
                    <a:pt x="7" y="0"/>
                  </a:cubicBezTo>
                  <a:cubicBezTo>
                    <a:pt x="11" y="0"/>
                    <a:pt x="14" y="3"/>
                    <a:pt x="14" y="8"/>
                  </a:cubicBezTo>
                  <a:cubicBezTo>
                    <a:pt x="14" y="114"/>
                    <a:pt x="14" y="114"/>
                    <a:pt x="14" y="114"/>
                  </a:cubicBezTo>
                  <a:cubicBezTo>
                    <a:pt x="14" y="118"/>
                    <a:pt x="11" y="121"/>
                    <a:pt x="7" y="121"/>
                  </a:cubicBezTo>
                  <a:close/>
                </a:path>
              </a:pathLst>
            </a:custGeom>
            <a:grpFill/>
            <a:ln>
              <a:solidFill>
                <a:schemeClr val="bg1"/>
              </a:solidFill>
            </a:ln>
          </p:spPr>
          <p:txBody>
            <a:bodyPr vert="horz" wrap="square" lIns="89654" tIns="44827" rIns="89654" bIns="44827" numCol="1" anchor="t" anchorCtr="0" compatLnSpc="1">
              <a:prstTxWarp prst="textNoShape">
                <a:avLst/>
              </a:prstTxWarp>
            </a:bodyPr>
            <a:lstStyle/>
            <a:p>
              <a:endParaRPr lang="en-US" sz="1765"/>
            </a:p>
          </p:txBody>
        </p:sp>
        <p:sp>
          <p:nvSpPr>
            <p:cNvPr id="87" name="Freeform 6">
              <a:extLst>
                <a:ext uri="{FF2B5EF4-FFF2-40B4-BE49-F238E27FC236}">
                  <a16:creationId xmlns:a16="http://schemas.microsoft.com/office/drawing/2014/main" id="{73C06708-5965-CC4E-84A4-F79BCE573C0C}"/>
                </a:ext>
              </a:extLst>
            </p:cNvPr>
            <p:cNvSpPr>
              <a:spLocks/>
            </p:cNvSpPr>
            <p:nvPr/>
          </p:nvSpPr>
          <p:spPr bwMode="auto">
            <a:xfrm>
              <a:off x="6202363" y="5721350"/>
              <a:ext cx="422275" cy="414338"/>
            </a:xfrm>
            <a:custGeom>
              <a:avLst/>
              <a:gdLst>
                <a:gd name="T0" fmla="*/ 115 w 230"/>
                <a:gd name="T1" fmla="*/ 226 h 226"/>
                <a:gd name="T2" fmla="*/ 0 w 230"/>
                <a:gd name="T3" fmla="*/ 111 h 226"/>
                <a:gd name="T4" fmla="*/ 79 w 230"/>
                <a:gd name="T5" fmla="*/ 1 h 226"/>
                <a:gd name="T6" fmla="*/ 88 w 230"/>
                <a:gd name="T7" fmla="*/ 6 h 226"/>
                <a:gd name="T8" fmla="*/ 83 w 230"/>
                <a:gd name="T9" fmla="*/ 15 h 226"/>
                <a:gd name="T10" fmla="*/ 14 w 230"/>
                <a:gd name="T11" fmla="*/ 111 h 226"/>
                <a:gd name="T12" fmla="*/ 115 w 230"/>
                <a:gd name="T13" fmla="*/ 212 h 226"/>
                <a:gd name="T14" fmla="*/ 216 w 230"/>
                <a:gd name="T15" fmla="*/ 111 h 226"/>
                <a:gd name="T16" fmla="*/ 146 w 230"/>
                <a:gd name="T17" fmla="*/ 15 h 226"/>
                <a:gd name="T18" fmla="*/ 142 w 230"/>
                <a:gd name="T19" fmla="*/ 6 h 226"/>
                <a:gd name="T20" fmla="*/ 151 w 230"/>
                <a:gd name="T21" fmla="*/ 1 h 226"/>
                <a:gd name="T22" fmla="*/ 230 w 230"/>
                <a:gd name="T23" fmla="*/ 111 h 226"/>
                <a:gd name="T24" fmla="*/ 115 w 230"/>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26">
                  <a:moveTo>
                    <a:pt x="115" y="226"/>
                  </a:moveTo>
                  <a:cubicBezTo>
                    <a:pt x="51" y="226"/>
                    <a:pt x="0" y="175"/>
                    <a:pt x="0" y="111"/>
                  </a:cubicBezTo>
                  <a:cubicBezTo>
                    <a:pt x="0" y="61"/>
                    <a:pt x="31" y="17"/>
                    <a:pt x="79" y="1"/>
                  </a:cubicBezTo>
                  <a:cubicBezTo>
                    <a:pt x="83" y="0"/>
                    <a:pt x="87" y="2"/>
                    <a:pt x="88" y="6"/>
                  </a:cubicBezTo>
                  <a:cubicBezTo>
                    <a:pt x="89" y="10"/>
                    <a:pt x="87" y="14"/>
                    <a:pt x="83" y="15"/>
                  </a:cubicBezTo>
                  <a:cubicBezTo>
                    <a:pt x="42" y="29"/>
                    <a:pt x="14" y="67"/>
                    <a:pt x="14" y="111"/>
                  </a:cubicBezTo>
                  <a:cubicBezTo>
                    <a:pt x="14" y="166"/>
                    <a:pt x="59" y="212"/>
                    <a:pt x="115" y="212"/>
                  </a:cubicBezTo>
                  <a:cubicBezTo>
                    <a:pt x="170" y="212"/>
                    <a:pt x="216" y="166"/>
                    <a:pt x="216" y="111"/>
                  </a:cubicBezTo>
                  <a:cubicBezTo>
                    <a:pt x="216" y="67"/>
                    <a:pt x="188" y="29"/>
                    <a:pt x="146" y="15"/>
                  </a:cubicBezTo>
                  <a:cubicBezTo>
                    <a:pt x="143" y="14"/>
                    <a:pt x="140" y="10"/>
                    <a:pt x="142" y="6"/>
                  </a:cubicBezTo>
                  <a:cubicBezTo>
                    <a:pt x="143" y="2"/>
                    <a:pt x="147" y="0"/>
                    <a:pt x="151" y="1"/>
                  </a:cubicBezTo>
                  <a:cubicBezTo>
                    <a:pt x="198" y="17"/>
                    <a:pt x="230" y="61"/>
                    <a:pt x="230" y="111"/>
                  </a:cubicBezTo>
                  <a:cubicBezTo>
                    <a:pt x="230" y="175"/>
                    <a:pt x="179" y="226"/>
                    <a:pt x="115" y="226"/>
                  </a:cubicBezTo>
                  <a:close/>
                </a:path>
              </a:pathLst>
            </a:custGeom>
            <a:grpFill/>
            <a:ln>
              <a:solidFill>
                <a:schemeClr val="bg1"/>
              </a:solidFill>
            </a:ln>
          </p:spPr>
          <p:txBody>
            <a:bodyPr vert="horz" wrap="square" lIns="89654" tIns="44827" rIns="89654" bIns="44827" numCol="1" anchor="t" anchorCtr="0" compatLnSpc="1">
              <a:prstTxWarp prst="textNoShape">
                <a:avLst/>
              </a:prstTxWarp>
            </a:bodyPr>
            <a:lstStyle/>
            <a:p>
              <a:endParaRPr lang="en-US" sz="1765"/>
            </a:p>
          </p:txBody>
        </p:sp>
      </p:grpSp>
      <p:grpSp>
        <p:nvGrpSpPr>
          <p:cNvPr id="88" name="Group 87">
            <a:extLst>
              <a:ext uri="{FF2B5EF4-FFF2-40B4-BE49-F238E27FC236}">
                <a16:creationId xmlns:a16="http://schemas.microsoft.com/office/drawing/2014/main" id="{7369EAC7-8A9F-DE4D-A467-F2831954ECAC}"/>
              </a:ext>
            </a:extLst>
          </p:cNvPr>
          <p:cNvGrpSpPr>
            <a:grpSpLocks noChangeAspect="1"/>
          </p:cNvGrpSpPr>
          <p:nvPr/>
        </p:nvGrpSpPr>
        <p:grpSpPr>
          <a:xfrm>
            <a:off x="8857031" y="4645124"/>
            <a:ext cx="773107" cy="849463"/>
            <a:chOff x="3790951" y="4094163"/>
            <a:chExt cx="385763" cy="423863"/>
          </a:xfrm>
          <a:solidFill>
            <a:schemeClr val="accent2"/>
          </a:solidFill>
        </p:grpSpPr>
        <p:sp>
          <p:nvSpPr>
            <p:cNvPr id="89" name="Freeform 83">
              <a:extLst>
                <a:ext uri="{FF2B5EF4-FFF2-40B4-BE49-F238E27FC236}">
                  <a16:creationId xmlns:a16="http://schemas.microsoft.com/office/drawing/2014/main" id="{B79082DA-3A92-BC49-B210-1AEA411DDC4D}"/>
                </a:ext>
              </a:extLst>
            </p:cNvPr>
            <p:cNvSpPr>
              <a:spLocks/>
            </p:cNvSpPr>
            <p:nvPr/>
          </p:nvSpPr>
          <p:spPr bwMode="auto">
            <a:xfrm>
              <a:off x="3790951" y="4094163"/>
              <a:ext cx="280988" cy="334963"/>
            </a:xfrm>
            <a:custGeom>
              <a:avLst/>
              <a:gdLst>
                <a:gd name="T0" fmla="*/ 22 w 153"/>
                <a:gd name="T1" fmla="*/ 183 h 183"/>
                <a:gd name="T2" fmla="*/ 16 w 153"/>
                <a:gd name="T3" fmla="*/ 180 h 183"/>
                <a:gd name="T4" fmla="*/ 0 w 153"/>
                <a:gd name="T5" fmla="*/ 116 h 183"/>
                <a:gd name="T6" fmla="*/ 105 w 153"/>
                <a:gd name="T7" fmla="*/ 0 h 183"/>
                <a:gd name="T8" fmla="*/ 147 w 153"/>
                <a:gd name="T9" fmla="*/ 9 h 183"/>
                <a:gd name="T10" fmla="*/ 151 w 153"/>
                <a:gd name="T11" fmla="*/ 18 h 183"/>
                <a:gd name="T12" fmla="*/ 141 w 153"/>
                <a:gd name="T13" fmla="*/ 22 h 183"/>
                <a:gd name="T14" fmla="*/ 105 w 153"/>
                <a:gd name="T15" fmla="*/ 15 h 183"/>
                <a:gd name="T16" fmla="*/ 15 w 153"/>
                <a:gd name="T17" fmla="*/ 116 h 183"/>
                <a:gd name="T18" fmla="*/ 29 w 153"/>
                <a:gd name="T19" fmla="*/ 172 h 183"/>
                <a:gd name="T20" fmla="*/ 26 w 153"/>
                <a:gd name="T21" fmla="*/ 182 h 183"/>
                <a:gd name="T22" fmla="*/ 22 w 153"/>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83">
                  <a:moveTo>
                    <a:pt x="22" y="183"/>
                  </a:moveTo>
                  <a:cubicBezTo>
                    <a:pt x="19" y="183"/>
                    <a:pt x="17" y="182"/>
                    <a:pt x="16" y="180"/>
                  </a:cubicBezTo>
                  <a:cubicBezTo>
                    <a:pt x="6" y="161"/>
                    <a:pt x="0" y="139"/>
                    <a:pt x="0" y="116"/>
                  </a:cubicBezTo>
                  <a:cubicBezTo>
                    <a:pt x="0" y="48"/>
                    <a:pt x="43" y="0"/>
                    <a:pt x="105" y="0"/>
                  </a:cubicBezTo>
                  <a:cubicBezTo>
                    <a:pt x="120" y="0"/>
                    <a:pt x="134" y="3"/>
                    <a:pt x="147" y="9"/>
                  </a:cubicBezTo>
                  <a:cubicBezTo>
                    <a:pt x="151" y="10"/>
                    <a:pt x="153" y="15"/>
                    <a:pt x="151" y="18"/>
                  </a:cubicBezTo>
                  <a:cubicBezTo>
                    <a:pt x="149" y="22"/>
                    <a:pt x="145" y="24"/>
                    <a:pt x="141" y="22"/>
                  </a:cubicBezTo>
                  <a:cubicBezTo>
                    <a:pt x="130" y="18"/>
                    <a:pt x="118" y="15"/>
                    <a:pt x="105" y="15"/>
                  </a:cubicBezTo>
                  <a:cubicBezTo>
                    <a:pt x="52" y="15"/>
                    <a:pt x="15" y="57"/>
                    <a:pt x="15" y="116"/>
                  </a:cubicBezTo>
                  <a:cubicBezTo>
                    <a:pt x="15" y="137"/>
                    <a:pt x="20" y="156"/>
                    <a:pt x="29" y="172"/>
                  </a:cubicBezTo>
                  <a:cubicBezTo>
                    <a:pt x="31" y="176"/>
                    <a:pt x="29" y="181"/>
                    <a:pt x="26" y="182"/>
                  </a:cubicBezTo>
                  <a:cubicBezTo>
                    <a:pt x="24" y="183"/>
                    <a:pt x="23" y="183"/>
                    <a:pt x="22" y="183"/>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0" name="Freeform 84">
              <a:extLst>
                <a:ext uri="{FF2B5EF4-FFF2-40B4-BE49-F238E27FC236}">
                  <a16:creationId xmlns:a16="http://schemas.microsoft.com/office/drawing/2014/main" id="{36283868-9997-F946-8DDB-B93CDB47CEDE}"/>
                </a:ext>
              </a:extLst>
            </p:cNvPr>
            <p:cNvSpPr>
              <a:spLocks/>
            </p:cNvSpPr>
            <p:nvPr/>
          </p:nvSpPr>
          <p:spPr bwMode="auto">
            <a:xfrm>
              <a:off x="3968751" y="4233863"/>
              <a:ext cx="26988" cy="50800"/>
            </a:xfrm>
            <a:custGeom>
              <a:avLst/>
              <a:gdLst>
                <a:gd name="T0" fmla="*/ 8 w 15"/>
                <a:gd name="T1" fmla="*/ 28 h 28"/>
                <a:gd name="T2" fmla="*/ 7 w 15"/>
                <a:gd name="T3" fmla="*/ 28 h 28"/>
                <a:gd name="T4" fmla="*/ 0 w 15"/>
                <a:gd name="T5" fmla="*/ 21 h 28"/>
                <a:gd name="T6" fmla="*/ 1 w 15"/>
                <a:gd name="T7" fmla="*/ 8 h 28"/>
                <a:gd name="T8" fmla="*/ 8 w 15"/>
                <a:gd name="T9" fmla="*/ 0 h 28"/>
                <a:gd name="T10" fmla="*/ 15 w 15"/>
                <a:gd name="T11" fmla="*/ 8 h 28"/>
                <a:gd name="T12" fmla="*/ 15 w 15"/>
                <a:gd name="T13" fmla="*/ 21 h 28"/>
                <a:gd name="T14" fmla="*/ 8 w 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8" y="28"/>
                  </a:moveTo>
                  <a:cubicBezTo>
                    <a:pt x="7" y="28"/>
                    <a:pt x="7" y="28"/>
                    <a:pt x="7" y="28"/>
                  </a:cubicBezTo>
                  <a:cubicBezTo>
                    <a:pt x="3" y="28"/>
                    <a:pt x="0" y="25"/>
                    <a:pt x="0" y="21"/>
                  </a:cubicBezTo>
                  <a:cubicBezTo>
                    <a:pt x="0" y="16"/>
                    <a:pt x="1" y="12"/>
                    <a:pt x="1" y="8"/>
                  </a:cubicBezTo>
                  <a:cubicBezTo>
                    <a:pt x="1" y="4"/>
                    <a:pt x="4" y="0"/>
                    <a:pt x="8" y="0"/>
                  </a:cubicBezTo>
                  <a:cubicBezTo>
                    <a:pt x="12" y="0"/>
                    <a:pt x="15" y="4"/>
                    <a:pt x="15" y="8"/>
                  </a:cubicBezTo>
                  <a:cubicBezTo>
                    <a:pt x="15" y="12"/>
                    <a:pt x="15" y="17"/>
                    <a:pt x="15" y="21"/>
                  </a:cubicBezTo>
                  <a:cubicBezTo>
                    <a:pt x="15" y="25"/>
                    <a:pt x="12" y="28"/>
                    <a:pt x="8" y="28"/>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1" name="Freeform 85">
              <a:extLst>
                <a:ext uri="{FF2B5EF4-FFF2-40B4-BE49-F238E27FC236}">
                  <a16:creationId xmlns:a16="http://schemas.microsoft.com/office/drawing/2014/main" id="{1A6C36C9-1C2B-AA49-9659-788918FD751D}"/>
                </a:ext>
              </a:extLst>
            </p:cNvPr>
            <p:cNvSpPr>
              <a:spLocks/>
            </p:cNvSpPr>
            <p:nvPr/>
          </p:nvSpPr>
          <p:spPr bwMode="auto">
            <a:xfrm>
              <a:off x="3884613" y="4294188"/>
              <a:ext cx="109538" cy="204788"/>
            </a:xfrm>
            <a:custGeom>
              <a:avLst/>
              <a:gdLst>
                <a:gd name="T0" fmla="*/ 8 w 60"/>
                <a:gd name="T1" fmla="*/ 112 h 112"/>
                <a:gd name="T2" fmla="*/ 3 w 60"/>
                <a:gd name="T3" fmla="*/ 110 h 112"/>
                <a:gd name="T4" fmla="*/ 2 w 60"/>
                <a:gd name="T5" fmla="*/ 99 h 112"/>
                <a:gd name="T6" fmla="*/ 44 w 60"/>
                <a:gd name="T7" fmla="*/ 7 h 112"/>
                <a:gd name="T8" fmla="*/ 53 w 60"/>
                <a:gd name="T9" fmla="*/ 0 h 112"/>
                <a:gd name="T10" fmla="*/ 59 w 60"/>
                <a:gd name="T11" fmla="*/ 9 h 112"/>
                <a:gd name="T12" fmla="*/ 13 w 60"/>
                <a:gd name="T13" fmla="*/ 109 h 112"/>
                <a:gd name="T14" fmla="*/ 8 w 60"/>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2">
                  <a:moveTo>
                    <a:pt x="8" y="112"/>
                  </a:moveTo>
                  <a:cubicBezTo>
                    <a:pt x="6" y="112"/>
                    <a:pt x="4" y="111"/>
                    <a:pt x="3" y="110"/>
                  </a:cubicBezTo>
                  <a:cubicBezTo>
                    <a:pt x="0" y="107"/>
                    <a:pt x="0" y="102"/>
                    <a:pt x="2" y="99"/>
                  </a:cubicBezTo>
                  <a:cubicBezTo>
                    <a:pt x="25" y="74"/>
                    <a:pt x="39" y="42"/>
                    <a:pt x="44" y="7"/>
                  </a:cubicBezTo>
                  <a:cubicBezTo>
                    <a:pt x="45" y="3"/>
                    <a:pt x="49" y="0"/>
                    <a:pt x="53" y="0"/>
                  </a:cubicBezTo>
                  <a:cubicBezTo>
                    <a:pt x="57" y="1"/>
                    <a:pt x="60" y="5"/>
                    <a:pt x="59" y="9"/>
                  </a:cubicBezTo>
                  <a:cubicBezTo>
                    <a:pt x="53" y="47"/>
                    <a:pt x="38" y="81"/>
                    <a:pt x="13" y="109"/>
                  </a:cubicBezTo>
                  <a:cubicBezTo>
                    <a:pt x="12" y="111"/>
                    <a:pt x="10" y="112"/>
                    <a:pt x="8" y="112"/>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2" name="Freeform 86">
              <a:extLst>
                <a:ext uri="{FF2B5EF4-FFF2-40B4-BE49-F238E27FC236}">
                  <a16:creationId xmlns:a16="http://schemas.microsoft.com/office/drawing/2014/main" id="{90256571-5CE3-D549-A1B2-1658D01D9B46}"/>
                </a:ext>
              </a:extLst>
            </p:cNvPr>
            <p:cNvSpPr>
              <a:spLocks/>
            </p:cNvSpPr>
            <p:nvPr/>
          </p:nvSpPr>
          <p:spPr bwMode="auto">
            <a:xfrm>
              <a:off x="3989388" y="4398963"/>
              <a:ext cx="76200" cy="119063"/>
            </a:xfrm>
            <a:custGeom>
              <a:avLst/>
              <a:gdLst>
                <a:gd name="T0" fmla="*/ 8 w 42"/>
                <a:gd name="T1" fmla="*/ 65 h 65"/>
                <a:gd name="T2" fmla="*/ 4 w 42"/>
                <a:gd name="T3" fmla="*/ 64 h 65"/>
                <a:gd name="T4" fmla="*/ 2 w 42"/>
                <a:gd name="T5" fmla="*/ 54 h 65"/>
                <a:gd name="T6" fmla="*/ 27 w 42"/>
                <a:gd name="T7" fmla="*/ 6 h 65"/>
                <a:gd name="T8" fmla="*/ 36 w 42"/>
                <a:gd name="T9" fmla="*/ 2 h 65"/>
                <a:gd name="T10" fmla="*/ 40 w 42"/>
                <a:gd name="T11" fmla="*/ 11 h 65"/>
                <a:gd name="T12" fmla="*/ 15 w 42"/>
                <a:gd name="T13" fmla="*/ 62 h 65"/>
                <a:gd name="T14" fmla="*/ 8 w 42"/>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5">
                  <a:moveTo>
                    <a:pt x="8" y="65"/>
                  </a:moveTo>
                  <a:cubicBezTo>
                    <a:pt x="7" y="65"/>
                    <a:pt x="6" y="65"/>
                    <a:pt x="4" y="64"/>
                  </a:cubicBezTo>
                  <a:cubicBezTo>
                    <a:pt x="1" y="62"/>
                    <a:pt x="0" y="57"/>
                    <a:pt x="2" y="54"/>
                  </a:cubicBezTo>
                  <a:cubicBezTo>
                    <a:pt x="12" y="39"/>
                    <a:pt x="20" y="23"/>
                    <a:pt x="27" y="6"/>
                  </a:cubicBezTo>
                  <a:cubicBezTo>
                    <a:pt x="28" y="2"/>
                    <a:pt x="32" y="0"/>
                    <a:pt x="36" y="2"/>
                  </a:cubicBezTo>
                  <a:cubicBezTo>
                    <a:pt x="40" y="3"/>
                    <a:pt x="42" y="7"/>
                    <a:pt x="40" y="11"/>
                  </a:cubicBezTo>
                  <a:cubicBezTo>
                    <a:pt x="34" y="29"/>
                    <a:pt x="25" y="46"/>
                    <a:pt x="15" y="62"/>
                  </a:cubicBezTo>
                  <a:cubicBezTo>
                    <a:pt x="13" y="64"/>
                    <a:pt x="11" y="65"/>
                    <a:pt x="8" y="65"/>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3" name="Freeform 87">
              <a:extLst>
                <a:ext uri="{FF2B5EF4-FFF2-40B4-BE49-F238E27FC236}">
                  <a16:creationId xmlns:a16="http://schemas.microsoft.com/office/drawing/2014/main" id="{33B905D9-E002-594D-A991-622EC92B5E78}"/>
                </a:ext>
              </a:extLst>
            </p:cNvPr>
            <p:cNvSpPr>
              <a:spLocks/>
            </p:cNvSpPr>
            <p:nvPr/>
          </p:nvSpPr>
          <p:spPr bwMode="auto">
            <a:xfrm>
              <a:off x="3917951" y="4138613"/>
              <a:ext cx="176213" cy="252413"/>
            </a:xfrm>
            <a:custGeom>
              <a:avLst/>
              <a:gdLst>
                <a:gd name="T0" fmla="*/ 79 w 96"/>
                <a:gd name="T1" fmla="*/ 138 h 138"/>
                <a:gd name="T2" fmla="*/ 77 w 96"/>
                <a:gd name="T3" fmla="*/ 137 h 138"/>
                <a:gd name="T4" fmla="*/ 72 w 96"/>
                <a:gd name="T5" fmla="*/ 128 h 138"/>
                <a:gd name="T6" fmla="*/ 81 w 96"/>
                <a:gd name="T7" fmla="*/ 60 h 138"/>
                <a:gd name="T8" fmla="*/ 36 w 96"/>
                <a:gd name="T9" fmla="*/ 15 h 138"/>
                <a:gd name="T10" fmla="*/ 13 w 96"/>
                <a:gd name="T11" fmla="*/ 22 h 138"/>
                <a:gd name="T12" fmla="*/ 3 w 96"/>
                <a:gd name="T13" fmla="*/ 19 h 138"/>
                <a:gd name="T14" fmla="*/ 5 w 96"/>
                <a:gd name="T15" fmla="*/ 9 h 138"/>
                <a:gd name="T16" fmla="*/ 36 w 96"/>
                <a:gd name="T17" fmla="*/ 0 h 138"/>
                <a:gd name="T18" fmla="*/ 96 w 96"/>
                <a:gd name="T19" fmla="*/ 60 h 138"/>
                <a:gd name="T20" fmla="*/ 86 w 96"/>
                <a:gd name="T21" fmla="*/ 132 h 138"/>
                <a:gd name="T22" fmla="*/ 79 w 96"/>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8">
                  <a:moveTo>
                    <a:pt x="79" y="138"/>
                  </a:moveTo>
                  <a:cubicBezTo>
                    <a:pt x="78" y="138"/>
                    <a:pt x="78" y="138"/>
                    <a:pt x="77" y="137"/>
                  </a:cubicBezTo>
                  <a:cubicBezTo>
                    <a:pt x="73" y="136"/>
                    <a:pt x="71" y="132"/>
                    <a:pt x="72" y="128"/>
                  </a:cubicBezTo>
                  <a:cubicBezTo>
                    <a:pt x="78" y="107"/>
                    <a:pt x="81" y="84"/>
                    <a:pt x="81" y="60"/>
                  </a:cubicBezTo>
                  <a:cubicBezTo>
                    <a:pt x="81" y="35"/>
                    <a:pt x="61" y="15"/>
                    <a:pt x="36" y="15"/>
                  </a:cubicBezTo>
                  <a:cubicBezTo>
                    <a:pt x="28" y="15"/>
                    <a:pt x="20" y="17"/>
                    <a:pt x="13" y="22"/>
                  </a:cubicBezTo>
                  <a:cubicBezTo>
                    <a:pt x="9" y="24"/>
                    <a:pt x="5" y="23"/>
                    <a:pt x="3" y="19"/>
                  </a:cubicBezTo>
                  <a:cubicBezTo>
                    <a:pt x="0" y="16"/>
                    <a:pt x="2" y="11"/>
                    <a:pt x="5" y="9"/>
                  </a:cubicBezTo>
                  <a:cubicBezTo>
                    <a:pt x="14" y="3"/>
                    <a:pt x="25" y="0"/>
                    <a:pt x="36" y="0"/>
                  </a:cubicBezTo>
                  <a:cubicBezTo>
                    <a:pt x="69" y="0"/>
                    <a:pt x="96" y="27"/>
                    <a:pt x="96" y="60"/>
                  </a:cubicBezTo>
                  <a:cubicBezTo>
                    <a:pt x="96" y="85"/>
                    <a:pt x="92" y="109"/>
                    <a:pt x="86" y="132"/>
                  </a:cubicBezTo>
                  <a:cubicBezTo>
                    <a:pt x="85" y="136"/>
                    <a:pt x="82" y="138"/>
                    <a:pt x="79" y="138"/>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4" name="Freeform 88">
              <a:extLst>
                <a:ext uri="{FF2B5EF4-FFF2-40B4-BE49-F238E27FC236}">
                  <a16:creationId xmlns:a16="http://schemas.microsoft.com/office/drawing/2014/main" id="{DA1C9D21-D1DA-F148-84B4-7B9D7F6B4A11}"/>
                </a:ext>
              </a:extLst>
            </p:cNvPr>
            <p:cNvSpPr>
              <a:spLocks/>
            </p:cNvSpPr>
            <p:nvPr/>
          </p:nvSpPr>
          <p:spPr bwMode="auto">
            <a:xfrm>
              <a:off x="3838576" y="4186238"/>
              <a:ext cx="77788" cy="212725"/>
            </a:xfrm>
            <a:custGeom>
              <a:avLst/>
              <a:gdLst>
                <a:gd name="T0" fmla="*/ 8 w 42"/>
                <a:gd name="T1" fmla="*/ 116 h 116"/>
                <a:gd name="T2" fmla="*/ 4 w 42"/>
                <a:gd name="T3" fmla="*/ 115 h 116"/>
                <a:gd name="T4" fmla="*/ 2 w 42"/>
                <a:gd name="T5" fmla="*/ 105 h 116"/>
                <a:gd name="T6" fmla="*/ 19 w 42"/>
                <a:gd name="T7" fmla="*/ 34 h 116"/>
                <a:gd name="T8" fmla="*/ 27 w 42"/>
                <a:gd name="T9" fmla="*/ 5 h 116"/>
                <a:gd name="T10" fmla="*/ 37 w 42"/>
                <a:gd name="T11" fmla="*/ 2 h 116"/>
                <a:gd name="T12" fmla="*/ 40 w 42"/>
                <a:gd name="T13" fmla="*/ 12 h 116"/>
                <a:gd name="T14" fmla="*/ 34 w 42"/>
                <a:gd name="T15" fmla="*/ 34 h 116"/>
                <a:gd name="T16" fmla="*/ 15 w 42"/>
                <a:gd name="T17" fmla="*/ 112 h 116"/>
                <a:gd name="T18" fmla="*/ 8 w 42"/>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16">
                  <a:moveTo>
                    <a:pt x="8" y="116"/>
                  </a:moveTo>
                  <a:cubicBezTo>
                    <a:pt x="7" y="116"/>
                    <a:pt x="6" y="116"/>
                    <a:pt x="4" y="115"/>
                  </a:cubicBezTo>
                  <a:cubicBezTo>
                    <a:pt x="1" y="113"/>
                    <a:pt x="0" y="109"/>
                    <a:pt x="2" y="105"/>
                  </a:cubicBezTo>
                  <a:cubicBezTo>
                    <a:pt x="14" y="85"/>
                    <a:pt x="19" y="61"/>
                    <a:pt x="19" y="34"/>
                  </a:cubicBezTo>
                  <a:cubicBezTo>
                    <a:pt x="19" y="24"/>
                    <a:pt x="22" y="14"/>
                    <a:pt x="27" y="5"/>
                  </a:cubicBezTo>
                  <a:cubicBezTo>
                    <a:pt x="29" y="1"/>
                    <a:pt x="34" y="0"/>
                    <a:pt x="37" y="2"/>
                  </a:cubicBezTo>
                  <a:cubicBezTo>
                    <a:pt x="41" y="4"/>
                    <a:pt x="42" y="8"/>
                    <a:pt x="40" y="12"/>
                  </a:cubicBezTo>
                  <a:cubicBezTo>
                    <a:pt x="36" y="19"/>
                    <a:pt x="34" y="26"/>
                    <a:pt x="34" y="34"/>
                  </a:cubicBezTo>
                  <a:cubicBezTo>
                    <a:pt x="34" y="64"/>
                    <a:pt x="28" y="90"/>
                    <a:pt x="15" y="112"/>
                  </a:cubicBezTo>
                  <a:cubicBezTo>
                    <a:pt x="13" y="115"/>
                    <a:pt x="11" y="116"/>
                    <a:pt x="8" y="116"/>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5" name="Freeform 89">
              <a:extLst>
                <a:ext uri="{FF2B5EF4-FFF2-40B4-BE49-F238E27FC236}">
                  <a16:creationId xmlns:a16="http://schemas.microsoft.com/office/drawing/2014/main" id="{1B4942C7-FDE0-A244-BC7F-20439BFD4A36}"/>
                </a:ext>
              </a:extLst>
            </p:cNvPr>
            <p:cNvSpPr>
              <a:spLocks/>
            </p:cNvSpPr>
            <p:nvPr/>
          </p:nvSpPr>
          <p:spPr bwMode="auto">
            <a:xfrm>
              <a:off x="3890963" y="4186238"/>
              <a:ext cx="155575" cy="330200"/>
            </a:xfrm>
            <a:custGeom>
              <a:avLst/>
              <a:gdLst>
                <a:gd name="T0" fmla="*/ 32 w 85"/>
                <a:gd name="T1" fmla="*/ 180 h 180"/>
                <a:gd name="T2" fmla="*/ 27 w 85"/>
                <a:gd name="T3" fmla="*/ 178 h 180"/>
                <a:gd name="T4" fmla="*/ 26 w 85"/>
                <a:gd name="T5" fmla="*/ 168 h 180"/>
                <a:gd name="T6" fmla="*/ 70 w 85"/>
                <a:gd name="T7" fmla="*/ 34 h 180"/>
                <a:gd name="T8" fmla="*/ 51 w 85"/>
                <a:gd name="T9" fmla="*/ 15 h 180"/>
                <a:gd name="T10" fmla="*/ 32 w 85"/>
                <a:gd name="T11" fmla="*/ 34 h 180"/>
                <a:gd name="T12" fmla="*/ 15 w 85"/>
                <a:gd name="T13" fmla="*/ 113 h 180"/>
                <a:gd name="T14" fmla="*/ 5 w 85"/>
                <a:gd name="T15" fmla="*/ 117 h 180"/>
                <a:gd name="T16" fmla="*/ 1 w 85"/>
                <a:gd name="T17" fmla="*/ 107 h 180"/>
                <a:gd name="T18" fmla="*/ 17 w 85"/>
                <a:gd name="T19" fmla="*/ 34 h 180"/>
                <a:gd name="T20" fmla="*/ 51 w 85"/>
                <a:gd name="T21" fmla="*/ 0 h 180"/>
                <a:gd name="T22" fmla="*/ 85 w 85"/>
                <a:gd name="T23" fmla="*/ 34 h 180"/>
                <a:gd name="T24" fmla="*/ 37 w 85"/>
                <a:gd name="T25" fmla="*/ 177 h 180"/>
                <a:gd name="T26" fmla="*/ 32 w 85"/>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80">
                  <a:moveTo>
                    <a:pt x="32" y="180"/>
                  </a:moveTo>
                  <a:cubicBezTo>
                    <a:pt x="30" y="180"/>
                    <a:pt x="28" y="179"/>
                    <a:pt x="27" y="178"/>
                  </a:cubicBezTo>
                  <a:cubicBezTo>
                    <a:pt x="24" y="176"/>
                    <a:pt x="23" y="171"/>
                    <a:pt x="26" y="168"/>
                  </a:cubicBezTo>
                  <a:cubicBezTo>
                    <a:pt x="55" y="131"/>
                    <a:pt x="70" y="85"/>
                    <a:pt x="70" y="34"/>
                  </a:cubicBezTo>
                  <a:cubicBezTo>
                    <a:pt x="70" y="23"/>
                    <a:pt x="62" y="15"/>
                    <a:pt x="51" y="15"/>
                  </a:cubicBezTo>
                  <a:cubicBezTo>
                    <a:pt x="40" y="15"/>
                    <a:pt x="32" y="23"/>
                    <a:pt x="32" y="34"/>
                  </a:cubicBezTo>
                  <a:cubicBezTo>
                    <a:pt x="32" y="63"/>
                    <a:pt x="26" y="89"/>
                    <a:pt x="15" y="113"/>
                  </a:cubicBezTo>
                  <a:cubicBezTo>
                    <a:pt x="13" y="117"/>
                    <a:pt x="9" y="118"/>
                    <a:pt x="5" y="117"/>
                  </a:cubicBezTo>
                  <a:cubicBezTo>
                    <a:pt x="1" y="115"/>
                    <a:pt x="0" y="110"/>
                    <a:pt x="1" y="107"/>
                  </a:cubicBezTo>
                  <a:cubicBezTo>
                    <a:pt x="12" y="85"/>
                    <a:pt x="17" y="60"/>
                    <a:pt x="17" y="34"/>
                  </a:cubicBezTo>
                  <a:cubicBezTo>
                    <a:pt x="17" y="15"/>
                    <a:pt x="32" y="0"/>
                    <a:pt x="51" y="0"/>
                  </a:cubicBezTo>
                  <a:cubicBezTo>
                    <a:pt x="70" y="0"/>
                    <a:pt x="85" y="15"/>
                    <a:pt x="85" y="34"/>
                  </a:cubicBezTo>
                  <a:cubicBezTo>
                    <a:pt x="85" y="88"/>
                    <a:pt x="69" y="138"/>
                    <a:pt x="37" y="177"/>
                  </a:cubicBezTo>
                  <a:cubicBezTo>
                    <a:pt x="36" y="179"/>
                    <a:pt x="34" y="180"/>
                    <a:pt x="32" y="180"/>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6" name="Freeform 90">
              <a:extLst>
                <a:ext uri="{FF2B5EF4-FFF2-40B4-BE49-F238E27FC236}">
                  <a16:creationId xmlns:a16="http://schemas.microsoft.com/office/drawing/2014/main" id="{3EBBD9B7-F4CD-874F-95A1-4309611BB983}"/>
                </a:ext>
              </a:extLst>
            </p:cNvPr>
            <p:cNvSpPr>
              <a:spLocks/>
            </p:cNvSpPr>
            <p:nvPr/>
          </p:nvSpPr>
          <p:spPr bwMode="auto">
            <a:xfrm>
              <a:off x="3844926" y="4405313"/>
              <a:ext cx="55563" cy="63500"/>
            </a:xfrm>
            <a:custGeom>
              <a:avLst/>
              <a:gdLst>
                <a:gd name="T0" fmla="*/ 9 w 31"/>
                <a:gd name="T1" fmla="*/ 34 h 34"/>
                <a:gd name="T2" fmla="*/ 4 w 31"/>
                <a:gd name="T3" fmla="*/ 33 h 34"/>
                <a:gd name="T4" fmla="*/ 3 w 31"/>
                <a:gd name="T5" fmla="*/ 22 h 34"/>
                <a:gd name="T6" fmla="*/ 17 w 31"/>
                <a:gd name="T7" fmla="*/ 4 h 34"/>
                <a:gd name="T8" fmla="*/ 27 w 31"/>
                <a:gd name="T9" fmla="*/ 2 h 34"/>
                <a:gd name="T10" fmla="*/ 29 w 31"/>
                <a:gd name="T11" fmla="*/ 12 h 34"/>
                <a:gd name="T12" fmla="*/ 14 w 31"/>
                <a:gd name="T13" fmla="*/ 32 h 34"/>
                <a:gd name="T14" fmla="*/ 9 w 31"/>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9" y="34"/>
                  </a:moveTo>
                  <a:cubicBezTo>
                    <a:pt x="7" y="34"/>
                    <a:pt x="5" y="34"/>
                    <a:pt x="4" y="33"/>
                  </a:cubicBezTo>
                  <a:cubicBezTo>
                    <a:pt x="1" y="30"/>
                    <a:pt x="0" y="25"/>
                    <a:pt x="3" y="22"/>
                  </a:cubicBezTo>
                  <a:cubicBezTo>
                    <a:pt x="8" y="17"/>
                    <a:pt x="13" y="11"/>
                    <a:pt x="17" y="4"/>
                  </a:cubicBezTo>
                  <a:cubicBezTo>
                    <a:pt x="19" y="1"/>
                    <a:pt x="23" y="0"/>
                    <a:pt x="27" y="2"/>
                  </a:cubicBezTo>
                  <a:cubicBezTo>
                    <a:pt x="30" y="4"/>
                    <a:pt x="31" y="9"/>
                    <a:pt x="29" y="12"/>
                  </a:cubicBezTo>
                  <a:cubicBezTo>
                    <a:pt x="25" y="19"/>
                    <a:pt x="19" y="26"/>
                    <a:pt x="14" y="32"/>
                  </a:cubicBezTo>
                  <a:cubicBezTo>
                    <a:pt x="13" y="34"/>
                    <a:pt x="11" y="34"/>
                    <a:pt x="9" y="34"/>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7" name="Freeform 91">
              <a:extLst>
                <a:ext uri="{FF2B5EF4-FFF2-40B4-BE49-F238E27FC236}">
                  <a16:creationId xmlns:a16="http://schemas.microsoft.com/office/drawing/2014/main" id="{B06FA3AB-8612-4246-8067-54ED06B7A0B9}"/>
                </a:ext>
              </a:extLst>
            </p:cNvPr>
            <p:cNvSpPr>
              <a:spLocks/>
            </p:cNvSpPr>
            <p:nvPr/>
          </p:nvSpPr>
          <p:spPr bwMode="auto">
            <a:xfrm>
              <a:off x="4067176" y="4125913"/>
              <a:ext cx="109538" cy="352425"/>
            </a:xfrm>
            <a:custGeom>
              <a:avLst/>
              <a:gdLst>
                <a:gd name="T0" fmla="*/ 16 w 59"/>
                <a:gd name="T1" fmla="*/ 193 h 193"/>
                <a:gd name="T2" fmla="*/ 11 w 59"/>
                <a:gd name="T3" fmla="*/ 191 h 193"/>
                <a:gd name="T4" fmla="*/ 11 w 59"/>
                <a:gd name="T5" fmla="*/ 147 h 193"/>
                <a:gd name="T6" fmla="*/ 13 w 59"/>
                <a:gd name="T7" fmla="*/ 141 h 193"/>
                <a:gd name="T8" fmla="*/ 20 w 59"/>
                <a:gd name="T9" fmla="*/ 110 h 193"/>
                <a:gd name="T10" fmla="*/ 28 w 59"/>
                <a:gd name="T11" fmla="*/ 104 h 193"/>
                <a:gd name="T12" fmla="*/ 34 w 59"/>
                <a:gd name="T13" fmla="*/ 112 h 193"/>
                <a:gd name="T14" fmla="*/ 27 w 59"/>
                <a:gd name="T15" fmla="*/ 146 h 193"/>
                <a:gd name="T16" fmla="*/ 25 w 59"/>
                <a:gd name="T17" fmla="*/ 152 h 193"/>
                <a:gd name="T18" fmla="*/ 20 w 59"/>
                <a:gd name="T19" fmla="*/ 171 h 193"/>
                <a:gd name="T20" fmla="*/ 44 w 59"/>
                <a:gd name="T21" fmla="*/ 99 h 193"/>
                <a:gd name="T22" fmla="*/ 6 w 59"/>
                <a:gd name="T23" fmla="*/ 14 h 193"/>
                <a:gd name="T24" fmla="*/ 4 w 59"/>
                <a:gd name="T25" fmla="*/ 4 h 193"/>
                <a:gd name="T26" fmla="*/ 15 w 59"/>
                <a:gd name="T27" fmla="*/ 2 h 193"/>
                <a:gd name="T28" fmla="*/ 59 w 59"/>
                <a:gd name="T29" fmla="*/ 99 h 193"/>
                <a:gd name="T30" fmla="*/ 21 w 59"/>
                <a:gd name="T31" fmla="*/ 191 h 193"/>
                <a:gd name="T32" fmla="*/ 16 w 59"/>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93">
                  <a:moveTo>
                    <a:pt x="16" y="193"/>
                  </a:moveTo>
                  <a:cubicBezTo>
                    <a:pt x="14" y="193"/>
                    <a:pt x="12" y="192"/>
                    <a:pt x="11" y="191"/>
                  </a:cubicBezTo>
                  <a:cubicBezTo>
                    <a:pt x="0" y="181"/>
                    <a:pt x="6" y="162"/>
                    <a:pt x="11" y="147"/>
                  </a:cubicBezTo>
                  <a:cubicBezTo>
                    <a:pt x="12" y="145"/>
                    <a:pt x="12" y="143"/>
                    <a:pt x="13" y="141"/>
                  </a:cubicBezTo>
                  <a:cubicBezTo>
                    <a:pt x="16" y="131"/>
                    <a:pt x="18" y="121"/>
                    <a:pt x="20" y="110"/>
                  </a:cubicBezTo>
                  <a:cubicBezTo>
                    <a:pt x="20" y="106"/>
                    <a:pt x="24" y="103"/>
                    <a:pt x="28" y="104"/>
                  </a:cubicBezTo>
                  <a:cubicBezTo>
                    <a:pt x="32" y="105"/>
                    <a:pt x="35" y="108"/>
                    <a:pt x="34" y="112"/>
                  </a:cubicBezTo>
                  <a:cubicBezTo>
                    <a:pt x="33" y="123"/>
                    <a:pt x="30" y="135"/>
                    <a:pt x="27" y="146"/>
                  </a:cubicBezTo>
                  <a:cubicBezTo>
                    <a:pt x="26" y="148"/>
                    <a:pt x="26" y="150"/>
                    <a:pt x="25" y="152"/>
                  </a:cubicBezTo>
                  <a:cubicBezTo>
                    <a:pt x="23" y="157"/>
                    <a:pt x="21" y="165"/>
                    <a:pt x="20" y="171"/>
                  </a:cubicBezTo>
                  <a:cubicBezTo>
                    <a:pt x="35" y="153"/>
                    <a:pt x="44" y="127"/>
                    <a:pt x="44" y="99"/>
                  </a:cubicBezTo>
                  <a:cubicBezTo>
                    <a:pt x="44" y="63"/>
                    <a:pt x="30" y="32"/>
                    <a:pt x="6" y="14"/>
                  </a:cubicBezTo>
                  <a:cubicBezTo>
                    <a:pt x="3" y="12"/>
                    <a:pt x="2" y="7"/>
                    <a:pt x="4" y="4"/>
                  </a:cubicBezTo>
                  <a:cubicBezTo>
                    <a:pt x="7" y="1"/>
                    <a:pt x="11" y="0"/>
                    <a:pt x="15" y="2"/>
                  </a:cubicBezTo>
                  <a:cubicBezTo>
                    <a:pt x="43" y="23"/>
                    <a:pt x="59" y="58"/>
                    <a:pt x="59" y="99"/>
                  </a:cubicBezTo>
                  <a:cubicBezTo>
                    <a:pt x="59" y="137"/>
                    <a:pt x="45" y="170"/>
                    <a:pt x="21" y="191"/>
                  </a:cubicBezTo>
                  <a:cubicBezTo>
                    <a:pt x="19" y="192"/>
                    <a:pt x="17" y="193"/>
                    <a:pt x="16" y="193"/>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8" name="Freeform 92">
              <a:extLst>
                <a:ext uri="{FF2B5EF4-FFF2-40B4-BE49-F238E27FC236}">
                  <a16:creationId xmlns:a16="http://schemas.microsoft.com/office/drawing/2014/main" id="{85C79550-E57E-9943-B6B9-358C15C649EF}"/>
                </a:ext>
              </a:extLst>
            </p:cNvPr>
            <p:cNvSpPr>
              <a:spLocks/>
            </p:cNvSpPr>
            <p:nvPr/>
          </p:nvSpPr>
          <p:spPr bwMode="auto">
            <a:xfrm>
              <a:off x="4102101" y="4233863"/>
              <a:ext cx="31750" cy="63500"/>
            </a:xfrm>
            <a:custGeom>
              <a:avLst/>
              <a:gdLst>
                <a:gd name="T0" fmla="*/ 10 w 17"/>
                <a:gd name="T1" fmla="*/ 35 h 35"/>
                <a:gd name="T2" fmla="*/ 2 w 17"/>
                <a:gd name="T3" fmla="*/ 28 h 35"/>
                <a:gd name="T4" fmla="*/ 1 w 17"/>
                <a:gd name="T5" fmla="*/ 10 h 35"/>
                <a:gd name="T6" fmla="*/ 6 w 17"/>
                <a:gd name="T7" fmla="*/ 1 h 35"/>
                <a:gd name="T8" fmla="*/ 15 w 17"/>
                <a:gd name="T9" fmla="*/ 7 h 35"/>
                <a:gd name="T10" fmla="*/ 17 w 17"/>
                <a:gd name="T11" fmla="*/ 28 h 35"/>
                <a:gd name="T12" fmla="*/ 10 w 17"/>
                <a:gd name="T13" fmla="*/ 35 h 35"/>
                <a:gd name="T14" fmla="*/ 10 w 17"/>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5">
                  <a:moveTo>
                    <a:pt x="10" y="35"/>
                  </a:moveTo>
                  <a:cubicBezTo>
                    <a:pt x="6" y="35"/>
                    <a:pt x="2" y="32"/>
                    <a:pt x="2" y="28"/>
                  </a:cubicBezTo>
                  <a:cubicBezTo>
                    <a:pt x="2" y="17"/>
                    <a:pt x="1" y="10"/>
                    <a:pt x="1" y="10"/>
                  </a:cubicBezTo>
                  <a:cubicBezTo>
                    <a:pt x="0" y="6"/>
                    <a:pt x="2" y="2"/>
                    <a:pt x="6" y="1"/>
                  </a:cubicBezTo>
                  <a:cubicBezTo>
                    <a:pt x="10" y="0"/>
                    <a:pt x="14" y="3"/>
                    <a:pt x="15" y="7"/>
                  </a:cubicBezTo>
                  <a:cubicBezTo>
                    <a:pt x="15" y="7"/>
                    <a:pt x="17" y="15"/>
                    <a:pt x="17" y="28"/>
                  </a:cubicBezTo>
                  <a:cubicBezTo>
                    <a:pt x="17" y="32"/>
                    <a:pt x="14" y="35"/>
                    <a:pt x="10" y="35"/>
                  </a:cubicBezTo>
                  <a:cubicBezTo>
                    <a:pt x="10" y="35"/>
                    <a:pt x="10" y="35"/>
                    <a:pt x="10" y="35"/>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sp>
          <p:nvSpPr>
            <p:cNvPr id="99" name="Freeform 93">
              <a:extLst>
                <a:ext uri="{FF2B5EF4-FFF2-40B4-BE49-F238E27FC236}">
                  <a16:creationId xmlns:a16="http://schemas.microsoft.com/office/drawing/2014/main" id="{204252B6-43AD-1145-832C-DDE8F16151DB}"/>
                </a:ext>
              </a:extLst>
            </p:cNvPr>
            <p:cNvSpPr>
              <a:spLocks/>
            </p:cNvSpPr>
            <p:nvPr/>
          </p:nvSpPr>
          <p:spPr bwMode="auto">
            <a:xfrm>
              <a:off x="3822701" y="4216400"/>
              <a:ext cx="46038" cy="115888"/>
            </a:xfrm>
            <a:custGeom>
              <a:avLst/>
              <a:gdLst>
                <a:gd name="T0" fmla="*/ 9 w 25"/>
                <a:gd name="T1" fmla="*/ 63 h 63"/>
                <a:gd name="T2" fmla="*/ 6 w 25"/>
                <a:gd name="T3" fmla="*/ 62 h 63"/>
                <a:gd name="T4" fmla="*/ 2 w 25"/>
                <a:gd name="T5" fmla="*/ 53 h 63"/>
                <a:gd name="T6" fmla="*/ 7 w 25"/>
                <a:gd name="T7" fmla="*/ 24 h 63"/>
                <a:gd name="T8" fmla="*/ 9 w 25"/>
                <a:gd name="T9" fmla="*/ 6 h 63"/>
                <a:gd name="T10" fmla="*/ 19 w 25"/>
                <a:gd name="T11" fmla="*/ 1 h 63"/>
                <a:gd name="T12" fmla="*/ 24 w 25"/>
                <a:gd name="T13" fmla="*/ 10 h 63"/>
                <a:gd name="T14" fmla="*/ 22 w 25"/>
                <a:gd name="T15" fmla="*/ 25 h 63"/>
                <a:gd name="T16" fmla="*/ 16 w 25"/>
                <a:gd name="T17" fmla="*/ 58 h 63"/>
                <a:gd name="T18" fmla="*/ 9 w 25"/>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3">
                  <a:moveTo>
                    <a:pt x="9" y="63"/>
                  </a:moveTo>
                  <a:cubicBezTo>
                    <a:pt x="8" y="63"/>
                    <a:pt x="7" y="63"/>
                    <a:pt x="6" y="62"/>
                  </a:cubicBezTo>
                  <a:cubicBezTo>
                    <a:pt x="2" y="61"/>
                    <a:pt x="0" y="57"/>
                    <a:pt x="2" y="53"/>
                  </a:cubicBezTo>
                  <a:cubicBezTo>
                    <a:pt x="5" y="44"/>
                    <a:pt x="6" y="33"/>
                    <a:pt x="7" y="24"/>
                  </a:cubicBezTo>
                  <a:cubicBezTo>
                    <a:pt x="8" y="18"/>
                    <a:pt x="8" y="11"/>
                    <a:pt x="9" y="6"/>
                  </a:cubicBezTo>
                  <a:cubicBezTo>
                    <a:pt x="11" y="3"/>
                    <a:pt x="15" y="0"/>
                    <a:pt x="19" y="1"/>
                  </a:cubicBezTo>
                  <a:cubicBezTo>
                    <a:pt x="22" y="2"/>
                    <a:pt x="25" y="7"/>
                    <a:pt x="24" y="10"/>
                  </a:cubicBezTo>
                  <a:cubicBezTo>
                    <a:pt x="23" y="14"/>
                    <a:pt x="22" y="20"/>
                    <a:pt x="22" y="25"/>
                  </a:cubicBezTo>
                  <a:cubicBezTo>
                    <a:pt x="21" y="35"/>
                    <a:pt x="20" y="47"/>
                    <a:pt x="16" y="58"/>
                  </a:cubicBezTo>
                  <a:cubicBezTo>
                    <a:pt x="15" y="61"/>
                    <a:pt x="12" y="63"/>
                    <a:pt x="9" y="63"/>
                  </a:cubicBezTo>
                  <a:close/>
                </a:path>
              </a:pathLst>
            </a:custGeom>
            <a:grpFill/>
            <a:ln>
              <a:noFill/>
            </a:ln>
          </p:spPr>
          <p:txBody>
            <a:bodyPr vert="horz" wrap="square" lIns="89654" tIns="44827" rIns="89654" bIns="44827" numCol="1" anchor="t" anchorCtr="0" compatLnSpc="1">
              <a:prstTxWarp prst="textNoShape">
                <a:avLst/>
              </a:prstTxWarp>
            </a:bodyPr>
            <a:lstStyle/>
            <a:p>
              <a:endParaRPr lang="en-US" sz="1765"/>
            </a:p>
          </p:txBody>
        </p:sp>
      </p:grpSp>
      <p:sp>
        <p:nvSpPr>
          <p:cNvPr id="27" name="TextBox 26">
            <a:extLst>
              <a:ext uri="{FF2B5EF4-FFF2-40B4-BE49-F238E27FC236}">
                <a16:creationId xmlns:a16="http://schemas.microsoft.com/office/drawing/2014/main" id="{89D4F162-E17A-49B6-98F8-A087548A8907}"/>
              </a:ext>
            </a:extLst>
          </p:cNvPr>
          <p:cNvSpPr txBox="1"/>
          <p:nvPr/>
        </p:nvSpPr>
        <p:spPr>
          <a:xfrm>
            <a:off x="8786391" y="5078037"/>
            <a:ext cx="914387" cy="406260"/>
          </a:xfrm>
          <a:prstGeom prst="rect">
            <a:avLst/>
          </a:prstGeom>
          <a:noFill/>
        </p:spPr>
        <p:txBody>
          <a:bodyPr wrap="square" rtlCol="0">
            <a:spAutoFit/>
          </a:bodyPr>
          <a:lstStyle/>
          <a:p>
            <a:pPr algn="ctr" defTabSz="914411"/>
            <a:r>
              <a:rPr lang="en-US" sz="2000">
                <a:solidFill>
                  <a:srgbClr val="FFFFFF"/>
                </a:solidFill>
                <a:latin typeface="Arial"/>
              </a:rPr>
              <a:t>DTIS</a:t>
            </a:r>
          </a:p>
        </p:txBody>
      </p:sp>
    </p:spTree>
    <p:extLst>
      <p:ext uri="{BB962C8B-B14F-4D97-AF65-F5344CB8AC3E}">
        <p14:creationId xmlns:p14="http://schemas.microsoft.com/office/powerpoint/2010/main" val="101440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3235C-5479-4006-869E-CB46D298586A}"/>
              </a:ext>
            </a:extLst>
          </p:cNvPr>
          <p:cNvSpPr>
            <a:spLocks noGrp="1"/>
          </p:cNvSpPr>
          <p:nvPr>
            <p:ph type="title"/>
          </p:nvPr>
        </p:nvSpPr>
        <p:spPr/>
        <p:txBody>
          <a:bodyPr/>
          <a:lstStyle/>
          <a:p>
            <a:r>
              <a:rPr lang="en-US"/>
              <a:t>Plan - NTT DATA Azure Active Directory (AAD) Advisory Engagement Overview</a:t>
            </a:r>
          </a:p>
        </p:txBody>
      </p:sp>
      <p:sp>
        <p:nvSpPr>
          <p:cNvPr id="5" name="Rectangle 4">
            <a:extLst>
              <a:ext uri="{FF2B5EF4-FFF2-40B4-BE49-F238E27FC236}">
                <a16:creationId xmlns:a16="http://schemas.microsoft.com/office/drawing/2014/main" id="{3F3F72DB-4D97-4DA0-85EC-57582E174098}"/>
              </a:ext>
            </a:extLst>
          </p:cNvPr>
          <p:cNvSpPr/>
          <p:nvPr/>
        </p:nvSpPr>
        <p:spPr>
          <a:xfrm>
            <a:off x="170342" y="1228066"/>
            <a:ext cx="2872161" cy="43041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Identity and Access Management Review</a:t>
            </a:r>
          </a:p>
        </p:txBody>
      </p:sp>
      <p:sp>
        <p:nvSpPr>
          <p:cNvPr id="6" name="Rectangle 5">
            <a:extLst>
              <a:ext uri="{FF2B5EF4-FFF2-40B4-BE49-F238E27FC236}">
                <a16:creationId xmlns:a16="http://schemas.microsoft.com/office/drawing/2014/main" id="{64697FBB-548D-40BB-83D6-CEA5E586861D}"/>
              </a:ext>
            </a:extLst>
          </p:cNvPr>
          <p:cNvSpPr/>
          <p:nvPr/>
        </p:nvSpPr>
        <p:spPr>
          <a:xfrm>
            <a:off x="169256" y="1761336"/>
            <a:ext cx="2872161" cy="2005770"/>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220" lvl="1" indent="-171220">
              <a:spcAft>
                <a:spcPts val="600"/>
              </a:spcAft>
              <a:buClr>
                <a:srgbClr val="4E4E4E"/>
              </a:buClr>
              <a:buSzPct val="100000"/>
              <a:buFont typeface="Arial" panose="020B0604020202020204" pitchFamily="34" charset="0"/>
              <a:buChar char="•"/>
              <a:tabLst>
                <a:tab pos="228603" algn="l"/>
                <a:tab pos="685808" algn="l"/>
              </a:tabLst>
            </a:pPr>
            <a:r>
              <a:rPr lang="en-US" sz="1177">
                <a:solidFill>
                  <a:srgbClr val="000000"/>
                </a:solidFill>
                <a:ea typeface="Times New Roman" panose="02020603050405020304" pitchFamily="18" charset="0"/>
                <a:cs typeface="Times New Roman"/>
              </a:rPr>
              <a:t>Deliver an Identity workshop to identify elements of the existing Identity and Access Management (IAM) architecture.</a:t>
            </a:r>
            <a:endParaRPr lang="en-US" sz="1177">
              <a:cs typeface="Times New Roman"/>
            </a:endParaRPr>
          </a:p>
          <a:p>
            <a:pPr marL="171220" lvl="1" indent="-171220">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Discuss business concerns and requirements around identity</a:t>
            </a:r>
          </a:p>
          <a:p>
            <a:pPr marL="171220" lvl="1" indent="-171220">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a:t>
            </a:r>
            <a:r>
              <a:rPr lang="en-US" sz="1200">
                <a:solidFill>
                  <a:srgbClr val="000000"/>
                </a:solidFill>
                <a:ea typeface="Times New Roman" panose="02020603050405020304" pitchFamily="18" charset="0"/>
                <a:cs typeface="Times New Roman" panose="02020603050405020304" pitchFamily="18" charset="0"/>
              </a:rPr>
              <a:t> – IAM evaluation report and top line objectives, concerns and requirements</a:t>
            </a:r>
          </a:p>
        </p:txBody>
      </p:sp>
      <p:sp>
        <p:nvSpPr>
          <p:cNvPr id="9" name="Rectangle 8">
            <a:extLst>
              <a:ext uri="{FF2B5EF4-FFF2-40B4-BE49-F238E27FC236}">
                <a16:creationId xmlns:a16="http://schemas.microsoft.com/office/drawing/2014/main" id="{449951A9-5D73-4240-A94E-A93D6503C38D}"/>
              </a:ext>
            </a:extLst>
          </p:cNvPr>
          <p:cNvSpPr/>
          <p:nvPr/>
        </p:nvSpPr>
        <p:spPr>
          <a:xfrm>
            <a:off x="3154887" y="1228066"/>
            <a:ext cx="2872161" cy="43023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Intro to Azure Active Directory</a:t>
            </a:r>
          </a:p>
        </p:txBody>
      </p:sp>
      <p:sp>
        <p:nvSpPr>
          <p:cNvPr id="10" name="Rectangle 9">
            <a:extLst>
              <a:ext uri="{FF2B5EF4-FFF2-40B4-BE49-F238E27FC236}">
                <a16:creationId xmlns:a16="http://schemas.microsoft.com/office/drawing/2014/main" id="{867C7D6F-A668-4C36-8997-0E029484EAD2}"/>
              </a:ext>
            </a:extLst>
          </p:cNvPr>
          <p:cNvSpPr/>
          <p:nvPr/>
        </p:nvSpPr>
        <p:spPr>
          <a:xfrm>
            <a:off x="3154887" y="1761333"/>
            <a:ext cx="2872161" cy="2005771"/>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Review features and functionality of Azure Active Directory and how these can be used to securely manage identities and assets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Discuss how Azure AD capabilities can address your concerns and specific goals to accomplish</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a:t>
            </a:r>
            <a:r>
              <a:rPr lang="en-US" sz="1200">
                <a:solidFill>
                  <a:srgbClr val="000000"/>
                </a:solidFill>
                <a:ea typeface="Times New Roman" panose="02020603050405020304" pitchFamily="18" charset="0"/>
                <a:cs typeface="Times New Roman" panose="02020603050405020304" pitchFamily="18" charset="0"/>
              </a:rPr>
              <a:t> - prioritized list of objectives</a:t>
            </a:r>
          </a:p>
        </p:txBody>
      </p:sp>
      <p:sp>
        <p:nvSpPr>
          <p:cNvPr id="11" name="Rectangle 10">
            <a:extLst>
              <a:ext uri="{FF2B5EF4-FFF2-40B4-BE49-F238E27FC236}">
                <a16:creationId xmlns:a16="http://schemas.microsoft.com/office/drawing/2014/main" id="{44219DE3-397B-44A4-A1AB-07D3EEA1BF5C}"/>
              </a:ext>
            </a:extLst>
          </p:cNvPr>
          <p:cNvSpPr/>
          <p:nvPr/>
        </p:nvSpPr>
        <p:spPr>
          <a:xfrm>
            <a:off x="6145696" y="1240591"/>
            <a:ext cx="2862222" cy="43023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User Identity Provisioning</a:t>
            </a:r>
          </a:p>
        </p:txBody>
      </p:sp>
      <p:sp>
        <p:nvSpPr>
          <p:cNvPr id="12" name="Rectangle 11">
            <a:extLst>
              <a:ext uri="{FF2B5EF4-FFF2-40B4-BE49-F238E27FC236}">
                <a16:creationId xmlns:a16="http://schemas.microsoft.com/office/drawing/2014/main" id="{6C530B7A-F275-4997-B3DC-2F7E64A1B8E6}"/>
              </a:ext>
            </a:extLst>
          </p:cNvPr>
          <p:cNvSpPr/>
          <p:nvPr/>
        </p:nvSpPr>
        <p:spPr>
          <a:xfrm>
            <a:off x="6145696" y="1761333"/>
            <a:ext cx="2862222" cy="2005771"/>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Review current user provisioning process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Discuss options for provisioning and authenticating user identities in Azure AD, including Azure AD Connect, ADFS, AD DS, etc..</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 </a:t>
            </a:r>
            <a:r>
              <a:rPr lang="en-US" sz="1200">
                <a:solidFill>
                  <a:srgbClr val="000000"/>
                </a:solidFill>
                <a:ea typeface="Times New Roman" panose="02020603050405020304" pitchFamily="18" charset="0"/>
                <a:cs typeface="Times New Roman" panose="02020603050405020304" pitchFamily="18" charset="0"/>
              </a:rPr>
              <a:t>- defined recommendations for managing identity provisioning and authentication options</a:t>
            </a:r>
          </a:p>
        </p:txBody>
      </p:sp>
      <p:sp>
        <p:nvSpPr>
          <p:cNvPr id="13" name="Rectangle 12">
            <a:extLst>
              <a:ext uri="{FF2B5EF4-FFF2-40B4-BE49-F238E27FC236}">
                <a16:creationId xmlns:a16="http://schemas.microsoft.com/office/drawing/2014/main" id="{37069A49-955C-4B36-B04A-5653457A51DD}"/>
              </a:ext>
            </a:extLst>
          </p:cNvPr>
          <p:cNvSpPr/>
          <p:nvPr/>
        </p:nvSpPr>
        <p:spPr>
          <a:xfrm>
            <a:off x="9126564" y="1240591"/>
            <a:ext cx="2872161" cy="4390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Deploy and Manage Devices</a:t>
            </a:r>
          </a:p>
        </p:txBody>
      </p:sp>
      <p:sp>
        <p:nvSpPr>
          <p:cNvPr id="14" name="Rectangle 13">
            <a:extLst>
              <a:ext uri="{FF2B5EF4-FFF2-40B4-BE49-F238E27FC236}">
                <a16:creationId xmlns:a16="http://schemas.microsoft.com/office/drawing/2014/main" id="{E348EB55-9FC8-462C-A77D-B61466986FD9}"/>
              </a:ext>
            </a:extLst>
          </p:cNvPr>
          <p:cNvSpPr/>
          <p:nvPr/>
        </p:nvSpPr>
        <p:spPr>
          <a:xfrm>
            <a:off x="9126564" y="1761332"/>
            <a:ext cx="2872161" cy="2005772"/>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Identify options and benefits of different device join scenarios, such as Azure AD Join and Hybrid Azure AD Join</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Discuss Enterprise State Roaming and possible deployment options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a:t>
            </a:r>
            <a:r>
              <a:rPr lang="en-US" sz="1200">
                <a:solidFill>
                  <a:srgbClr val="000000"/>
                </a:solidFill>
                <a:ea typeface="Times New Roman" panose="02020603050405020304" pitchFamily="18" charset="0"/>
                <a:cs typeface="Times New Roman" panose="02020603050405020304" pitchFamily="18" charset="0"/>
              </a:rPr>
              <a:t> - defined policies that meet your device management and data roaming requirements</a:t>
            </a:r>
          </a:p>
        </p:txBody>
      </p:sp>
      <p:sp>
        <p:nvSpPr>
          <p:cNvPr id="15" name="Rectangle 14">
            <a:extLst>
              <a:ext uri="{FF2B5EF4-FFF2-40B4-BE49-F238E27FC236}">
                <a16:creationId xmlns:a16="http://schemas.microsoft.com/office/drawing/2014/main" id="{B1FBAA53-4ABE-4804-8990-D689AFD1BE3B}"/>
              </a:ext>
            </a:extLst>
          </p:cNvPr>
          <p:cNvSpPr/>
          <p:nvPr/>
        </p:nvSpPr>
        <p:spPr>
          <a:xfrm>
            <a:off x="169256" y="3883933"/>
            <a:ext cx="2872161" cy="4390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 Driving Application Adoption</a:t>
            </a:r>
          </a:p>
        </p:txBody>
      </p:sp>
      <p:sp>
        <p:nvSpPr>
          <p:cNvPr id="16" name="Rectangle 15">
            <a:extLst>
              <a:ext uri="{FF2B5EF4-FFF2-40B4-BE49-F238E27FC236}">
                <a16:creationId xmlns:a16="http://schemas.microsoft.com/office/drawing/2014/main" id="{F319A484-C10C-4E83-A1F4-434AE271DB07}"/>
              </a:ext>
            </a:extLst>
          </p:cNvPr>
          <p:cNvSpPr/>
          <p:nvPr/>
        </p:nvSpPr>
        <p:spPr>
          <a:xfrm>
            <a:off x="169256" y="4439768"/>
            <a:ext cx="2872161" cy="2173053"/>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Compare methods for delivering applications to end users via Azure AD. </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Discuss Single Sign On (SSO) and provisioning users into 3</a:t>
            </a:r>
            <a:r>
              <a:rPr lang="en-US" sz="1200" baseline="30000">
                <a:solidFill>
                  <a:srgbClr val="000000"/>
                </a:solidFill>
                <a:ea typeface="Times New Roman" panose="02020603050405020304" pitchFamily="18" charset="0"/>
                <a:cs typeface="Times New Roman" panose="02020603050405020304" pitchFamily="18" charset="0"/>
              </a:rPr>
              <a:t>rd</a:t>
            </a:r>
            <a:r>
              <a:rPr lang="en-US" sz="1200">
                <a:solidFill>
                  <a:srgbClr val="000000"/>
                </a:solidFill>
                <a:ea typeface="Times New Roman" panose="02020603050405020304" pitchFamily="18" charset="0"/>
                <a:cs typeface="Times New Roman" panose="02020603050405020304" pitchFamily="18" charset="0"/>
              </a:rPr>
              <a:t> party apps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Review use of Azure AD authentication in building applications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a:t>
            </a:r>
            <a:r>
              <a:rPr lang="en-US" sz="1200">
                <a:solidFill>
                  <a:srgbClr val="000000"/>
                </a:solidFill>
                <a:ea typeface="Times New Roman" panose="02020603050405020304" pitchFamily="18" charset="0"/>
                <a:cs typeface="Times New Roman" panose="02020603050405020304" pitchFamily="18" charset="0"/>
              </a:rPr>
              <a:t> – identify key LOB apps that can leverage AAD SSO and implementation strategy </a:t>
            </a:r>
          </a:p>
        </p:txBody>
      </p:sp>
      <p:sp>
        <p:nvSpPr>
          <p:cNvPr id="17" name="Rectangle 16">
            <a:extLst>
              <a:ext uri="{FF2B5EF4-FFF2-40B4-BE49-F238E27FC236}">
                <a16:creationId xmlns:a16="http://schemas.microsoft.com/office/drawing/2014/main" id="{D564FCB2-4BA6-4F0C-802E-65C5EF4BD7C4}"/>
              </a:ext>
            </a:extLst>
          </p:cNvPr>
          <p:cNvSpPr/>
          <p:nvPr/>
        </p:nvSpPr>
        <p:spPr>
          <a:xfrm>
            <a:off x="3150124" y="3883934"/>
            <a:ext cx="2872161" cy="4390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a:lnSpc>
                <a:spcPct val="90000"/>
              </a:lnSpc>
            </a:pPr>
            <a:r>
              <a:rPr lang="en-US" sz="1373"/>
              <a:t>Engage with External Users</a:t>
            </a:r>
          </a:p>
        </p:txBody>
      </p:sp>
      <p:sp>
        <p:nvSpPr>
          <p:cNvPr id="18" name="Rectangle 17">
            <a:extLst>
              <a:ext uri="{FF2B5EF4-FFF2-40B4-BE49-F238E27FC236}">
                <a16:creationId xmlns:a16="http://schemas.microsoft.com/office/drawing/2014/main" id="{9549CA60-1D76-4095-9466-0BECE2BB530F}"/>
              </a:ext>
            </a:extLst>
          </p:cNvPr>
          <p:cNvSpPr/>
          <p:nvPr/>
        </p:nvSpPr>
        <p:spPr>
          <a:xfrm>
            <a:off x="3150124" y="4439768"/>
            <a:ext cx="2872161" cy="2173053"/>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Determine use cases for external partners and customers requiring access to internal resources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rgbClr val="000000"/>
                </a:solidFill>
                <a:ea typeface="Times New Roman" panose="02020603050405020304" pitchFamily="18" charset="0"/>
                <a:cs typeface="Times New Roman" panose="02020603050405020304" pitchFamily="18" charset="0"/>
              </a:rPr>
              <a:t>Design options for B2B and B2C scenarios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 </a:t>
            </a:r>
            <a:r>
              <a:rPr lang="en-US" sz="1200">
                <a:solidFill>
                  <a:srgbClr val="000000"/>
                </a:solidFill>
                <a:ea typeface="Times New Roman" panose="02020603050405020304" pitchFamily="18" charset="0"/>
                <a:cs typeface="Times New Roman" panose="02020603050405020304" pitchFamily="18" charset="0"/>
              </a:rPr>
              <a:t>- defined policies that meet customer data security and identity lifecycle manageability objectives</a:t>
            </a:r>
          </a:p>
        </p:txBody>
      </p:sp>
      <p:sp>
        <p:nvSpPr>
          <p:cNvPr id="27" name="Rectangle 26">
            <a:extLst>
              <a:ext uri="{FF2B5EF4-FFF2-40B4-BE49-F238E27FC236}">
                <a16:creationId xmlns:a16="http://schemas.microsoft.com/office/drawing/2014/main" id="{1272153C-1ADA-41F1-BFC8-36A9D368721B}"/>
              </a:ext>
            </a:extLst>
          </p:cNvPr>
          <p:cNvSpPr/>
          <p:nvPr/>
        </p:nvSpPr>
        <p:spPr>
          <a:xfrm>
            <a:off x="6135755" y="3883932"/>
            <a:ext cx="2872161" cy="4390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373"/>
              <a:t>Securing Identities</a:t>
            </a:r>
          </a:p>
        </p:txBody>
      </p:sp>
      <p:sp>
        <p:nvSpPr>
          <p:cNvPr id="28" name="Rectangle 27">
            <a:extLst>
              <a:ext uri="{FF2B5EF4-FFF2-40B4-BE49-F238E27FC236}">
                <a16:creationId xmlns:a16="http://schemas.microsoft.com/office/drawing/2014/main" id="{CF477BD1-E65F-49DB-BB6E-E06BBBD1C5F6}"/>
              </a:ext>
            </a:extLst>
          </p:cNvPr>
          <p:cNvSpPr/>
          <p:nvPr/>
        </p:nvSpPr>
        <p:spPr>
          <a:xfrm>
            <a:off x="6135755" y="4439768"/>
            <a:ext cx="2872161" cy="2173053"/>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tx1"/>
                </a:solidFill>
                <a:ea typeface="Times New Roman" panose="02020603050405020304" pitchFamily="18" charset="0"/>
                <a:cs typeface="Times New Roman" panose="02020603050405020304" pitchFamily="18" charset="0"/>
              </a:rPr>
              <a:t>Discuss use of self-service password reset, Multifactor authentication, Conditional Access, Privileged Identity Management and Managed Identities in Azure AD to ensure security of user and admin accounts</a:t>
            </a:r>
          </a:p>
          <a:p>
            <a:pPr marL="171452" lvl="1" indent="-171452">
              <a:spcAft>
                <a:spcPts val="600"/>
              </a:spcAft>
              <a:buClr>
                <a:srgbClr val="4E4E4E"/>
              </a:buClr>
              <a:buSzPct val="100000"/>
              <a:buFont typeface="Arial" panose="020B0604020202020204" pitchFamily="34" charset="0"/>
              <a:buChar char="•"/>
              <a:tabLst>
                <a:tab pos="228603" algn="l"/>
                <a:tab pos="685808" algn="l"/>
              </a:tabLst>
            </a:pPr>
            <a:r>
              <a:rPr lang="en-US" sz="1200">
                <a:solidFill>
                  <a:schemeClr val="accent2"/>
                </a:solidFill>
                <a:ea typeface="Times New Roman" panose="02020603050405020304" pitchFamily="18" charset="0"/>
                <a:cs typeface="Times New Roman" panose="02020603050405020304" pitchFamily="18" charset="0"/>
              </a:rPr>
              <a:t>Output</a:t>
            </a:r>
            <a:r>
              <a:rPr lang="en-US" sz="1200">
                <a:solidFill>
                  <a:schemeClr val="tx1"/>
                </a:solidFill>
                <a:ea typeface="Times New Roman" panose="02020603050405020304" pitchFamily="18" charset="0"/>
                <a:cs typeface="Times New Roman" panose="02020603050405020304" pitchFamily="18" charset="0"/>
              </a:rPr>
              <a:t> - agree on set of technical controls to design and implement for identity protection</a:t>
            </a:r>
          </a:p>
        </p:txBody>
      </p:sp>
      <p:sp>
        <p:nvSpPr>
          <p:cNvPr id="29" name="Rectangle 28">
            <a:extLst>
              <a:ext uri="{FF2B5EF4-FFF2-40B4-BE49-F238E27FC236}">
                <a16:creationId xmlns:a16="http://schemas.microsoft.com/office/drawing/2014/main" id="{D50BAA16-A907-446B-8E97-9BD1577C332D}"/>
              </a:ext>
            </a:extLst>
          </p:cNvPr>
          <p:cNvSpPr/>
          <p:nvPr/>
        </p:nvSpPr>
        <p:spPr>
          <a:xfrm>
            <a:off x="9116625" y="3883933"/>
            <a:ext cx="2872161" cy="4390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a:lnSpc>
                <a:spcPct val="90000"/>
              </a:lnSpc>
            </a:pPr>
            <a:r>
              <a:rPr lang="en-US" sz="1373"/>
              <a:t>Design Guide</a:t>
            </a:r>
          </a:p>
        </p:txBody>
      </p:sp>
      <p:sp>
        <p:nvSpPr>
          <p:cNvPr id="30" name="Rectangle 29">
            <a:extLst>
              <a:ext uri="{FF2B5EF4-FFF2-40B4-BE49-F238E27FC236}">
                <a16:creationId xmlns:a16="http://schemas.microsoft.com/office/drawing/2014/main" id="{956549FA-FCD0-46B8-BB8F-DA9DA216E6C9}"/>
              </a:ext>
            </a:extLst>
          </p:cNvPr>
          <p:cNvSpPr/>
          <p:nvPr/>
        </p:nvSpPr>
        <p:spPr>
          <a:xfrm>
            <a:off x="9116625" y="4439771"/>
            <a:ext cx="2872161" cy="2173050"/>
          </a:xfrm>
          <a:prstGeom prst="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71452" indent="-171452">
              <a:spcAft>
                <a:spcPts val="600"/>
              </a:spcAft>
              <a:buSzPct val="100000"/>
              <a:buFont typeface="Arial" panose="020B0604020202020204" pitchFamily="34" charset="0"/>
              <a:buChar char="•"/>
            </a:pPr>
            <a:r>
              <a:rPr lang="en-US" sz="1200">
                <a:solidFill>
                  <a:schemeClr val="tx1"/>
                </a:solidFill>
                <a:ea typeface="Calibri" panose="020F0502020204030204" pitchFamily="34" charset="0"/>
              </a:rPr>
              <a:t>Summarize all gathered intel &amp; established parameters, configuration details and data.</a:t>
            </a:r>
          </a:p>
          <a:p>
            <a:pPr marL="171452" indent="-171452">
              <a:spcAft>
                <a:spcPts val="600"/>
              </a:spcAft>
              <a:buClr>
                <a:schemeClr val="tx1"/>
              </a:buClr>
              <a:buSzPct val="100000"/>
              <a:buFont typeface="Arial" panose="020B0604020202020204" pitchFamily="34" charset="0"/>
              <a:buChar char="•"/>
            </a:pPr>
            <a:r>
              <a:rPr lang="en-US" sz="1200">
                <a:solidFill>
                  <a:schemeClr val="accent2"/>
                </a:solidFill>
                <a:ea typeface="Calibri" panose="020F0502020204030204" pitchFamily="34" charset="0"/>
              </a:rPr>
              <a:t>Output</a:t>
            </a:r>
            <a:r>
              <a:rPr lang="en-US" sz="1200">
                <a:solidFill>
                  <a:schemeClr val="tx1"/>
                </a:solidFill>
                <a:ea typeface="Calibri" panose="020F0502020204030204" pitchFamily="34" charset="0"/>
              </a:rPr>
              <a:t> - a design guide, architectural diagram and an implementation plan combining your requirements and NTT best-practices</a:t>
            </a:r>
            <a:endParaRPr lang="en-US" sz="1200">
              <a:solidFill>
                <a:schemeClr val="tx1"/>
              </a:solidFill>
            </a:endParaRPr>
          </a:p>
        </p:txBody>
      </p:sp>
    </p:spTree>
    <p:extLst>
      <p:ext uri="{BB962C8B-B14F-4D97-AF65-F5344CB8AC3E}">
        <p14:creationId xmlns:p14="http://schemas.microsoft.com/office/powerpoint/2010/main" val="184543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3235C-5479-4006-869E-CB46D298586A}"/>
              </a:ext>
            </a:extLst>
          </p:cNvPr>
          <p:cNvSpPr>
            <a:spLocks noGrp="1"/>
          </p:cNvSpPr>
          <p:nvPr>
            <p:ph type="title"/>
          </p:nvPr>
        </p:nvSpPr>
        <p:spPr/>
        <p:txBody>
          <a:bodyPr/>
          <a:lstStyle/>
          <a:p>
            <a:r>
              <a:rPr lang="en-US"/>
              <a:t>Build - Overview of the NTT DATA Azure Active Directory Implementation Phases</a:t>
            </a:r>
          </a:p>
        </p:txBody>
      </p:sp>
      <p:sp>
        <p:nvSpPr>
          <p:cNvPr id="5" name="Rectangle 4">
            <a:extLst>
              <a:ext uri="{FF2B5EF4-FFF2-40B4-BE49-F238E27FC236}">
                <a16:creationId xmlns:a16="http://schemas.microsoft.com/office/drawing/2014/main" id="{3F3F72DB-4D97-4DA0-85EC-57582E174098}"/>
              </a:ext>
            </a:extLst>
          </p:cNvPr>
          <p:cNvSpPr/>
          <p:nvPr/>
        </p:nvSpPr>
        <p:spPr>
          <a:xfrm>
            <a:off x="304883" y="1113215"/>
            <a:ext cx="2838410" cy="8149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400"/>
              <a:t>PHASE 1</a:t>
            </a:r>
          </a:p>
          <a:p>
            <a:pPr algn="ctr"/>
            <a:r>
              <a:rPr lang="en-US" sz="1177" i="1">
                <a:solidFill>
                  <a:schemeClr val="bg1"/>
                </a:solidFill>
                <a:ea typeface="Times New Roman" panose="02020603050405020304" pitchFamily="18" charset="0"/>
                <a:cs typeface="Times New Roman" panose="02020603050405020304" pitchFamily="18" charset="0"/>
              </a:rPr>
              <a:t>Build a Foundation of Security</a:t>
            </a:r>
            <a:endParaRPr lang="en-US" sz="1079" i="1">
              <a:solidFill>
                <a:schemeClr val="bg1"/>
              </a:solidFill>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49951A9-5D73-4240-A94E-A93D6503C38D}"/>
              </a:ext>
            </a:extLst>
          </p:cNvPr>
          <p:cNvSpPr/>
          <p:nvPr/>
        </p:nvSpPr>
        <p:spPr>
          <a:xfrm>
            <a:off x="3219490" y="1113215"/>
            <a:ext cx="2838410" cy="8149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400"/>
              <a:t>PHASE 2</a:t>
            </a:r>
          </a:p>
          <a:p>
            <a:pPr algn="ctr"/>
            <a:r>
              <a:rPr lang="en-US" sz="1177"/>
              <a:t>Import users, enable synchronization and manage devices</a:t>
            </a:r>
            <a:endParaRPr lang="en-US" sz="1079" i="1"/>
          </a:p>
        </p:txBody>
      </p:sp>
      <p:sp>
        <p:nvSpPr>
          <p:cNvPr id="11" name="Rectangle 10">
            <a:extLst>
              <a:ext uri="{FF2B5EF4-FFF2-40B4-BE49-F238E27FC236}">
                <a16:creationId xmlns:a16="http://schemas.microsoft.com/office/drawing/2014/main" id="{44219DE3-397B-44A4-A1AB-07D3EEA1BF5C}"/>
              </a:ext>
            </a:extLst>
          </p:cNvPr>
          <p:cNvSpPr/>
          <p:nvPr/>
        </p:nvSpPr>
        <p:spPr>
          <a:xfrm>
            <a:off x="6134100" y="1113215"/>
            <a:ext cx="2838410" cy="8149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400"/>
              <a:t>PHASE 3</a:t>
            </a:r>
          </a:p>
          <a:p>
            <a:pPr algn="ctr"/>
            <a:r>
              <a:rPr lang="en-US" sz="1177">
                <a:solidFill>
                  <a:schemeClr val="bg1"/>
                </a:solidFill>
              </a:rPr>
              <a:t>Manage applications</a:t>
            </a:r>
            <a:endParaRPr lang="en-US" sz="1079">
              <a:solidFill>
                <a:schemeClr val="bg1"/>
              </a:solidFill>
            </a:endParaRPr>
          </a:p>
        </p:txBody>
      </p:sp>
      <p:sp>
        <p:nvSpPr>
          <p:cNvPr id="19" name="Rectangle 18">
            <a:extLst>
              <a:ext uri="{FF2B5EF4-FFF2-40B4-BE49-F238E27FC236}">
                <a16:creationId xmlns:a16="http://schemas.microsoft.com/office/drawing/2014/main" id="{9DE35A37-02BD-42FB-B65E-82554F63633B}"/>
              </a:ext>
            </a:extLst>
          </p:cNvPr>
          <p:cNvSpPr/>
          <p:nvPr/>
        </p:nvSpPr>
        <p:spPr>
          <a:xfrm>
            <a:off x="9048709" y="1113215"/>
            <a:ext cx="2838410" cy="8149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400"/>
              <a:t>PHASE 4</a:t>
            </a:r>
          </a:p>
          <a:p>
            <a:pPr algn="ctr"/>
            <a:r>
              <a:rPr lang="en-US" sz="1177" i="1"/>
              <a:t>Audit privileged identities, complete access reviews, manage user lifecycle</a:t>
            </a:r>
            <a:endParaRPr lang="en-US" sz="1079" i="1"/>
          </a:p>
        </p:txBody>
      </p:sp>
      <p:sp>
        <p:nvSpPr>
          <p:cNvPr id="21" name="Rectangle 20">
            <a:extLst>
              <a:ext uri="{FF2B5EF4-FFF2-40B4-BE49-F238E27FC236}">
                <a16:creationId xmlns:a16="http://schemas.microsoft.com/office/drawing/2014/main" id="{7E31C0C0-A8DD-49D1-9C2B-153EC793876A}"/>
              </a:ext>
            </a:extLst>
          </p:cNvPr>
          <p:cNvSpPr/>
          <p:nvPr/>
        </p:nvSpPr>
        <p:spPr>
          <a:xfrm>
            <a:off x="304881" y="5430465"/>
            <a:ext cx="11582237" cy="1019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r>
              <a:rPr lang="en-US" sz="1400"/>
              <a:t>Enabling Controls</a:t>
            </a:r>
          </a:p>
          <a:p>
            <a:r>
              <a:rPr lang="en-US" sz="1400">
                <a:solidFill>
                  <a:schemeClr val="bg1"/>
                </a:solidFill>
                <a:latin typeface="Arial" panose="020B0604020202020204" pitchFamily="34" charset="0"/>
                <a:ea typeface="Times New Roman" panose="02020603050405020304" pitchFamily="18" charset="0"/>
                <a:cs typeface="Times New Roman" panose="02020603050405020304" pitchFamily="18" charset="0"/>
              </a:rPr>
              <a:t>Assess usage and performance patterns from the captured alerts established during the preceding phases to validate the controls meet the objectives. </a:t>
            </a:r>
            <a:r>
              <a:rPr lang="en-US" sz="1400"/>
              <a:t>Configure governance controls based on required modifications as indicated during the testing process. </a:t>
            </a:r>
          </a:p>
        </p:txBody>
      </p:sp>
      <p:sp>
        <p:nvSpPr>
          <p:cNvPr id="6" name="Rectangle 5">
            <a:extLst>
              <a:ext uri="{FF2B5EF4-FFF2-40B4-BE49-F238E27FC236}">
                <a16:creationId xmlns:a16="http://schemas.microsoft.com/office/drawing/2014/main" id="{64697FBB-548D-40BB-83D6-CEA5E586861D}"/>
              </a:ext>
            </a:extLst>
          </p:cNvPr>
          <p:cNvSpPr/>
          <p:nvPr/>
        </p:nvSpPr>
        <p:spPr>
          <a:xfrm>
            <a:off x="304881" y="1970453"/>
            <a:ext cx="2838410" cy="3363520"/>
          </a:xfrm>
          <a:prstGeom prst="rect">
            <a:avLst/>
          </a:prstGeom>
          <a:solidFill>
            <a:schemeClr val="bg1">
              <a:lumMod val="9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37161" indent="-137161">
              <a:spcAft>
                <a:spcPts val="600"/>
              </a:spcAft>
              <a:buSzPct val="100000"/>
              <a:buFont typeface="Arial" panose="020B0604020202020204" pitchFamily="34" charset="0"/>
              <a:buChar char="•"/>
            </a:pPr>
            <a:r>
              <a:rPr lang="en-US" sz="1200">
                <a:solidFill>
                  <a:srgbClr val="000000"/>
                </a:solidFill>
                <a:ea typeface="Times New Roman" panose="02020603050405020304" pitchFamily="18" charset="0"/>
                <a:cs typeface="Times New Roman" panose="02020603050405020304" pitchFamily="18" charset="0"/>
              </a:rPr>
              <a:t>Define privileged roles in Azure AD, such as global admin, as well as non-global administrative roles, and enable Privileged Identity Management to track usage of roles.</a:t>
            </a:r>
          </a:p>
          <a:p>
            <a:pPr marL="137161" indent="-137161">
              <a:spcAft>
                <a:spcPts val="600"/>
              </a:spcAft>
              <a:buSzPct val="100000"/>
              <a:buFont typeface="Arial" panose="020B0604020202020204" pitchFamily="34" charset="0"/>
              <a:buChar char="•"/>
            </a:pPr>
            <a:r>
              <a:rPr lang="en-US" sz="1200">
                <a:solidFill>
                  <a:srgbClr val="000000"/>
                </a:solidFill>
                <a:ea typeface="Times New Roman" panose="02020603050405020304" pitchFamily="18" charset="0"/>
                <a:cs typeface="Times New Roman" panose="02020603050405020304" pitchFamily="18" charset="0"/>
              </a:rPr>
              <a:t>Configure Self-Service Password Reset for users</a:t>
            </a:r>
          </a:p>
          <a:p>
            <a:pPr marL="137161" indent="-137161">
              <a:spcAft>
                <a:spcPts val="600"/>
              </a:spcAft>
              <a:buSzPct val="100000"/>
              <a:buFont typeface="Arial" panose="020B0604020202020204" pitchFamily="34" charset="0"/>
              <a:buChar char="•"/>
            </a:pPr>
            <a:r>
              <a:rPr lang="en-US" sz="1200">
                <a:solidFill>
                  <a:srgbClr val="000000"/>
                </a:solidFill>
                <a:ea typeface="Times New Roman" panose="02020603050405020304" pitchFamily="18" charset="0"/>
                <a:cs typeface="Times New Roman" panose="02020603050405020304" pitchFamily="18" charset="0"/>
              </a:rPr>
              <a:t>Configure password policies, banned passwords and enable on-premises integration for password protection</a:t>
            </a:r>
          </a:p>
          <a:p>
            <a:pPr marL="137161" indent="-137161">
              <a:spcAft>
                <a:spcPts val="600"/>
              </a:spcAft>
              <a:buSzPct val="100000"/>
              <a:buFont typeface="Arial" panose="020B0604020202020204" pitchFamily="34" charset="0"/>
              <a:buChar char="•"/>
            </a:pPr>
            <a:r>
              <a:rPr lang="en-US" sz="1200">
                <a:solidFill>
                  <a:srgbClr val="000000"/>
                </a:solidFill>
                <a:ea typeface="Times New Roman" panose="02020603050405020304" pitchFamily="18" charset="0"/>
                <a:cs typeface="Times New Roman" panose="02020603050405020304" pitchFamily="18" charset="0"/>
              </a:rPr>
              <a:t>Configure MFA and Conditional Access baseline</a:t>
            </a:r>
          </a:p>
          <a:p>
            <a:pPr marL="137161" indent="-137161">
              <a:spcAft>
                <a:spcPts val="600"/>
              </a:spcAft>
              <a:buSzPct val="100000"/>
              <a:buFont typeface="Arial" panose="020B0604020202020204" pitchFamily="34" charset="0"/>
              <a:buChar char="•"/>
            </a:pPr>
            <a:r>
              <a:rPr lang="en-US" sz="1200">
                <a:solidFill>
                  <a:srgbClr val="000000"/>
                </a:solidFill>
                <a:ea typeface="Times New Roman" panose="02020603050405020304" pitchFamily="18" charset="0"/>
                <a:cs typeface="Times New Roman" panose="02020603050405020304" pitchFamily="18" charset="0"/>
              </a:rPr>
              <a:t>Enable Azure AD Identity Protection to track risky sign-ins and compromised user passwords</a:t>
            </a:r>
          </a:p>
        </p:txBody>
      </p:sp>
      <p:sp>
        <p:nvSpPr>
          <p:cNvPr id="12" name="Rectangle 11">
            <a:extLst>
              <a:ext uri="{FF2B5EF4-FFF2-40B4-BE49-F238E27FC236}">
                <a16:creationId xmlns:a16="http://schemas.microsoft.com/office/drawing/2014/main" id="{6C530B7A-F275-4997-B3DC-2F7E64A1B8E6}"/>
              </a:ext>
            </a:extLst>
          </p:cNvPr>
          <p:cNvSpPr/>
          <p:nvPr/>
        </p:nvSpPr>
        <p:spPr>
          <a:xfrm>
            <a:off x="6134100" y="1970455"/>
            <a:ext cx="2838410" cy="3363519"/>
          </a:xfrm>
          <a:prstGeom prst="rect">
            <a:avLst/>
          </a:prstGeom>
          <a:solidFill>
            <a:schemeClr val="bg1">
              <a:lumMod val="9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37161" indent="-137161">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Identify on-premises, SaaS and other Line of Business applications to see if they can be managed by Azure AD</a:t>
            </a:r>
          </a:p>
          <a:p>
            <a:pPr marL="137161" indent="-137161">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Integrate supported SaaS applications that exist in the Azure portal</a:t>
            </a:r>
          </a:p>
          <a:p>
            <a:pPr marL="137161" indent="-137161">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Deploy and configure Azure AD Application Proxy to integrate access to on-premises applications</a:t>
            </a:r>
          </a:p>
        </p:txBody>
      </p:sp>
      <p:sp>
        <p:nvSpPr>
          <p:cNvPr id="10" name="Rectangle 9">
            <a:extLst>
              <a:ext uri="{FF2B5EF4-FFF2-40B4-BE49-F238E27FC236}">
                <a16:creationId xmlns:a16="http://schemas.microsoft.com/office/drawing/2014/main" id="{867C7D6F-A668-4C36-8997-0E029484EAD2}"/>
              </a:ext>
            </a:extLst>
          </p:cNvPr>
          <p:cNvSpPr/>
          <p:nvPr/>
        </p:nvSpPr>
        <p:spPr>
          <a:xfrm>
            <a:off x="3219490" y="1970454"/>
            <a:ext cx="2838410" cy="3363520"/>
          </a:xfrm>
          <a:prstGeom prst="rect">
            <a:avLst/>
          </a:prstGeom>
          <a:solidFill>
            <a:schemeClr val="bg1">
              <a:lumMod val="9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Install Azure AD Connect and Azure AD Connect Health</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Enable password hash sync and password writeback</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Assign licensing to users</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Create plan for external user access</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Decide on device management strategy</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Deploy Windows Hello for Business in organization</a:t>
            </a:r>
          </a:p>
          <a:p>
            <a:pPr marL="137161" indent="-137161">
              <a:spcBef>
                <a:spcPts val="600"/>
              </a:spcBef>
              <a:spcAft>
                <a:spcPts val="600"/>
              </a:spcAft>
              <a:buSzPct val="100000"/>
              <a:buFont typeface="Arial" panose="020B0604020202020204" pitchFamily="34" charset="0"/>
              <a:buChar char="•"/>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Deploy Passwordless authentication methods for users</a:t>
            </a:r>
          </a:p>
          <a:p>
            <a:pPr marL="137161" indent="-137161">
              <a:spcBef>
                <a:spcPts val="600"/>
              </a:spcBef>
              <a:spcAft>
                <a:spcPts val="600"/>
              </a:spcAft>
              <a:buSzPct val="100000"/>
              <a:buFont typeface="Arial" panose="020B0604020202020204" pitchFamily="34" charset="0"/>
              <a:buChar char="•"/>
            </a:pPr>
            <a:endParaRPr lang="en-US" sz="2000">
              <a:solidFill>
                <a:sysClr val="windowText" lastClr="000000"/>
              </a:solidFill>
            </a:endParaRPr>
          </a:p>
        </p:txBody>
      </p:sp>
      <p:sp>
        <p:nvSpPr>
          <p:cNvPr id="20" name="Rectangle 19">
            <a:extLst>
              <a:ext uri="{FF2B5EF4-FFF2-40B4-BE49-F238E27FC236}">
                <a16:creationId xmlns:a16="http://schemas.microsoft.com/office/drawing/2014/main" id="{5765741B-654A-42EA-BDF4-FC7F1ED719F0}"/>
              </a:ext>
            </a:extLst>
          </p:cNvPr>
          <p:cNvSpPr/>
          <p:nvPr/>
        </p:nvSpPr>
        <p:spPr>
          <a:xfrm>
            <a:off x="9048709" y="1970453"/>
            <a:ext cx="2838410" cy="3363520"/>
          </a:xfrm>
          <a:prstGeom prst="rect">
            <a:avLst/>
          </a:prstGeom>
          <a:solidFill>
            <a:schemeClr val="bg1">
              <a:lumMod val="9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37161" indent="-137161">
              <a:spcAft>
                <a:spcPts val="600"/>
              </a:spcAft>
              <a:buSzPct val="100000"/>
              <a:buFont typeface="Arial" panose="020B0604020202020204" pitchFamily="34" charset="0"/>
              <a:buChar char="•"/>
            </a:pPr>
            <a:r>
              <a:rPr lang="en-US" sz="1200">
                <a:solidFill>
                  <a:srgbClr val="171717"/>
                </a:solidFill>
                <a:latin typeface="Arial" panose="020B0604020202020204" pitchFamily="34" charset="0"/>
                <a:ea typeface="Times New Roman" panose="02020603050405020304" pitchFamily="18" charset="0"/>
                <a:cs typeface="Arial" panose="020B0604020202020204" pitchFamily="34" charset="0"/>
              </a:rPr>
              <a:t>Enforce the use of Privileged Identity Management</a:t>
            </a:r>
          </a:p>
          <a:p>
            <a:pPr marL="137161" indent="-137161">
              <a:spcAft>
                <a:spcPts val="600"/>
              </a:spcAft>
              <a:buSzPct val="100000"/>
              <a:buFont typeface="Arial" panose="020B0604020202020204" pitchFamily="34" charset="0"/>
              <a:buChar char="•"/>
            </a:pPr>
            <a:r>
              <a:rPr lang="en-US" sz="1200">
                <a:solidFill>
                  <a:srgbClr val="171717"/>
                </a:solidFill>
                <a:latin typeface="Arial" panose="020B0604020202020204" pitchFamily="34" charset="0"/>
                <a:ea typeface="Times New Roman" panose="02020603050405020304" pitchFamily="18" charset="0"/>
                <a:cs typeface="Arial" panose="020B0604020202020204" pitchFamily="34" charset="0"/>
              </a:rPr>
              <a:t>Complete access review for Azure AD directory roles in Privileged Identity Management</a:t>
            </a:r>
          </a:p>
          <a:p>
            <a:pPr marL="137161" indent="-137161">
              <a:spcAft>
                <a:spcPts val="600"/>
              </a:spcAft>
              <a:buSzPct val="100000"/>
              <a:buFont typeface="Arial" panose="020B0604020202020204" pitchFamily="34" charset="0"/>
              <a:buChar char="•"/>
            </a:pPr>
            <a:r>
              <a:rPr lang="en-US" sz="1200">
                <a:solidFill>
                  <a:srgbClr val="171717"/>
                </a:solidFill>
                <a:latin typeface="Arial" panose="020B0604020202020204" pitchFamily="34" charset="0"/>
                <a:ea typeface="Times New Roman" panose="02020603050405020304" pitchFamily="18" charset="0"/>
                <a:cs typeface="Arial" panose="020B0604020202020204" pitchFamily="34" charset="0"/>
              </a:rPr>
              <a:t>Implement dynamic group membership policies</a:t>
            </a:r>
          </a:p>
          <a:p>
            <a:pPr marL="137161" indent="-137161">
              <a:spcAft>
                <a:spcPts val="600"/>
              </a:spcAft>
              <a:buSzPct val="100000"/>
              <a:buFont typeface="Arial" panose="020B0604020202020204" pitchFamily="34" charset="0"/>
              <a:buChar char="•"/>
            </a:pPr>
            <a:r>
              <a:rPr lang="en-US" sz="1200">
                <a:solidFill>
                  <a:srgbClr val="171717"/>
                </a:solidFill>
                <a:latin typeface="Arial" panose="020B0604020202020204" pitchFamily="34" charset="0"/>
                <a:ea typeface="Times New Roman" panose="02020603050405020304" pitchFamily="18" charset="0"/>
                <a:cs typeface="Arial" panose="020B0604020202020204" pitchFamily="34" charset="0"/>
              </a:rPr>
              <a:t>Implement group-based application provisioning for SaaS applications</a:t>
            </a:r>
          </a:p>
          <a:p>
            <a:pPr marL="137161" indent="-137161">
              <a:spcAft>
                <a:spcPts val="600"/>
              </a:spcAft>
              <a:buSzPct val="100000"/>
              <a:buFont typeface="Arial" panose="020B0604020202020204" pitchFamily="34" charset="0"/>
              <a:buChar char="•"/>
            </a:pPr>
            <a:r>
              <a:rPr lang="en-US" sz="1200">
                <a:solidFill>
                  <a:srgbClr val="171717"/>
                </a:solidFill>
                <a:latin typeface="Arial" panose="020B0604020202020204" pitchFamily="34" charset="0"/>
                <a:ea typeface="Times New Roman" panose="02020603050405020304" pitchFamily="18" charset="0"/>
                <a:cs typeface="Arial" panose="020B0604020202020204" pitchFamily="34" charset="0"/>
              </a:rPr>
              <a:t>Automate user provisioning and deprovisioning for HR systems and Azure AD</a:t>
            </a:r>
            <a:endPar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81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F52C8C7-E9C6-4A45-9D16-9F21713C8075}"/>
              </a:ext>
            </a:extLst>
          </p:cNvPr>
          <p:cNvSpPr/>
          <p:nvPr/>
        </p:nvSpPr>
        <p:spPr>
          <a:xfrm>
            <a:off x="8856625" y="4951226"/>
            <a:ext cx="3030493" cy="1381105"/>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sz="1200">
              <a:solidFill>
                <a:schemeClr val="bg1"/>
              </a:solidFill>
            </a:endParaRPr>
          </a:p>
        </p:txBody>
      </p:sp>
      <p:sp>
        <p:nvSpPr>
          <p:cNvPr id="4" name="Title 3">
            <a:extLst>
              <a:ext uri="{FF2B5EF4-FFF2-40B4-BE49-F238E27FC236}">
                <a16:creationId xmlns:a16="http://schemas.microsoft.com/office/drawing/2014/main" id="{9A13235C-5479-4006-869E-CB46D298586A}"/>
              </a:ext>
            </a:extLst>
          </p:cNvPr>
          <p:cNvSpPr>
            <a:spLocks noGrp="1"/>
          </p:cNvSpPr>
          <p:nvPr>
            <p:ph type="title"/>
          </p:nvPr>
        </p:nvSpPr>
        <p:spPr/>
        <p:txBody>
          <a:bodyPr/>
          <a:lstStyle/>
          <a:p>
            <a:r>
              <a:rPr lang="en-US"/>
              <a:t>Run - NTT DATA Azure Active Directory Managed Services</a:t>
            </a:r>
          </a:p>
        </p:txBody>
      </p:sp>
      <p:sp>
        <p:nvSpPr>
          <p:cNvPr id="5" name="Rectangle 4">
            <a:extLst>
              <a:ext uri="{FF2B5EF4-FFF2-40B4-BE49-F238E27FC236}">
                <a16:creationId xmlns:a16="http://schemas.microsoft.com/office/drawing/2014/main" id="{3F3F72DB-4D97-4DA0-85EC-57582E174098}"/>
              </a:ext>
            </a:extLst>
          </p:cNvPr>
          <p:cNvSpPr/>
          <p:nvPr/>
        </p:nvSpPr>
        <p:spPr>
          <a:xfrm>
            <a:off x="304883" y="1105349"/>
            <a:ext cx="3905194" cy="1028270"/>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836"/>
              <a:t>Operational Support</a:t>
            </a:r>
          </a:p>
          <a:p>
            <a:pPr algn="ctr"/>
            <a:r>
              <a:rPr lang="en-US" sz="1200">
                <a:solidFill>
                  <a:schemeClr val="bg1"/>
                </a:solidFill>
                <a:latin typeface="Arial" panose="020B0604020202020204" pitchFamily="34" charset="0"/>
                <a:ea typeface="Times New Roman" panose="02020603050405020304" pitchFamily="18" charset="0"/>
                <a:cs typeface="Times New Roman" panose="02020603050405020304" pitchFamily="18" charset="0"/>
              </a:rPr>
              <a:t>Operational support to ensure Azure Active Directory is operating efficiently. We monitor for threats and provide remediation to help mitigate exposure to risk. </a:t>
            </a:r>
          </a:p>
        </p:txBody>
      </p:sp>
      <p:sp>
        <p:nvSpPr>
          <p:cNvPr id="9" name="Rectangle 8">
            <a:extLst>
              <a:ext uri="{FF2B5EF4-FFF2-40B4-BE49-F238E27FC236}">
                <a16:creationId xmlns:a16="http://schemas.microsoft.com/office/drawing/2014/main" id="{449951A9-5D73-4240-A94E-A93D6503C38D}"/>
              </a:ext>
            </a:extLst>
          </p:cNvPr>
          <p:cNvSpPr/>
          <p:nvPr/>
        </p:nvSpPr>
        <p:spPr>
          <a:xfrm>
            <a:off x="4602912" y="1105349"/>
            <a:ext cx="3905194" cy="1028270"/>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836"/>
              <a:t>Optimization Support</a:t>
            </a:r>
          </a:p>
          <a:p>
            <a:pPr algn="ctr"/>
            <a:r>
              <a:rPr lang="en-US" sz="1200">
                <a:solidFill>
                  <a:schemeClr val="bg1"/>
                </a:solidFill>
                <a:ea typeface="Times New Roman" panose="02020603050405020304" pitchFamily="18" charset="0"/>
                <a:cs typeface="Times New Roman" panose="02020603050405020304" pitchFamily="18" charset="0"/>
              </a:rPr>
              <a:t>Continual improvement efforts to consistently</a:t>
            </a:r>
          </a:p>
          <a:p>
            <a:pPr algn="ctr"/>
            <a:r>
              <a:rPr lang="en-US" sz="1200">
                <a:solidFill>
                  <a:schemeClr val="bg1"/>
                </a:solidFill>
                <a:ea typeface="Times New Roman" panose="02020603050405020304" pitchFamily="18" charset="0"/>
                <a:cs typeface="Times New Roman" panose="02020603050405020304" pitchFamily="18" charset="0"/>
              </a:rPr>
              <a:t> improve the client’s security posture</a:t>
            </a:r>
            <a:endParaRPr lang="en-US" sz="1200">
              <a:solidFill>
                <a:schemeClr val="bg1"/>
              </a:solidFill>
            </a:endParaRPr>
          </a:p>
        </p:txBody>
      </p:sp>
      <p:sp>
        <p:nvSpPr>
          <p:cNvPr id="10" name="Rectangle 9">
            <a:extLst>
              <a:ext uri="{FF2B5EF4-FFF2-40B4-BE49-F238E27FC236}">
                <a16:creationId xmlns:a16="http://schemas.microsoft.com/office/drawing/2014/main" id="{867C7D6F-A668-4C36-8997-0E029484EAD2}"/>
              </a:ext>
            </a:extLst>
          </p:cNvPr>
          <p:cNvSpPr/>
          <p:nvPr/>
        </p:nvSpPr>
        <p:spPr>
          <a:xfrm>
            <a:off x="4602912" y="2248069"/>
            <a:ext cx="3905194" cy="4451725"/>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spcAft>
                <a:spcPts val="300"/>
              </a:spcAft>
              <a:buClr>
                <a:schemeClr val="accent5">
                  <a:lumMod val="75000"/>
                </a:schemeClr>
              </a:buClr>
              <a:tabLst>
                <a:tab pos="457205" algn="l"/>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On a monthly basis:</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Drive improvements to Identity Secure Score</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Manage lifecycle of SSO config for Azure AD</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Triage and investigate security and risk events</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and design catalogs and access packages for applications and resources</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Assign users to access packages in line with security policies</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approval workflows regularly to ensure the proper approvers are included</a:t>
            </a:r>
          </a:p>
          <a:p>
            <a:pPr marL="280178" lvl="1" indent="-280178">
              <a:spcAft>
                <a:spcPts val="300"/>
              </a:spcAft>
              <a:buClr>
                <a:schemeClr val="accent5"/>
              </a:buClr>
              <a:buSzPct val="100000"/>
              <a:buFont typeface="Arial" panose="020B0604020202020204" pitchFamily="34" charset="0"/>
              <a:buChar char="•"/>
              <a:tabLst>
                <a:tab pos="228603" algn="l"/>
                <a:tab pos="502926"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Design and implement Conditional Access policies</a:t>
            </a:r>
          </a:p>
          <a:p>
            <a:pPr>
              <a:spcAft>
                <a:spcPts val="300"/>
              </a:spcAft>
              <a:tabLst>
                <a:tab pos="228603" algn="l"/>
                <a:tab pos="457205" algn="l"/>
              </a:tabLst>
            </a:pPr>
            <a:endPar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300"/>
              </a:spcAft>
              <a:tabLst>
                <a:tab pos="228603" algn="l"/>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On a quarterly basis:</a:t>
            </a:r>
          </a:p>
          <a:p>
            <a:pPr marL="182882" indent="-182882">
              <a:spcAft>
                <a:spcPts val="3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Regularly review to enterprise applications</a:t>
            </a:r>
          </a:p>
          <a:p>
            <a:pPr marL="182882" indent="-182882">
              <a:spcAft>
                <a:spcPts val="3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Regularly review access to directory by external identities</a:t>
            </a:r>
          </a:p>
          <a:p>
            <a:pPr marL="182882" indent="-182882">
              <a:spcAft>
                <a:spcPts val="3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who has been granted access to privileged roles</a:t>
            </a:r>
          </a:p>
          <a:p>
            <a:pPr marL="182882" indent="-182882">
              <a:spcAft>
                <a:spcPts val="3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steps for defining security gates for activation of privileged roles</a:t>
            </a:r>
          </a:p>
          <a:p>
            <a:pPr marL="182882" indent="-182882">
              <a:spcAft>
                <a:spcPts val="3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consent grants to applications</a:t>
            </a:r>
          </a:p>
          <a:p>
            <a:pPr>
              <a:spcAft>
                <a:spcPts val="300"/>
              </a:spcAft>
              <a:buClr>
                <a:schemeClr val="accent5"/>
              </a:buClr>
              <a:buSzPct val="100000"/>
              <a:tabLst>
                <a:tab pos="457205" algn="l"/>
              </a:tabLst>
            </a:pPr>
            <a:endPar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4219DE3-397B-44A4-A1AB-07D3EEA1BF5C}"/>
              </a:ext>
            </a:extLst>
          </p:cNvPr>
          <p:cNvSpPr/>
          <p:nvPr/>
        </p:nvSpPr>
        <p:spPr>
          <a:xfrm>
            <a:off x="8856625" y="1105349"/>
            <a:ext cx="3030493" cy="1028270"/>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n-US" sz="1836"/>
              <a:t>Audit Support</a:t>
            </a:r>
          </a:p>
          <a:p>
            <a:pPr algn="ctr"/>
            <a:r>
              <a:rPr lang="en-US" sz="1200">
                <a:solidFill>
                  <a:schemeClr val="bg1"/>
                </a:solidFill>
                <a:latin typeface="Arial" panose="020B0604020202020204" pitchFamily="34" charset="0"/>
                <a:ea typeface="Times New Roman" panose="02020603050405020304" pitchFamily="18" charset="0"/>
                <a:cs typeface="Times New Roman" panose="02020603050405020304" pitchFamily="18" charset="0"/>
              </a:rPr>
              <a:t>Support client-let audit preparations for compliance or security program-related efforts</a:t>
            </a:r>
            <a:endParaRPr lang="en-US" sz="1200">
              <a:solidFill>
                <a:schemeClr val="bg1"/>
              </a:solidFill>
            </a:endParaRPr>
          </a:p>
        </p:txBody>
      </p:sp>
      <p:sp>
        <p:nvSpPr>
          <p:cNvPr id="12" name="Rectangle 11">
            <a:extLst>
              <a:ext uri="{FF2B5EF4-FFF2-40B4-BE49-F238E27FC236}">
                <a16:creationId xmlns:a16="http://schemas.microsoft.com/office/drawing/2014/main" id="{6C530B7A-F275-4997-B3DC-2F7E64A1B8E6}"/>
              </a:ext>
            </a:extLst>
          </p:cNvPr>
          <p:cNvSpPr/>
          <p:nvPr/>
        </p:nvSpPr>
        <p:spPr>
          <a:xfrm>
            <a:off x="8856625" y="2248069"/>
            <a:ext cx="3030493" cy="445172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spcBef>
                <a:spcPts val="600"/>
              </a:spcBef>
              <a:spcAft>
                <a:spcPts val="600"/>
              </a:spcAf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Audit assistance on up to a biannual basis. Such tasks may include:</a:t>
            </a:r>
          </a:p>
          <a:p>
            <a:pPr marL="182882" indent="-182882">
              <a:spcBef>
                <a:spcPts val="600"/>
              </a:spcBef>
              <a:spcAft>
                <a:spcPts val="6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Review proper application of technical compliance controls in of Azure AD if customer is subject to regulation</a:t>
            </a:r>
          </a:p>
          <a:p>
            <a:pPr marL="182882" indent="-182882">
              <a:spcBef>
                <a:spcPts val="600"/>
              </a:spcBef>
              <a:spcAft>
                <a:spcPts val="6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Ensure Azure AD audit logs, including sign-in activity and risk events are being archived to a SIEM for historical reference</a:t>
            </a:r>
          </a:p>
          <a:p>
            <a:pPr marL="182882" indent="-182882">
              <a:spcBef>
                <a:spcPts val="600"/>
              </a:spcBef>
              <a:spcAft>
                <a:spcPts val="6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Export data from Azure AD upon request</a:t>
            </a:r>
          </a:p>
          <a:p>
            <a:pPr marL="182882" indent="-182882">
              <a:spcBef>
                <a:spcPts val="600"/>
              </a:spcBef>
              <a:spcAft>
                <a:spcPts val="600"/>
              </a:spcAft>
              <a:buClr>
                <a:schemeClr val="accent5"/>
              </a:buClr>
              <a:buSzPct val="100000"/>
              <a:buFont typeface="Arial" panose="020B0604020202020204" pitchFamily="34" charset="0"/>
              <a:buChar char="•"/>
              <a:tabLst>
                <a:tab pos="457205" algn="l"/>
              </a:tabLst>
            </a:pPr>
            <a:r>
              <a:rPr lang="en-US" sz="1200">
                <a:solidFill>
                  <a:srgbClr val="000000"/>
                </a:solidFill>
                <a:latin typeface="Arial" panose="020B0604020202020204" pitchFamily="34" charset="0"/>
                <a:ea typeface="Times New Roman" panose="02020603050405020304" pitchFamily="18" charset="0"/>
                <a:cs typeface="Times New Roman" panose="02020603050405020304" pitchFamily="18" charset="0"/>
              </a:rPr>
              <a:t>Off-band reporting per client-directed requirements</a:t>
            </a:r>
          </a:p>
        </p:txBody>
      </p:sp>
      <p:sp>
        <p:nvSpPr>
          <p:cNvPr id="6" name="Rectangle 5">
            <a:extLst>
              <a:ext uri="{FF2B5EF4-FFF2-40B4-BE49-F238E27FC236}">
                <a16:creationId xmlns:a16="http://schemas.microsoft.com/office/drawing/2014/main" id="{64697FBB-548D-40BB-83D6-CEA5E586861D}"/>
              </a:ext>
            </a:extLst>
          </p:cNvPr>
          <p:cNvSpPr/>
          <p:nvPr/>
        </p:nvSpPr>
        <p:spPr>
          <a:xfrm>
            <a:off x="304883" y="2248069"/>
            <a:ext cx="3905194" cy="4451725"/>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Maintain Azure AD Connect servers and ADFS infrastructure</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Regularly execute and triage </a:t>
            </a:r>
            <a:r>
              <a:rPr lang="en-US" sz="12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IdFix</a:t>
            </a: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reports, ensuring healthy directory synchronizations</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Triage Azure AD Connect Health Alerts for Sync and ADFS</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Manage user identities, including:</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Group memberships</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Assignment of licenses</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Assign users to enterprise applications</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CRUD (create, read, update, delete) operations</a:t>
            </a:r>
          </a:p>
          <a:p>
            <a:pPr marL="639677" lvl="1" indent="-182427">
              <a:spcAft>
                <a:spcPts val="600"/>
              </a:spcAft>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Manage access by external users </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Manage device joins and removal from Azure AD or Hybrid Azure AD.</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Configure Conditional Access policies</a:t>
            </a:r>
          </a:p>
          <a:p>
            <a:pPr marL="182427" indent="-182427">
              <a:spcAft>
                <a:spcPts val="600"/>
              </a:spcAft>
              <a:buClr>
                <a:schemeClr val="accent5"/>
              </a:buClr>
              <a:buSzPct val="100000"/>
              <a:buFont typeface="Arial" panose="020B0604020202020204" pitchFamily="34" charset="0"/>
              <a:buChar char="•"/>
              <a:tabLst>
                <a:tab pos="457205" algn="l"/>
              </a:tabLs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 authentication logs for anomalies or login problems on:</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cs typeface="Times New Roman" panose="02020603050405020304" pitchFamily="18" charset="0"/>
              </a:rPr>
              <a:t>Azure AD App Proxy Connectors</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cs typeface="Times New Roman" panose="02020603050405020304" pitchFamily="18" charset="0"/>
              </a:rPr>
              <a:t>Passthrough Auth Agents</a:t>
            </a:r>
          </a:p>
          <a:p>
            <a:pPr marL="639677" lvl="1" indent="-182427">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cs typeface="Times New Roman" panose="02020603050405020304" pitchFamily="18" charset="0"/>
              </a:rPr>
              <a:t>Password Writeback Service</a:t>
            </a:r>
          </a:p>
          <a:p>
            <a:pPr marL="639677" lvl="1" indent="-182427">
              <a:spcAft>
                <a:spcPts val="588"/>
              </a:spcAft>
              <a:buClr>
                <a:schemeClr val="accent5"/>
              </a:buClr>
              <a:buSzPct val="100000"/>
              <a:buFont typeface="Arial" panose="020B0604020202020204" pitchFamily="34" charset="0"/>
              <a:buChar char="•"/>
              <a:tabLst>
                <a:tab pos="457205" algn="l"/>
              </a:tabLst>
            </a:pPr>
            <a:r>
              <a:rPr lang="en-US" sz="1079" dirty="0">
                <a:solidFill>
                  <a:srgbClr val="000000"/>
                </a:solidFill>
                <a:latin typeface="Arial" panose="020B0604020202020204" pitchFamily="34" charset="0"/>
                <a:cs typeface="Times New Roman" panose="02020603050405020304" pitchFamily="18" charset="0"/>
              </a:rPr>
              <a:t>On-premises password protection gateway</a:t>
            </a:r>
          </a:p>
        </p:txBody>
      </p:sp>
      <p:sp>
        <p:nvSpPr>
          <p:cNvPr id="8" name="Rectangle 7">
            <a:extLst>
              <a:ext uri="{FF2B5EF4-FFF2-40B4-BE49-F238E27FC236}">
                <a16:creationId xmlns:a16="http://schemas.microsoft.com/office/drawing/2014/main" id="{65ECFCFB-816A-4B41-B19D-4FCDB3F7DC6D}"/>
              </a:ext>
            </a:extLst>
          </p:cNvPr>
          <p:cNvSpPr/>
          <p:nvPr/>
        </p:nvSpPr>
        <p:spPr>
          <a:xfrm>
            <a:off x="8854354" y="5596565"/>
            <a:ext cx="3030493" cy="110322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sz="1836"/>
          </a:p>
        </p:txBody>
      </p:sp>
      <p:sp>
        <p:nvSpPr>
          <p:cNvPr id="29" name="Freeform 233">
            <a:extLst>
              <a:ext uri="{FF2B5EF4-FFF2-40B4-BE49-F238E27FC236}">
                <a16:creationId xmlns:a16="http://schemas.microsoft.com/office/drawing/2014/main" id="{D4C96E53-7607-49CE-AE7A-36943A0DF88D}"/>
              </a:ext>
            </a:extLst>
          </p:cNvPr>
          <p:cNvSpPr/>
          <p:nvPr/>
        </p:nvSpPr>
        <p:spPr>
          <a:xfrm>
            <a:off x="10041354" y="5746871"/>
            <a:ext cx="656493" cy="795366"/>
          </a:xfrm>
          <a:custGeom>
            <a:avLst/>
            <a:gdLst/>
            <a:ahLst/>
            <a:cxnLst/>
            <a:rect l="l" t="t" r="r" b="b"/>
            <a:pathLst>
              <a:path w="958850" h="1247661">
                <a:moveTo>
                  <a:pt x="792516" y="245638"/>
                </a:moveTo>
                <a:cubicBezTo>
                  <a:pt x="831104" y="242291"/>
                  <a:pt x="868920" y="242265"/>
                  <a:pt x="905411" y="245967"/>
                </a:cubicBezTo>
                <a:cubicBezTo>
                  <a:pt x="904187" y="404753"/>
                  <a:pt x="900700" y="588443"/>
                  <a:pt x="899849" y="741852"/>
                </a:cubicBezTo>
                <a:cubicBezTo>
                  <a:pt x="898917" y="861809"/>
                  <a:pt x="766317" y="1131361"/>
                  <a:pt x="476841" y="1184272"/>
                </a:cubicBezTo>
                <a:cubicBezTo>
                  <a:pt x="160284" y="1117354"/>
                  <a:pt x="59433" y="864797"/>
                  <a:pt x="56632" y="741852"/>
                </a:cubicBezTo>
                <a:cubicBezTo>
                  <a:pt x="56727" y="724512"/>
                  <a:pt x="56758" y="706849"/>
                  <a:pt x="56527" y="688929"/>
                </a:cubicBezTo>
                <a:cubicBezTo>
                  <a:pt x="214107" y="455439"/>
                  <a:pt x="522231" y="269078"/>
                  <a:pt x="792516" y="245638"/>
                </a:cubicBezTo>
                <a:close/>
                <a:moveTo>
                  <a:pt x="459310" y="64544"/>
                </a:moveTo>
                <a:cubicBezTo>
                  <a:pt x="628769" y="61165"/>
                  <a:pt x="804975" y="103004"/>
                  <a:pt x="905825" y="200312"/>
                </a:cubicBezTo>
                <a:cubicBezTo>
                  <a:pt x="905791" y="206483"/>
                  <a:pt x="905753" y="212703"/>
                  <a:pt x="905656" y="218968"/>
                </a:cubicBezTo>
                <a:cubicBezTo>
                  <a:pt x="552313" y="213728"/>
                  <a:pt x="331778" y="268639"/>
                  <a:pt x="54545" y="431096"/>
                </a:cubicBezTo>
                <a:cubicBezTo>
                  <a:pt x="53605" y="351641"/>
                  <a:pt x="52875" y="273004"/>
                  <a:pt x="53275" y="200089"/>
                </a:cubicBezTo>
                <a:cubicBezTo>
                  <a:pt x="127138" y="116522"/>
                  <a:pt x="289851" y="67924"/>
                  <a:pt x="459310" y="64544"/>
                </a:cubicBezTo>
                <a:close/>
                <a:moveTo>
                  <a:pt x="460320" y="30559"/>
                </a:moveTo>
                <a:cubicBezTo>
                  <a:pt x="278266" y="35845"/>
                  <a:pt x="102548" y="95174"/>
                  <a:pt x="29000" y="192567"/>
                </a:cubicBezTo>
                <a:cubicBezTo>
                  <a:pt x="28006" y="373716"/>
                  <a:pt x="30187" y="564390"/>
                  <a:pt x="29193" y="745539"/>
                </a:cubicBezTo>
                <a:cubicBezTo>
                  <a:pt x="32175" y="876396"/>
                  <a:pt x="139515" y="1138447"/>
                  <a:pt x="476443" y="1209671"/>
                </a:cubicBezTo>
                <a:cubicBezTo>
                  <a:pt x="784547" y="1153355"/>
                  <a:pt x="925680" y="900250"/>
                  <a:pt x="926674" y="745539"/>
                </a:cubicBezTo>
                <a:cubicBezTo>
                  <a:pt x="927667" y="566348"/>
                  <a:pt x="928662" y="371996"/>
                  <a:pt x="929655" y="192805"/>
                </a:cubicBezTo>
                <a:cubicBezTo>
                  <a:pt x="830764" y="74029"/>
                  <a:pt x="642374" y="25273"/>
                  <a:pt x="460320" y="30559"/>
                </a:cubicBezTo>
                <a:close/>
                <a:moveTo>
                  <a:pt x="460772" y="543"/>
                </a:moveTo>
                <a:cubicBezTo>
                  <a:pt x="653786" y="-5932"/>
                  <a:pt x="853546" y="45141"/>
                  <a:pt x="958850" y="171619"/>
                </a:cubicBezTo>
                <a:cubicBezTo>
                  <a:pt x="957792" y="362429"/>
                  <a:pt x="956733" y="562623"/>
                  <a:pt x="955675" y="753433"/>
                </a:cubicBezTo>
                <a:cubicBezTo>
                  <a:pt x="954617" y="918176"/>
                  <a:pt x="804333" y="1187694"/>
                  <a:pt x="476250" y="1247661"/>
                </a:cubicBezTo>
                <a:cubicBezTo>
                  <a:pt x="117475" y="1171818"/>
                  <a:pt x="3175" y="892775"/>
                  <a:pt x="0" y="753433"/>
                </a:cubicBezTo>
                <a:cubicBezTo>
                  <a:pt x="1058" y="560537"/>
                  <a:pt x="2117" y="367643"/>
                  <a:pt x="3175" y="174747"/>
                </a:cubicBezTo>
                <a:cubicBezTo>
                  <a:pt x="81492" y="71038"/>
                  <a:pt x="267758" y="7017"/>
                  <a:pt x="460772" y="543"/>
                </a:cubicBezTo>
                <a:close/>
              </a:path>
            </a:pathLst>
          </a:cu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1632" tIns="40816" rIns="40816" bIns="81632" numCol="1" spcCol="0" rtlCol="0" fromWordArt="0" anchor="b" anchorCtr="0" forceAA="0" compatLnSpc="1">
            <a:prstTxWarp prst="textNoShape">
              <a:avLst/>
            </a:prstTxWarp>
            <a:noAutofit/>
          </a:bodyPr>
          <a:lstStyle/>
          <a:p>
            <a:pPr algn="ctr" defTabSz="816119" fontAlgn="base">
              <a:spcBef>
                <a:spcPct val="0"/>
              </a:spcBef>
              <a:spcAft>
                <a:spcPct val="0"/>
              </a:spcAft>
            </a:pPr>
            <a:endParaRPr lang="en-US" sz="1324" spc="-45">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Freeform 104">
            <a:extLst>
              <a:ext uri="{FF2B5EF4-FFF2-40B4-BE49-F238E27FC236}">
                <a16:creationId xmlns:a16="http://schemas.microsoft.com/office/drawing/2014/main" id="{252C2F3A-12CC-4A44-B535-CFC5CFC989DE}"/>
              </a:ext>
            </a:extLst>
          </p:cNvPr>
          <p:cNvSpPr>
            <a:spLocks noEditPoints="1"/>
          </p:cNvSpPr>
          <p:nvPr/>
        </p:nvSpPr>
        <p:spPr bwMode="black">
          <a:xfrm>
            <a:off x="8982677" y="5746871"/>
            <a:ext cx="791459" cy="79536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accent5"/>
          </a:solidFill>
          <a:ln>
            <a:noFill/>
          </a:ln>
        </p:spPr>
        <p:txBody>
          <a:bodyPr vert="horz" wrap="square" lIns="61226" tIns="30613" rIns="61226" bIns="30613" numCol="1" anchor="t" anchorCtr="0" compatLnSpc="1">
            <a:prstTxWarp prst="textNoShape">
              <a:avLst/>
            </a:prstTxWarp>
          </a:bodyPr>
          <a:lstStyle/>
          <a:p>
            <a:pPr defTabSz="612330"/>
            <a:endParaRPr lang="en-US" sz="1176">
              <a:solidFill>
                <a:srgbClr val="000000"/>
              </a:solidFill>
            </a:endParaRPr>
          </a:p>
        </p:txBody>
      </p:sp>
      <p:sp>
        <p:nvSpPr>
          <p:cNvPr id="34" name="Freeform 139">
            <a:extLst>
              <a:ext uri="{FF2B5EF4-FFF2-40B4-BE49-F238E27FC236}">
                <a16:creationId xmlns:a16="http://schemas.microsoft.com/office/drawing/2014/main" id="{D801F4CF-F9E0-4EE3-B133-D62D99F1AA9E}"/>
              </a:ext>
            </a:extLst>
          </p:cNvPr>
          <p:cNvSpPr>
            <a:spLocks/>
          </p:cNvSpPr>
          <p:nvPr/>
        </p:nvSpPr>
        <p:spPr bwMode="black">
          <a:xfrm>
            <a:off x="10953073" y="5746871"/>
            <a:ext cx="791458" cy="795365"/>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chemeClr val="accent5"/>
          </a:solidFill>
          <a:ln>
            <a:noFill/>
          </a:ln>
        </p:spPr>
        <p:txBody>
          <a:bodyPr vert="horz" wrap="square" lIns="61744" tIns="30873" rIns="61744" bIns="30873"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1117508101"/>
      </p:ext>
    </p:extLst>
  </p:cSld>
  <p:clrMapOvr>
    <a:masterClrMapping/>
  </p:clrMapOvr>
</p:sld>
</file>

<file path=ppt/theme/theme1.xml><?xml version="1.0" encoding="utf-8"?>
<a:theme xmlns:a="http://schemas.openxmlformats.org/drawingml/2006/main" name="Title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no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potx" id="{B46A7DE6-C5D2-4001-9303-AF5387DACF4A}" vid="{BBA3140F-C5D3-42CA-988B-F2EB11FA5F5E}"/>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potx" id="{B46A7DE6-C5D2-4001-9303-AF5387DACF4A}" vid="{044F6D8D-DB1E-46FF-90F2-B029F12F4279}"/>
    </a:ext>
  </a:extLst>
</a:theme>
</file>

<file path=ppt/theme/theme3.xml><?xml version="1.0" encoding="utf-8"?>
<a:theme xmlns:a="http://schemas.openxmlformats.org/drawingml/2006/main" name="Divider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potx" id="{B46A7DE6-C5D2-4001-9303-AF5387DACF4A}" vid="{FD0652CC-60EA-43FB-9A81-A02EEA0EB0E8}"/>
    </a:ext>
  </a:extLst>
</a:theme>
</file>

<file path=ppt/theme/theme4.xml><?xml version="1.0" encoding="utf-8"?>
<a:theme xmlns:a="http://schemas.openxmlformats.org/drawingml/2006/main" name="Closing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potx" id="{B46A7DE6-C5D2-4001-9303-AF5387DACF4A}" vid="{7E0658BB-921D-4B52-A9D7-AE89F341790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277476-d7b8-4914-a8c1-9da81a4263ec" xsi:nil="true"/>
    <lcf76f155ced4ddcb4097134ff3c332f xmlns="f6083f01-a068-47f1-8adf-70eb39868ea3">
      <Terms xmlns="http://schemas.microsoft.com/office/infopath/2007/PartnerControls"/>
    </lcf76f155ced4ddcb4097134ff3c332f>
    <SharedWithUsers xmlns="fe39a376-d69a-42bf-9fc5-21fd93f6fe2e">
      <UserInfo>
        <DisplayName>Thompson, Jayson</DisplayName>
        <AccountId>98</AccountId>
        <AccountType/>
      </UserInfo>
      <UserInfo>
        <DisplayName>Davis, Carrie</DisplayName>
        <AccountId>14443</AccountId>
        <AccountType/>
      </UserInfo>
      <UserInfo>
        <DisplayName>P, Sivaramakrishnan</DisplayName>
        <AccountId>46432</AccountId>
        <AccountType/>
      </UserInfo>
      <UserInfo>
        <DisplayName>Sarawgi, Sumit11</DisplayName>
        <AccountId>96411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8519F-9201-4439-8306-45AB9E96A0F1}">
  <ds:schemaRefs>
    <ds:schemaRef ds:uri="http://schemas.microsoft.com/sharepoint/v3/contenttype/forms"/>
  </ds:schemaRefs>
</ds:datastoreItem>
</file>

<file path=customXml/itemProps2.xml><?xml version="1.0" encoding="utf-8"?>
<ds:datastoreItem xmlns:ds="http://schemas.openxmlformats.org/officeDocument/2006/customXml" ds:itemID="{CC7D18D6-1BF9-484F-9FF5-6BF0BC2C2AE0}">
  <ds:schemaRefs>
    <ds:schemaRef ds:uri="http://schemas.microsoft.com/office/2006/documentManagement/types"/>
    <ds:schemaRef ds:uri="b9a6bc27-5d57-4cc4-be66-4aa825f7ece8"/>
    <ds:schemaRef ds:uri="http://purl.org/dc/dcmitype/"/>
    <ds:schemaRef ds:uri="http://schemas.openxmlformats.org/package/2006/metadata/core-properties"/>
    <ds:schemaRef ds:uri="88277476-d7b8-4914-a8c1-9da81a4263ec"/>
    <ds:schemaRef ds:uri="http://schemas.microsoft.com/office/infopath/2007/PartnerControls"/>
    <ds:schemaRef ds:uri="3a884021-5369-4551-a855-26e134b18cff"/>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9FCC0728-B395-4343-B0AD-CE4E7EEDB7A2}"/>
</file>

<file path=docProps/app.xml><?xml version="1.0" encoding="utf-8"?>
<Properties xmlns="http://schemas.openxmlformats.org/officeDocument/2006/extended-properties" xmlns:vt="http://schemas.openxmlformats.org/officeDocument/2006/docPropsVTypes">
  <Template>NTT DATA Services Presentation Template</Template>
  <TotalTime>7314</TotalTime>
  <Words>3787</Words>
  <Application>Microsoft Office PowerPoint</Application>
  <PresentationFormat>Widescreen</PresentationFormat>
  <Paragraphs>446</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HGPGothicE</vt:lpstr>
      <vt:lpstr>MS PGothic</vt:lpstr>
      <vt:lpstr>Yu Gothic</vt:lpstr>
      <vt:lpstr>Arial</vt:lpstr>
      <vt:lpstr>Calibri</vt:lpstr>
      <vt:lpstr>Segoe UI</vt:lpstr>
      <vt:lpstr>Wingdings</vt:lpstr>
      <vt:lpstr>Title Slides</vt:lpstr>
      <vt:lpstr>Branded Header - Human (BH-H)</vt:lpstr>
      <vt:lpstr>Divider Slides</vt:lpstr>
      <vt:lpstr>Closing Slides</vt:lpstr>
      <vt:lpstr>NTT DATA’s Digital Trusted Identity Services (DTIS) Azure Active Directory – Cloud, On-Premise and Hybrid</vt:lpstr>
      <vt:lpstr>PowerPoint Presentation</vt:lpstr>
      <vt:lpstr>PowerPoint Presentation</vt:lpstr>
      <vt:lpstr>Business and IT Solutions With Deep Vertical &amp; Domain Expertise</vt:lpstr>
      <vt:lpstr>PowerPoint Presentation</vt:lpstr>
      <vt:lpstr>End-to-End Azure AD Capability: Empowering Clients with Technology Solutions</vt:lpstr>
      <vt:lpstr>Plan - NTT DATA Azure Active Directory (AAD) Advisory Engagement Overview</vt:lpstr>
      <vt:lpstr>Build - Overview of the NTT DATA Azure Active Directory Implementation Phases</vt:lpstr>
      <vt:lpstr>Run - NTT DATA Azure Active Directory Managed Services</vt:lpstr>
      <vt:lpstr>PowerPoint Presentation</vt:lpstr>
      <vt:lpstr>Platform Specialists – Cybersecurity FY23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NTT DATA PowerPoint Template</dc:subject>
  <dc:creator>Howell, Doreen</dc:creator>
  <cp:keywords>Template;Corporate/Brand</cp:keywords>
  <cp:lastModifiedBy>Riemer, Stan</cp:lastModifiedBy>
  <cp:revision>73</cp:revision>
  <cp:lastPrinted>2016-10-07T04:27:25Z</cp:lastPrinted>
  <dcterms:created xsi:type="dcterms:W3CDTF">2022-07-01T14:09:17Z</dcterms:created>
  <dcterms:modified xsi:type="dcterms:W3CDTF">2023-06-16T13:29:59Z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0x010100D8BAAD425DB8944A9429E667FDB02E14</vt:lpwstr>
  </property>
  <property fmtid="{D5CDD505-2E9C-101B-9397-08002B2CF9AE}" pid="3" name="Geography">
    <vt:lpwstr/>
  </property>
  <property fmtid="{D5CDD505-2E9C-101B-9397-08002B2CF9AE}" pid="4" name="NXPowerLiteLastOptimized">
    <vt:lpwstr>5441899</vt:lpwstr>
  </property>
  <property fmtid="{D5CDD505-2E9C-101B-9397-08002B2CF9AE}" pid="5" name="NXPowerLiteVersion">
    <vt:lpwstr>D6.2.10</vt:lpwstr>
  </property>
  <property fmtid="{D5CDD505-2E9C-101B-9397-08002B2CF9AE}" pid="6" name="MediaServiceImageTags">
    <vt:lpwstr/>
  </property>
  <property fmtid="{D5CDD505-2E9C-101B-9397-08002B2CF9AE}" pid="7" name="AuthorIds_UIVersion_34304">
    <vt:lpwstr>16</vt:lpwstr>
  </property>
  <property fmtid="{D5CDD505-2E9C-101B-9397-08002B2CF9AE}" pid="8" name="AuthorIds_UIVersion_25600">
    <vt:lpwstr>16</vt:lpwstr>
  </property>
  <property fmtid="{D5CDD505-2E9C-101B-9397-08002B2CF9AE}" pid="9" name="Classification">
    <vt:lpwstr>No Restrictions</vt:lpwstr>
  </property>
  <property fmtid="{D5CDD505-2E9C-101B-9397-08002B2CF9AE}" pid="10" name="AuthorIds_UIVersion_29184">
    <vt:lpwstr>16</vt:lpwstr>
  </property>
  <property fmtid="{D5CDD505-2E9C-101B-9397-08002B2CF9AE}" pid="11" name="Document Editor">
    <vt:lpwstr/>
  </property>
  <property fmtid="{D5CDD505-2E9C-101B-9397-08002B2CF9AE}" pid="12" name="AuthorIds_UIVersion_29696">
    <vt:lpwstr>16</vt:lpwstr>
  </property>
  <property fmtid="{D5CDD505-2E9C-101B-9397-08002B2CF9AE}" pid="13" name="Sublabels">
    <vt:lpwstr/>
  </property>
  <property fmtid="{D5CDD505-2E9C-101B-9397-08002B2CF9AE}" pid="14" name="Document Creator">
    <vt:lpwstr/>
  </property>
  <property fmtid="{D5CDD505-2E9C-101B-9397-08002B2CF9AE}" pid="15" name="NXPowerLiteSettings">
    <vt:lpwstr>B74006B004C800</vt:lpwstr>
  </property>
  <property fmtid="{D5CDD505-2E9C-101B-9397-08002B2CF9AE}" pid="16" name="TitusGUID">
    <vt:lpwstr>4427fb85-3732-477a-beba-6177aafa90df</vt:lpwstr>
  </property>
</Properties>
</file>