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E_3358DDC.xml" ContentType="application/vnd.ms-powerpoint.comments+xml"/>
  <Override PartName="/ppt/notesSlides/notesSlide7.xml" ContentType="application/vnd.openxmlformats-officedocument.presentationml.notesSlide+xml"/>
  <Override PartName="/ppt/comments/modernComment_28F_F2E6E17.xml" ContentType="application/vnd.ms-powerpoint.comments+xml"/>
  <Override PartName="/ppt/comments/modernComment_290_BEF09091.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843" r:id="rId5"/>
    <p:sldMasterId id="2147483833" r:id="rId6"/>
    <p:sldMasterId id="2147483803" r:id="rId7"/>
    <p:sldMasterId id="2147483773" r:id="rId8"/>
    <p:sldMasterId id="2147483755" r:id="rId9"/>
    <p:sldMasterId id="2147483854" r:id="rId10"/>
    <p:sldMasterId id="2147483869" r:id="rId11"/>
    <p:sldMasterId id="2147483882" r:id="rId12"/>
  </p:sldMasterIdLst>
  <p:notesMasterIdLst>
    <p:notesMasterId r:id="rId35"/>
  </p:notesMasterIdLst>
  <p:handoutMasterIdLst>
    <p:handoutMasterId r:id="rId36"/>
  </p:handoutMasterIdLst>
  <p:sldIdLst>
    <p:sldId id="270" r:id="rId13"/>
    <p:sldId id="2145705873" r:id="rId14"/>
    <p:sldId id="2147480878" r:id="rId15"/>
    <p:sldId id="2147480859" r:id="rId16"/>
    <p:sldId id="2147480879" r:id="rId17"/>
    <p:sldId id="293" r:id="rId18"/>
    <p:sldId id="2145705874" r:id="rId19"/>
    <p:sldId id="334" r:id="rId20"/>
    <p:sldId id="2145705872" r:id="rId21"/>
    <p:sldId id="337" r:id="rId22"/>
    <p:sldId id="10951" r:id="rId23"/>
    <p:sldId id="287" r:id="rId24"/>
    <p:sldId id="372" r:id="rId25"/>
    <p:sldId id="298" r:id="rId26"/>
    <p:sldId id="301" r:id="rId27"/>
    <p:sldId id="302" r:id="rId28"/>
    <p:sldId id="303" r:id="rId29"/>
    <p:sldId id="2134805206" r:id="rId30"/>
    <p:sldId id="655" r:id="rId31"/>
    <p:sldId id="2134805207" r:id="rId32"/>
    <p:sldId id="656" r:id="rId33"/>
    <p:sldId id="279"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2797" userDrawn="1">
          <p15:clr>
            <a:srgbClr val="A4A3A4"/>
          </p15:clr>
        </p15:guide>
        <p15:guide id="3" pos="5073" userDrawn="1">
          <p15:clr>
            <a:srgbClr val="A4A3A4"/>
          </p15:clr>
        </p15:guide>
        <p15:guide id="4"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3A076-0B2E-85A4-8957-B495BE3DA9E5}" name="Wallsinger, Lily" initials="WL" userId="S::261689@NTTDATA.COM::dea78f9e-228c-4bbf-a820-f801ac1b4fe5" providerId="AD"/>
  <p188:author id="{123C5C81-21A3-581D-A478-D84ECF2628B1}" name="Sarkar, Tanushree" initials="ST" userId="S::240381@NTTDATA.COM::2c74a05d-2def-4c9c-b822-a40de0371d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izumi"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785C1"/>
    <a:srgbClr val="2C2C2C"/>
    <a:srgbClr val="1B1B1B"/>
    <a:srgbClr val="494949"/>
    <a:srgbClr val="471935"/>
    <a:srgbClr val="6D9644"/>
    <a:srgbClr val="9E3A22"/>
    <a:srgbClr val="006E9A"/>
    <a:srgbClr val="C89D00"/>
    <a:srgbClr val="0B1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31123-1C7B-4BEB-865C-EC38A92A3D5C}" v="34" dt="2023-06-12T19:07:05.16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9" autoAdjust="0"/>
    <p:restoredTop sz="93792" autoAdjust="0"/>
  </p:normalViewPr>
  <p:slideViewPr>
    <p:cSldViewPr snapToObjects="1">
      <p:cViewPr varScale="1">
        <p:scale>
          <a:sx n="67" d="100"/>
          <a:sy n="67" d="100"/>
        </p:scale>
        <p:origin x="680" y="44"/>
      </p:cViewPr>
      <p:guideLst>
        <p:guide orient="horz" pos="2448"/>
        <p:guide pos="2797"/>
        <p:guide pos="5073"/>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p:cViewPr varScale="1">
        <p:scale>
          <a:sx n="82" d="100"/>
          <a:sy n="82" d="100"/>
        </p:scale>
        <p:origin x="361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s>
</file>

<file path=ppt/comments/modernComment_12E_3358DDC.xml><?xml version="1.0" encoding="utf-8"?>
<p188:cmLst xmlns:a="http://schemas.openxmlformats.org/drawingml/2006/main" xmlns:r="http://schemas.openxmlformats.org/officeDocument/2006/relationships" xmlns:p188="http://schemas.microsoft.com/office/powerpoint/2018/8/main">
  <p188:cm id="{E9A93EA8-7CF5-4108-9DCC-58222A93D409}" authorId="{123C5C81-21A3-581D-A478-D84ECF2628B1}" created="2022-03-02T13:51:24.309">
    <pc:sldMkLst xmlns:pc="http://schemas.microsoft.com/office/powerpoint/2013/main/command">
      <pc:docMk/>
      <pc:sldMk cId="53841372" sldId="302"/>
    </pc:sldMkLst>
    <p188:txBody>
      <a:bodyPr/>
      <a:lstStyle/>
      <a:p>
        <a:r>
          <a:rPr lang="en-IN"/>
          <a:t>Creative team to work on it</a:t>
        </a:r>
      </a:p>
    </p188:txBody>
  </p188:cm>
</p188:cmLst>
</file>

<file path=ppt/comments/modernComment_28F_F2E6E17.xml><?xml version="1.0" encoding="utf-8"?>
<p188:cmLst xmlns:a="http://schemas.openxmlformats.org/drawingml/2006/main" xmlns:r="http://schemas.openxmlformats.org/officeDocument/2006/relationships" xmlns:p188="http://schemas.microsoft.com/office/powerpoint/2018/8/main">
  <p188:cm id="{3C7FA1CD-FCEA-4EAD-A967-F831B783E723}" authorId="{123C5C81-21A3-581D-A478-D84ECF2628B1}" created="2022-03-02T14:02:13.696">
    <pc:sldMkLst xmlns:pc="http://schemas.microsoft.com/office/powerpoint/2013/main/command">
      <pc:docMk/>
      <pc:sldMk cId="254701079" sldId="655"/>
    </pc:sldMkLst>
    <p188:txBody>
      <a:bodyPr/>
      <a:lstStyle/>
      <a:p>
        <a:r>
          <a:rPr lang="en-IN"/>
          <a:t>Creative touch needed</a:t>
        </a:r>
      </a:p>
    </p188:txBody>
  </p188:cm>
  <p188:cm id="{2231B8B7-166C-42B1-9AA9-F31C2495A628}" authorId="{0C73A076-0B2E-85A4-8957-B495BE3DA9E5}" created="2023-05-18T19:40:32.257">
    <pc:sldMkLst xmlns:pc="http://schemas.microsoft.com/office/powerpoint/2013/main/command">
      <pc:docMk/>
      <pc:sldMk cId="254701079" sldId="655"/>
    </pc:sldMkLst>
    <p188:txBody>
      <a:bodyPr/>
      <a:lstStyle/>
      <a:p>
        <a:r>
          <a:rPr lang="en-US"/>
          <a:t>*Check on threat mgmt. advisor word*</a:t>
        </a:r>
      </a:p>
    </p188:txBody>
  </p188:cm>
</p188:cmLst>
</file>

<file path=ppt/comments/modernComment_290_BEF09091.xml><?xml version="1.0" encoding="utf-8"?>
<p188:cmLst xmlns:a="http://schemas.openxmlformats.org/drawingml/2006/main" xmlns:r="http://schemas.openxmlformats.org/officeDocument/2006/relationships" xmlns:p188="http://schemas.microsoft.com/office/powerpoint/2018/8/main">
  <p188:cm id="{F3CA7A6E-D6B2-487F-A05A-794BBB3D5514}" authorId="{123C5C81-21A3-581D-A478-D84ECF2628B1}" created="2022-03-02T14:02:44.354">
    <pc:sldMkLst xmlns:pc="http://schemas.microsoft.com/office/powerpoint/2013/main/command">
      <pc:docMk/>
      <pc:sldMk cId="3203436689" sldId="656"/>
    </pc:sldMkLst>
    <p188:txBody>
      <a:bodyPr/>
      <a:lstStyle/>
      <a:p>
        <a:r>
          <a:rPr lang="en-IN"/>
          <a:t>Creative touch needed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1A331-5310-4818-AC10-A0B358F26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9DB457-D9C3-46A5-B6FD-5589255DE6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5D2DB2-69CE-4E4C-A9C5-74599D4C580F}" type="datetimeFigureOut">
              <a:rPr lang="en-US" smtClean="0"/>
              <a:t>6/13/2023</a:t>
            </a:fld>
            <a:endParaRPr lang="en-US" dirty="0"/>
          </a:p>
        </p:txBody>
      </p:sp>
      <p:sp>
        <p:nvSpPr>
          <p:cNvPr id="4" name="Footer Placeholder 3">
            <a:extLst>
              <a:ext uri="{FF2B5EF4-FFF2-40B4-BE49-F238E27FC236}">
                <a16:creationId xmlns:a16="http://schemas.microsoft.com/office/drawing/2014/main" id="{68974CB9-3962-4959-8590-B7B276897D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33C9A24-3C0F-477A-B9F2-1DAE94A4A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4D46FD-6AF1-461B-A28A-AC789C65349D}" type="slidenum">
              <a:rPr lang="en-US" smtClean="0"/>
              <a:t>‹#›</a:t>
            </a:fld>
            <a:endParaRPr lang="en-US" dirty="0"/>
          </a:p>
        </p:txBody>
      </p:sp>
    </p:spTree>
    <p:extLst>
      <p:ext uri="{BB962C8B-B14F-4D97-AF65-F5344CB8AC3E}">
        <p14:creationId xmlns:p14="http://schemas.microsoft.com/office/powerpoint/2010/main" val="39910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Arial" panose="020B0604020202020204" pitchFamily="34" charset="0"/>
                <a:cs typeface="Arial" panose="020B0604020202020204" pitchFamily="34"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Arial" panose="020B0604020202020204" pitchFamily="34" charset="0"/>
                <a:cs typeface="Arial" panose="020B0604020202020204" pitchFamily="34" charset="0"/>
              </a:defRPr>
            </a:lvl1pPr>
          </a:lstStyle>
          <a:p>
            <a:fld id="{187B8588-1665-0A4A-AD47-68FFFFC620D1}" type="datetimeFigureOut">
              <a:rPr lang="ja-JP" altLang="en-US" smtClean="0"/>
              <a:pPr/>
              <a:t>2023/6/13</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Arial" panose="020B0604020202020204" pitchFamily="34" charset="0"/>
                <a:cs typeface="Arial" panose="020B0604020202020204" pitchFamily="34" charset="0"/>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Arial" panose="020B0604020202020204" pitchFamily="34" charset="0"/>
                <a:cs typeface="Arial" panose="020B0604020202020204" pitchFamily="34" charset="0"/>
              </a:defRPr>
            </a:lvl1pPr>
          </a:lstStyle>
          <a:p>
            <a:fld id="{AF9AAED7-EB68-B44B-A29A-E9CFE7A1147D}" type="slidenum">
              <a:rPr lang="ja-JP" altLang="en-US" smtClean="0"/>
              <a:pPr/>
              <a:t>‹#›</a:t>
            </a:fld>
            <a:endParaRPr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9AAED7-EB68-B44B-A29A-E9CFE7A1147D}" type="slidenum">
              <a:rPr kumimoji="1" lang="ja-JP" altLang="en-US" smtClean="0"/>
              <a:t>1</a:t>
            </a:fld>
            <a:endParaRPr kumimoji="1" lang="ja-JP" altLang="en-US"/>
          </a:p>
        </p:txBody>
      </p:sp>
    </p:spTree>
    <p:extLst>
      <p:ext uri="{BB962C8B-B14F-4D97-AF65-F5344CB8AC3E}">
        <p14:creationId xmlns:p14="http://schemas.microsoft.com/office/powerpoint/2010/main" val="197229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latin typeface="Arial"/>
                <a:cs typeface="Arial"/>
              </a:rPr>
              <a:t>NTT DATA is a top 10 global business and IT services provider with business operations in more than 50 countries. The parent of NTT DATA Services, the business was established in 1967 as the IT services arm of NTT and became a public company in 1995. NTT DATA ranks in the top 10 (#6) of the most valuable IT Services brands in the Brand Finance IT Services 25. https://brandirectory.com/download-report/brand-finance-it-services-25-2023-preview.pdf</a:t>
            </a:r>
          </a:p>
          <a:p>
            <a:endParaRPr lang="en-US" sz="105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a:latin typeface="Arial"/>
                <a:cs typeface="Arial"/>
              </a:rPr>
              <a:t>$</a:t>
            </a:r>
            <a:r>
              <a:rPr lang="en-US">
                <a:latin typeface="Arial"/>
                <a:cs typeface="Arial"/>
              </a:rPr>
              <a:t>30B</a:t>
            </a:r>
            <a:r>
              <a:rPr lang="en-US" sz="1050">
                <a:latin typeface="Arial"/>
                <a:cs typeface="Arial"/>
              </a:rPr>
              <a:t> in annual revenue</a:t>
            </a:r>
          </a:p>
          <a:p>
            <a:pPr marL="171450" indent="-171450">
              <a:buFont typeface="Arial" panose="020B0604020202020204" pitchFamily="34" charset="0"/>
              <a:buChar char="•"/>
            </a:pPr>
            <a:r>
              <a:rPr lang="en-US">
                <a:latin typeface="Arial"/>
                <a:cs typeface="Arial"/>
              </a:rPr>
              <a:t>190,000</a:t>
            </a:r>
            <a:r>
              <a:rPr lang="en-US" sz="1050">
                <a:latin typeface="Arial"/>
                <a:cs typeface="Arial"/>
              </a:rPr>
              <a:t> professionals located in 50+ countries</a:t>
            </a:r>
            <a:r>
              <a:rPr lang="en-US">
                <a:latin typeface="Arial"/>
                <a:cs typeface="Arial"/>
              </a:rPr>
              <a:t> and regions</a:t>
            </a:r>
            <a:r>
              <a:rPr lang="en-US" sz="1050">
                <a:latin typeface="Arial"/>
                <a:cs typeface="Arial"/>
              </a:rPr>
              <a:t> worldwide</a:t>
            </a:r>
            <a:r>
              <a:rPr lang="en-US">
                <a:latin typeface="Arial"/>
                <a:cs typeface="Arial"/>
              </a:rPr>
              <a:t> (when combined with NTT Ltd.)</a:t>
            </a:r>
            <a:endParaRPr lang="en-US" sz="1050">
              <a:latin typeface="Arial"/>
              <a:cs typeface="Arial"/>
            </a:endParaRPr>
          </a:p>
          <a:p>
            <a:endParaRPr lang="en-US" sz="1050">
              <a:latin typeface="Arial" panose="020B0604020202020204" pitchFamily="34" charset="0"/>
              <a:cs typeface="Arial" panose="020B0604020202020204" pitchFamily="34" charset="0"/>
            </a:endParaRPr>
          </a:p>
          <a:p>
            <a:r>
              <a:rPr lang="en-US" sz="1050">
                <a:latin typeface="Arial"/>
                <a:cs typeface="Arial"/>
              </a:rPr>
              <a:t>NTT DATA’s core values guide us everyday in the work we do:</a:t>
            </a:r>
            <a:r>
              <a:rPr lang="en-US">
                <a:latin typeface="Arial"/>
                <a:cs typeface="Arial"/>
              </a:rPr>
              <a:t> </a:t>
            </a:r>
            <a:endParaRPr lang="en-US" sz="105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a:latin typeface="Arial"/>
                <a:cs typeface="Arial"/>
              </a:rPr>
              <a:t>Take a client-first approach to ensure their success</a:t>
            </a:r>
          </a:p>
          <a:p>
            <a:pPr marL="171450" indent="-171450">
              <a:buFont typeface="Arial" panose="020B0604020202020204" pitchFamily="34" charset="0"/>
              <a:buChar char="•"/>
            </a:pPr>
            <a:r>
              <a:rPr lang="en-US" sz="1050">
                <a:latin typeface="Arial"/>
                <a:cs typeface="Arial"/>
              </a:rPr>
              <a:t>Use foresight to identity industry challenges and expand our IT and business expertise</a:t>
            </a:r>
          </a:p>
          <a:p>
            <a:pPr marL="171450" indent="-171450">
              <a:buFont typeface="Arial" panose="020B0604020202020204" pitchFamily="34" charset="0"/>
              <a:buChar char="•"/>
            </a:pPr>
            <a:r>
              <a:rPr lang="en-US" sz="1050">
                <a:latin typeface="Arial"/>
                <a:cs typeface="Arial"/>
              </a:rPr>
              <a:t>Maintain a commitment to collaboration and teamwork – both within our organization, our sister companies and most importantly, with our clients.</a:t>
            </a:r>
          </a:p>
          <a:p>
            <a:pPr marL="0" indent="0">
              <a:buFont typeface="Arial" panose="020B0604020202020204" pitchFamily="34" charset="0"/>
              <a:buNone/>
            </a:pPr>
            <a:endParaRPr lang="en-US" sz="1050">
              <a:latin typeface="Arial" panose="020B0604020202020204" pitchFamily="34" charset="0"/>
              <a:cs typeface="Arial" panose="020B0604020202020204" pitchFamily="34" charset="0"/>
            </a:endParaRPr>
          </a:p>
          <a:p>
            <a:r>
              <a:rPr kumimoji="1" lang="en-US" sz="1050" b="1" kern="1200">
                <a:solidFill>
                  <a:schemeClr val="tx1"/>
                </a:solidFill>
                <a:effectLst/>
                <a:latin typeface="Arial"/>
                <a:cs typeface="Arial"/>
              </a:rPr>
              <a:t>Conversion rate for FY2021 revenue: 1 USD = 112.42 JPY</a:t>
            </a:r>
            <a:endParaRPr lang="en-US" sz="1050" b="1" kern="1200">
              <a:solidFill>
                <a:schemeClr val="tx1"/>
              </a:solidFill>
              <a:effectLst/>
              <a:latin typeface="Arial"/>
              <a:cs typeface="Aria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145698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latin typeface="Arial" panose="020B0604020202020204" pitchFamily="34" charset="0"/>
                <a:cs typeface="Arial" panose="020B0604020202020204" pitchFamily="34" charset="0"/>
              </a:rPr>
              <a:t>At NTT DATA, we deliver industry-centric business and IT solutions to solve your toughest business challenges and to deliver the outcomes that matter most to you.</a:t>
            </a:r>
          </a:p>
          <a:p>
            <a:endParaRPr lang="en-US" sz="1050">
              <a:latin typeface="Arial" panose="020B0604020202020204" pitchFamily="34" charset="0"/>
              <a:cs typeface="Arial" panose="020B0604020202020204" pitchFamily="34" charset="0"/>
            </a:endParaRPr>
          </a:p>
          <a:p>
            <a:endParaRPr lang="en-US" sz="1050">
              <a:latin typeface="Arial" panose="020B0604020202020204" pitchFamily="34" charset="0"/>
              <a:cs typeface="Arial" panose="020B0604020202020204" pitchFamily="34" charset="0"/>
            </a:endParaRPr>
          </a:p>
          <a:p>
            <a:r>
              <a:rPr lang="en-US" sz="1050">
                <a:latin typeface="Arial" panose="020B0604020202020204" pitchFamily="34" charset="0"/>
                <a:cs typeface="Arial" panose="020B0604020202020204" pitchFamily="34" charset="0"/>
              </a:rPr>
              <a:t>Learn more about the NTT DATA Nucleus Intelligent Enterprise Platform that powers our offerings: https://us.nttdata.com/en/services/nucleus-intelligent-enterprise-platform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16169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latin typeface="Arial" panose="020B0604020202020204" pitchFamily="34" charset="0"/>
                <a:cs typeface="Arial" panose="020B0604020202020204" pitchFamily="34" charset="0"/>
              </a:rPr>
              <a:t>At NTT DATA, we deliver industry-centric business and IT solutions to solve your toughest business challenges and to deliver the outcomes that matter most to you.</a:t>
            </a:r>
          </a:p>
          <a:p>
            <a:endParaRPr lang="en-US" sz="1050">
              <a:latin typeface="Arial" panose="020B0604020202020204" pitchFamily="34" charset="0"/>
              <a:cs typeface="Arial" panose="020B0604020202020204" pitchFamily="34" charset="0"/>
            </a:endParaRPr>
          </a:p>
          <a:p>
            <a:endParaRPr lang="en-US" sz="1050">
              <a:latin typeface="Arial" panose="020B0604020202020204" pitchFamily="34" charset="0"/>
              <a:cs typeface="Arial" panose="020B0604020202020204" pitchFamily="34" charset="0"/>
            </a:endParaRPr>
          </a:p>
          <a:p>
            <a:r>
              <a:rPr lang="en-US" sz="1050">
                <a:latin typeface="Arial" panose="020B0604020202020204" pitchFamily="34" charset="0"/>
                <a:cs typeface="Arial" panose="020B0604020202020204" pitchFamily="34" charset="0"/>
              </a:rPr>
              <a:t>Learn more about the NTT DATA Nucleus Intelligent Enterprise Platform that powers our offerings: https://us.nttdata.com/en/services/nucleus-intelligent-enterprise-platform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77328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assist clients along their journey providing mature process holistic programs. These structured solutions harden their risk posture to the next levels to compete with the most sophisticated attacks with least amount of business impact.</a:t>
            </a:r>
          </a:p>
          <a:p>
            <a:endParaRPr lang="en-IN"/>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11</a:t>
            </a:fld>
            <a:endParaRPr lang="ja-JP" altLang="en-US"/>
          </a:p>
        </p:txBody>
      </p:sp>
    </p:spTree>
    <p:extLst>
      <p:ext uri="{BB962C8B-B14F-4D97-AF65-F5344CB8AC3E}">
        <p14:creationId xmlns:p14="http://schemas.microsoft.com/office/powerpoint/2010/main" val="80295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prstClr val="black"/>
                </a:solidFill>
                <a:effectLst/>
                <a:uLnTx/>
                <a:uFillTx/>
                <a:latin typeface="Yu Gothic"/>
                <a:ea typeface="Yu Gothic" panose="020B0400000000000000"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Yu Gothic"/>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322389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prstClr val="black"/>
                </a:solidFill>
                <a:effectLst/>
                <a:uLnTx/>
                <a:uFillTx/>
                <a:latin typeface="Yu Gothic"/>
                <a:ea typeface="Yu Gothic"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Yu Gothic"/>
              <a:ea typeface="Yu Gothic" panose="020B0400000000000000" pitchFamily="34" charset="-128"/>
              <a:cs typeface="+mn-cs"/>
            </a:endParaRPr>
          </a:p>
        </p:txBody>
      </p:sp>
    </p:spTree>
    <p:extLst>
      <p:ext uri="{BB962C8B-B14F-4D97-AF65-F5344CB8AC3E}">
        <p14:creationId xmlns:p14="http://schemas.microsoft.com/office/powerpoint/2010/main" val="4146484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White BI)">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srcRect/>
          <a:stretch/>
        </p:blipFill>
        <p:spPr>
          <a:xfrm>
            <a:off x="5" y="-1400"/>
            <a:ext cx="12192119" cy="4725800"/>
          </a:xfrm>
          <a:prstGeom prst="rect">
            <a:avLst/>
          </a:prstGeom>
        </p:spPr>
      </p:pic>
      <p:sp>
        <p:nvSpPr>
          <p:cNvPr id="14" name="正方形/長方形 13"/>
          <p:cNvSpPr/>
          <p:nvPr userDrawn="1"/>
        </p:nvSpPr>
        <p:spPr>
          <a:xfrm>
            <a:off x="5"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8" name="図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57200"/>
            <a:ext cx="3555998" cy="6400801"/>
          </a:xfrm>
          <a:prstGeom prst="rect">
            <a:avLst/>
          </a:prstGeom>
        </p:spPr>
      </p:pic>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2023 NTT DATA, Inc. All rights reserved.</a:t>
            </a:r>
            <a:endParaRPr lang="en-US" dirty="0"/>
          </a:p>
        </p:txBody>
      </p:sp>
      <p:pic>
        <p:nvPicPr>
          <p:cNvPr id="10" name="Picture 9">
            <a:extLst>
              <a:ext uri="{FF2B5EF4-FFF2-40B4-BE49-F238E27FC236}">
                <a16:creationId xmlns:a16="http://schemas.microsoft.com/office/drawing/2014/main" id="{D742AEB1-8896-406F-9B09-D99121BAF5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8800" y="421200"/>
            <a:ext cx="2362466" cy="781271"/>
          </a:xfrm>
          <a:prstGeom prst="rect">
            <a:avLst/>
          </a:prstGeom>
        </p:spPr>
      </p:pic>
    </p:spTree>
    <p:extLst>
      <p:ext uri="{BB962C8B-B14F-4D97-AF65-F5344CB8AC3E}">
        <p14:creationId xmlns:p14="http://schemas.microsoft.com/office/powerpoint/2010/main" val="3189530422"/>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dirty="0"/>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8827591"/>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7488" userDrawn="1">
          <p15:clr>
            <a:srgbClr val="FBAE40"/>
          </p15:clr>
        </p15:guide>
        <p15:guide id="4" pos="1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26156875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guide id="4" orient="horz" pos="912" userDrawn="1">
          <p15:clr>
            <a:srgbClr val="FBAE40"/>
          </p15:clr>
        </p15:guide>
        <p15:guide id="5" orient="horz"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7" name="Footer Placeholder 1">
            <a:extLst>
              <a:ext uri="{FF2B5EF4-FFF2-40B4-BE49-F238E27FC236}">
                <a16:creationId xmlns:a16="http://schemas.microsoft.com/office/drawing/2014/main" id="{9DBFC91C-8CCE-4BFA-A2DB-040D53241C3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514882168"/>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dirty="0"/>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dirty="0"/>
              <a:t>Click icon to add picture</a:t>
            </a:r>
            <a:endParaRPr dirty="0"/>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3179869412"/>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dirty="0"/>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645643944"/>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dirty="0"/>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1308406541"/>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178644725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dirty="0"/>
              <a:t>Generic Description of Client (Title Case)</a:t>
            </a:r>
          </a:p>
        </p:txBody>
      </p:sp>
      <p:sp>
        <p:nvSpPr>
          <p:cNvPr id="4" name="Text Placeholder 3">
            <a:extLst>
              <a:ext uri="{FF2B5EF4-FFF2-40B4-BE49-F238E27FC236}">
                <a16:creationId xmlns:a16="http://schemas.microsoft.com/office/drawing/2014/main" id="{B72E2D38-5330-481A-8A2D-27515EAB606D}"/>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8" name="Text Placeholder 17">
            <a:extLst>
              <a:ext uri="{FF2B5EF4-FFF2-40B4-BE49-F238E27FC236}">
                <a16:creationId xmlns:a16="http://schemas.microsoft.com/office/drawing/2014/main" id="{F10DB331-BCC2-4933-82DD-8532EA7B4DB7}"/>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628198456"/>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441" y="1066800"/>
            <a:ext cx="10969943" cy="51054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itle 1"/>
          <p:cNvSpPr>
            <a:spLocks noGrp="1"/>
          </p:cNvSpPr>
          <p:nvPr>
            <p:ph type="title" hasCustomPrompt="1"/>
          </p:nvPr>
        </p:nvSpPr>
        <p:spPr>
          <a:xfrm>
            <a:off x="173736" y="0"/>
            <a:ext cx="10515600" cy="722376"/>
          </a:xfrm>
          <a:prstGeom prst="rect">
            <a:avLst/>
          </a:prstGeom>
        </p:spPr>
        <p:txBody>
          <a:bodyPr tIns="109728" anchor="ctr"/>
          <a:lstStyle>
            <a:lvl1pPr marL="226468" marR="0" indent="-226468" algn="l" defTabSz="609555" rtl="0" eaLnBrk="1" fontAlgn="base" latinLnBrk="0" hangingPunct="1">
              <a:lnSpc>
                <a:spcPct val="100000"/>
              </a:lnSpc>
              <a:spcBef>
                <a:spcPct val="20000"/>
              </a:spcBef>
              <a:spcAft>
                <a:spcPct val="0"/>
              </a:spcAft>
              <a:buClrTx/>
              <a:buSzTx/>
              <a:tabLst/>
              <a:defRPr kumimoji="1" lang="en-US" sz="2400" kern="1200" spc="0" baseline="0">
                <a:solidFill>
                  <a:schemeClr val="tx1"/>
                </a:solidFill>
                <a:latin typeface="+mn-lt"/>
                <a:ea typeface="+mj-ea"/>
                <a:cs typeface="Arial"/>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en-US" altLang="ja-JP" dirty="0"/>
              <a:t>[Title]</a:t>
            </a:r>
          </a:p>
        </p:txBody>
      </p:sp>
      <p:sp>
        <p:nvSpPr>
          <p:cNvPr id="6" name="Footer Placeholder 1">
            <a:extLst>
              <a:ext uri="{FF2B5EF4-FFF2-40B4-BE49-F238E27FC236}">
                <a16:creationId xmlns:a16="http://schemas.microsoft.com/office/drawing/2014/main" id="{0C5653E9-46DF-4969-B48D-2A823DB20892}"/>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EF758435-79BA-4414-A6EF-6931B26105E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2642366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E7F7-3A03-4684-AA76-595DE5702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58D651-BCEB-4317-81C1-4D7E62D650F2}"/>
              </a:ext>
            </a:extLst>
          </p:cNvPr>
          <p:cNvSpPr>
            <a:spLocks noGrp="1"/>
          </p:cNvSpPr>
          <p:nvPr>
            <p:ph type="dt" sz="half" idx="10"/>
          </p:nvPr>
        </p:nvSpPr>
        <p:spPr/>
        <p:txBody>
          <a:bodyPr/>
          <a:lstStyle/>
          <a:p>
            <a:fld id="{7F057333-219C-4000-B112-4EEA29060154}" type="datetimeFigureOut">
              <a:rPr lang="en-US" smtClean="0"/>
              <a:t>6/13/2023</a:t>
            </a:fld>
            <a:endParaRPr lang="en-US"/>
          </a:p>
        </p:txBody>
      </p:sp>
      <p:sp>
        <p:nvSpPr>
          <p:cNvPr id="4" name="Footer Placeholder 3">
            <a:extLst>
              <a:ext uri="{FF2B5EF4-FFF2-40B4-BE49-F238E27FC236}">
                <a16:creationId xmlns:a16="http://schemas.microsoft.com/office/drawing/2014/main" id="{A0909ECF-4CCB-423E-9215-5BEB9E9F5C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29B41F-643C-4009-988C-5514F4F0946B}"/>
              </a:ext>
            </a:extLst>
          </p:cNvPr>
          <p:cNvSpPr>
            <a:spLocks noGrp="1"/>
          </p:cNvSpPr>
          <p:nvPr>
            <p:ph type="sldNum" sz="quarter" idx="12"/>
          </p:nvPr>
        </p:nvSpPr>
        <p:spPr/>
        <p:txBody>
          <a:bodyPr/>
          <a:lstStyle/>
          <a:p>
            <a:fld id="{C0712EC9-07FF-4AF7-BFF5-64F999D4B1E3}" type="slidenum">
              <a:rPr lang="en-US" smtClean="0"/>
              <a:t>‹#›</a:t>
            </a:fld>
            <a:endParaRPr lang="en-US"/>
          </a:p>
        </p:txBody>
      </p:sp>
    </p:spTree>
    <p:extLst>
      <p:ext uri="{BB962C8B-B14F-4D97-AF65-F5344CB8AC3E}">
        <p14:creationId xmlns:p14="http://schemas.microsoft.com/office/powerpoint/2010/main" val="1373533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 Human Blue">
    <p:bg>
      <p:bgPr>
        <a:solidFill>
          <a:schemeClr val="accent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1D060813-35FD-49A2-8E36-AEA23C17F61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20018E5-3262-4051-AFC3-3172D793DBC8}"/>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7186450"/>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Human Blue BI)">
    <p:spTree>
      <p:nvGrpSpPr>
        <p:cNvPr id="1" name=""/>
        <p:cNvGrpSpPr/>
        <p:nvPr/>
      </p:nvGrpSpPr>
      <p:grpSpPr>
        <a:xfrm>
          <a:off x="0" y="0"/>
          <a:ext cx="0" cy="0"/>
          <a:chOff x="0" y="0"/>
          <a:chExt cx="0" cy="0"/>
        </a:xfrm>
      </p:grpSpPr>
      <p:pic>
        <p:nvPicPr>
          <p:cNvPr id="16" name="図 21">
            <a:extLst>
              <a:ext uri="{FF2B5EF4-FFF2-40B4-BE49-F238E27FC236}">
                <a16:creationId xmlns:a16="http://schemas.microsoft.com/office/drawing/2014/main" id="{D613633F-7BD8-4411-96EE-EAB1597F464F}"/>
              </a:ext>
            </a:extLst>
          </p:cNvPr>
          <p:cNvPicPr>
            <a:picLocks noChangeAspect="1"/>
          </p:cNvPicPr>
          <p:nvPr userDrawn="1"/>
        </p:nvPicPr>
        <p:blipFill>
          <a:blip r:embed="rId2"/>
          <a:srcRect/>
          <a:stretch/>
        </p:blipFill>
        <p:spPr>
          <a:xfrm>
            <a:off x="5" y="-1891"/>
            <a:ext cx="12192118" cy="4726291"/>
          </a:xfrm>
          <a:prstGeom prst="rect">
            <a:avLst/>
          </a:prstGeom>
        </p:spPr>
      </p:pic>
      <p:sp>
        <p:nvSpPr>
          <p:cNvPr id="17" name="正方形/長方形 16"/>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8" name="Text Placeholder 2">
            <a:extLst>
              <a:ext uri="{FF2B5EF4-FFF2-40B4-BE49-F238E27FC236}">
                <a16:creationId xmlns:a16="http://schemas.microsoft.com/office/drawing/2014/main" id="{85FEE76F-2258-4144-9F94-AF2261817D39}"/>
              </a:ext>
            </a:extLst>
          </p:cNvPr>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a:extLst>
              <a:ext uri="{FF2B5EF4-FFF2-40B4-BE49-F238E27FC236}">
                <a16:creationId xmlns:a16="http://schemas.microsoft.com/office/drawing/2014/main" id="{2E76A378-9C19-4F49-B868-7D70D581E95C}"/>
              </a:ext>
            </a:extLst>
          </p:cNvPr>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2" name="TextBox 1">
            <a:extLst>
              <a:ext uri="{FF2B5EF4-FFF2-40B4-BE49-F238E27FC236}">
                <a16:creationId xmlns:a16="http://schemas.microsoft.com/office/drawing/2014/main" id="{322BA0EB-7D02-4113-A1C3-72AC880B02B2}"/>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2019 NTT DATA, Inc. All rights reserved.</a:t>
            </a:r>
            <a:endParaRPr lang="en-US" dirty="0"/>
          </a:p>
        </p:txBody>
      </p:sp>
      <p:grpSp>
        <p:nvGrpSpPr>
          <p:cNvPr id="9" name="Group 8">
            <a:extLst>
              <a:ext uri="{FF2B5EF4-FFF2-40B4-BE49-F238E27FC236}">
                <a16:creationId xmlns:a16="http://schemas.microsoft.com/office/drawing/2014/main" id="{6D141FCE-4A85-4EF9-BF9C-7D232ECA62E9}"/>
              </a:ext>
            </a:extLst>
          </p:cNvPr>
          <p:cNvGrpSpPr/>
          <p:nvPr userDrawn="1"/>
        </p:nvGrpSpPr>
        <p:grpSpPr>
          <a:xfrm>
            <a:off x="9448800" y="420688"/>
            <a:ext cx="2362201" cy="779463"/>
            <a:chOff x="9448800" y="420688"/>
            <a:chExt cx="2362201" cy="779463"/>
          </a:xfrm>
        </p:grpSpPr>
        <p:sp>
          <p:nvSpPr>
            <p:cNvPr id="10" name="Freeform 5">
              <a:extLst>
                <a:ext uri="{FF2B5EF4-FFF2-40B4-BE49-F238E27FC236}">
                  <a16:creationId xmlns:a16="http://schemas.microsoft.com/office/drawing/2014/main" id="{B0078B01-F2D4-45D1-A8C4-90D47C6DD91E}"/>
                </a:ext>
              </a:extLst>
            </p:cNvPr>
            <p:cNvSpPr>
              <a:spLocks/>
            </p:cNvSpPr>
            <p:nvPr userDrawn="1"/>
          </p:nvSpPr>
          <p:spPr bwMode="auto">
            <a:xfrm>
              <a:off x="10166350" y="862013"/>
              <a:ext cx="254000" cy="338138"/>
            </a:xfrm>
            <a:custGeom>
              <a:avLst/>
              <a:gdLst>
                <a:gd name="T0" fmla="*/ 35 w 278"/>
                <a:gd name="T1" fmla="*/ 245 h 368"/>
                <a:gd name="T2" fmla="*/ 43 w 278"/>
                <a:gd name="T3" fmla="*/ 290 h 368"/>
                <a:gd name="T4" fmla="*/ 68 w 278"/>
                <a:gd name="T5" fmla="*/ 319 h 368"/>
                <a:gd name="T6" fmla="*/ 105 w 278"/>
                <a:gd name="T7" fmla="*/ 335 h 368"/>
                <a:gd name="T8" fmla="*/ 150 w 278"/>
                <a:gd name="T9" fmla="*/ 340 h 368"/>
                <a:gd name="T10" fmla="*/ 181 w 278"/>
                <a:gd name="T11" fmla="*/ 336 h 368"/>
                <a:gd name="T12" fmla="*/ 211 w 278"/>
                <a:gd name="T13" fmla="*/ 323 h 368"/>
                <a:gd name="T14" fmla="*/ 235 w 278"/>
                <a:gd name="T15" fmla="*/ 301 h 368"/>
                <a:gd name="T16" fmla="*/ 244 w 278"/>
                <a:gd name="T17" fmla="*/ 268 h 368"/>
                <a:gd name="T18" fmla="*/ 237 w 278"/>
                <a:gd name="T19" fmla="*/ 242 h 368"/>
                <a:gd name="T20" fmla="*/ 220 w 278"/>
                <a:gd name="T21" fmla="*/ 224 h 368"/>
                <a:gd name="T22" fmla="*/ 196 w 278"/>
                <a:gd name="T23" fmla="*/ 212 h 368"/>
                <a:gd name="T24" fmla="*/ 171 w 278"/>
                <a:gd name="T25" fmla="*/ 204 h 368"/>
                <a:gd name="T26" fmla="*/ 92 w 278"/>
                <a:gd name="T27" fmla="*/ 185 h 368"/>
                <a:gd name="T28" fmla="*/ 62 w 278"/>
                <a:gd name="T29" fmla="*/ 175 h 368"/>
                <a:gd name="T30" fmla="*/ 37 w 278"/>
                <a:gd name="T31" fmla="*/ 159 h 368"/>
                <a:gd name="T32" fmla="*/ 19 w 278"/>
                <a:gd name="T33" fmla="*/ 135 h 368"/>
                <a:gd name="T34" fmla="*/ 13 w 278"/>
                <a:gd name="T35" fmla="*/ 99 h 368"/>
                <a:gd name="T36" fmla="*/ 18 w 278"/>
                <a:gd name="T37" fmla="*/ 69 h 368"/>
                <a:gd name="T38" fmla="*/ 36 w 278"/>
                <a:gd name="T39" fmla="*/ 37 h 368"/>
                <a:gd name="T40" fmla="*/ 74 w 278"/>
                <a:gd name="T41" fmla="*/ 11 h 368"/>
                <a:gd name="T42" fmla="*/ 135 w 278"/>
                <a:gd name="T43" fmla="*/ 0 h 368"/>
                <a:gd name="T44" fmla="*/ 185 w 278"/>
                <a:gd name="T45" fmla="*/ 7 h 368"/>
                <a:gd name="T46" fmla="*/ 226 w 278"/>
                <a:gd name="T47" fmla="*/ 28 h 368"/>
                <a:gd name="T48" fmla="*/ 255 w 278"/>
                <a:gd name="T49" fmla="*/ 62 h 368"/>
                <a:gd name="T50" fmla="*/ 265 w 278"/>
                <a:gd name="T51" fmla="*/ 110 h 368"/>
                <a:gd name="T52" fmla="*/ 232 w 278"/>
                <a:gd name="T53" fmla="*/ 110 h 368"/>
                <a:gd name="T54" fmla="*/ 223 w 278"/>
                <a:gd name="T55" fmla="*/ 74 h 368"/>
                <a:gd name="T56" fmla="*/ 201 w 278"/>
                <a:gd name="T57" fmla="*/ 49 h 368"/>
                <a:gd name="T58" fmla="*/ 171 w 278"/>
                <a:gd name="T59" fmla="*/ 34 h 368"/>
                <a:gd name="T60" fmla="*/ 135 w 278"/>
                <a:gd name="T61" fmla="*/ 29 h 368"/>
                <a:gd name="T62" fmla="*/ 102 w 278"/>
                <a:gd name="T63" fmla="*/ 32 h 368"/>
                <a:gd name="T64" fmla="*/ 73 w 278"/>
                <a:gd name="T65" fmla="*/ 44 h 368"/>
                <a:gd name="T66" fmla="*/ 54 w 278"/>
                <a:gd name="T67" fmla="*/ 66 h 368"/>
                <a:gd name="T68" fmla="*/ 46 w 278"/>
                <a:gd name="T69" fmla="*/ 99 h 368"/>
                <a:gd name="T70" fmla="*/ 51 w 278"/>
                <a:gd name="T71" fmla="*/ 121 h 368"/>
                <a:gd name="T72" fmla="*/ 62 w 278"/>
                <a:gd name="T73" fmla="*/ 136 h 368"/>
                <a:gd name="T74" fmla="*/ 79 w 278"/>
                <a:gd name="T75" fmla="*/ 146 h 368"/>
                <a:gd name="T76" fmla="*/ 100 w 278"/>
                <a:gd name="T77" fmla="*/ 153 h 368"/>
                <a:gd name="T78" fmla="*/ 186 w 278"/>
                <a:gd name="T79" fmla="*/ 174 h 368"/>
                <a:gd name="T80" fmla="*/ 221 w 278"/>
                <a:gd name="T81" fmla="*/ 186 h 368"/>
                <a:gd name="T82" fmla="*/ 251 w 278"/>
                <a:gd name="T83" fmla="*/ 204 h 368"/>
                <a:gd name="T84" fmla="*/ 270 w 278"/>
                <a:gd name="T85" fmla="*/ 230 h 368"/>
                <a:gd name="T86" fmla="*/ 278 w 278"/>
                <a:gd name="T87" fmla="*/ 267 h 368"/>
                <a:gd name="T88" fmla="*/ 276 w 278"/>
                <a:gd name="T89" fmla="*/ 283 h 368"/>
                <a:gd name="T90" fmla="*/ 270 w 278"/>
                <a:gd name="T91" fmla="*/ 304 h 368"/>
                <a:gd name="T92" fmla="*/ 257 w 278"/>
                <a:gd name="T93" fmla="*/ 327 h 368"/>
                <a:gd name="T94" fmla="*/ 233 w 278"/>
                <a:gd name="T95" fmla="*/ 348 h 368"/>
                <a:gd name="T96" fmla="*/ 196 w 278"/>
                <a:gd name="T97" fmla="*/ 363 h 368"/>
                <a:gd name="T98" fmla="*/ 142 w 278"/>
                <a:gd name="T99" fmla="*/ 368 h 368"/>
                <a:gd name="T100" fmla="*/ 85 w 278"/>
                <a:gd name="T101" fmla="*/ 361 h 368"/>
                <a:gd name="T102" fmla="*/ 39 w 278"/>
                <a:gd name="T103" fmla="*/ 339 h 368"/>
                <a:gd name="T104" fmla="*/ 10 w 278"/>
                <a:gd name="T105" fmla="*/ 300 h 368"/>
                <a:gd name="T106" fmla="*/ 1 w 278"/>
                <a:gd name="T107" fmla="*/ 245 h 368"/>
                <a:gd name="T108" fmla="*/ 35 w 278"/>
                <a:gd name="T109"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68">
                  <a:moveTo>
                    <a:pt x="35" y="245"/>
                  </a:moveTo>
                  <a:cubicBezTo>
                    <a:pt x="35" y="263"/>
                    <a:pt x="37" y="278"/>
                    <a:pt x="43" y="290"/>
                  </a:cubicBezTo>
                  <a:cubicBezTo>
                    <a:pt x="49" y="302"/>
                    <a:pt x="58" y="312"/>
                    <a:pt x="68" y="319"/>
                  </a:cubicBezTo>
                  <a:cubicBezTo>
                    <a:pt x="78" y="327"/>
                    <a:pt x="91" y="332"/>
                    <a:pt x="105" y="335"/>
                  </a:cubicBezTo>
                  <a:cubicBezTo>
                    <a:pt x="119" y="338"/>
                    <a:pt x="134" y="340"/>
                    <a:pt x="150" y="340"/>
                  </a:cubicBezTo>
                  <a:cubicBezTo>
                    <a:pt x="160" y="340"/>
                    <a:pt x="170" y="338"/>
                    <a:pt x="181" y="336"/>
                  </a:cubicBezTo>
                  <a:cubicBezTo>
                    <a:pt x="191" y="333"/>
                    <a:pt x="202" y="329"/>
                    <a:pt x="211" y="323"/>
                  </a:cubicBezTo>
                  <a:cubicBezTo>
                    <a:pt x="220" y="317"/>
                    <a:pt x="228" y="310"/>
                    <a:pt x="235" y="301"/>
                  </a:cubicBezTo>
                  <a:cubicBezTo>
                    <a:pt x="241" y="292"/>
                    <a:pt x="244" y="281"/>
                    <a:pt x="244" y="268"/>
                  </a:cubicBezTo>
                  <a:cubicBezTo>
                    <a:pt x="244" y="258"/>
                    <a:pt x="242" y="249"/>
                    <a:pt x="237" y="242"/>
                  </a:cubicBezTo>
                  <a:cubicBezTo>
                    <a:pt x="233" y="235"/>
                    <a:pt x="227" y="229"/>
                    <a:pt x="220" y="224"/>
                  </a:cubicBezTo>
                  <a:cubicBezTo>
                    <a:pt x="213" y="219"/>
                    <a:pt x="205" y="215"/>
                    <a:pt x="196" y="212"/>
                  </a:cubicBezTo>
                  <a:cubicBezTo>
                    <a:pt x="188" y="209"/>
                    <a:pt x="179" y="206"/>
                    <a:pt x="171" y="204"/>
                  </a:cubicBezTo>
                  <a:cubicBezTo>
                    <a:pt x="92" y="185"/>
                    <a:pt x="92" y="185"/>
                    <a:pt x="92" y="185"/>
                  </a:cubicBezTo>
                  <a:cubicBezTo>
                    <a:pt x="82" y="182"/>
                    <a:pt x="72" y="179"/>
                    <a:pt x="62" y="175"/>
                  </a:cubicBezTo>
                  <a:cubicBezTo>
                    <a:pt x="53" y="171"/>
                    <a:pt x="44" y="166"/>
                    <a:pt x="37" y="159"/>
                  </a:cubicBezTo>
                  <a:cubicBezTo>
                    <a:pt x="30" y="152"/>
                    <a:pt x="24" y="144"/>
                    <a:pt x="19" y="135"/>
                  </a:cubicBezTo>
                  <a:cubicBezTo>
                    <a:pt x="15" y="125"/>
                    <a:pt x="13" y="113"/>
                    <a:pt x="13" y="99"/>
                  </a:cubicBezTo>
                  <a:cubicBezTo>
                    <a:pt x="13" y="91"/>
                    <a:pt x="14" y="81"/>
                    <a:pt x="18" y="69"/>
                  </a:cubicBezTo>
                  <a:cubicBezTo>
                    <a:pt x="21" y="58"/>
                    <a:pt x="27" y="47"/>
                    <a:pt x="36" y="37"/>
                  </a:cubicBezTo>
                  <a:cubicBezTo>
                    <a:pt x="45" y="26"/>
                    <a:pt x="58" y="18"/>
                    <a:pt x="74" y="11"/>
                  </a:cubicBezTo>
                  <a:cubicBezTo>
                    <a:pt x="89" y="3"/>
                    <a:pt x="110" y="0"/>
                    <a:pt x="135" y="0"/>
                  </a:cubicBezTo>
                  <a:cubicBezTo>
                    <a:pt x="152" y="0"/>
                    <a:pt x="169" y="2"/>
                    <a:pt x="185" y="7"/>
                  </a:cubicBezTo>
                  <a:cubicBezTo>
                    <a:pt x="200" y="12"/>
                    <a:pt x="214" y="18"/>
                    <a:pt x="226" y="28"/>
                  </a:cubicBezTo>
                  <a:cubicBezTo>
                    <a:pt x="238" y="37"/>
                    <a:pt x="248" y="48"/>
                    <a:pt x="255" y="62"/>
                  </a:cubicBezTo>
                  <a:cubicBezTo>
                    <a:pt x="262" y="76"/>
                    <a:pt x="265" y="92"/>
                    <a:pt x="265" y="110"/>
                  </a:cubicBezTo>
                  <a:cubicBezTo>
                    <a:pt x="232" y="110"/>
                    <a:pt x="232" y="110"/>
                    <a:pt x="232" y="110"/>
                  </a:cubicBezTo>
                  <a:cubicBezTo>
                    <a:pt x="231" y="96"/>
                    <a:pt x="228" y="85"/>
                    <a:pt x="223" y="74"/>
                  </a:cubicBezTo>
                  <a:cubicBezTo>
                    <a:pt x="217" y="64"/>
                    <a:pt x="210" y="56"/>
                    <a:pt x="201" y="49"/>
                  </a:cubicBezTo>
                  <a:cubicBezTo>
                    <a:pt x="192" y="42"/>
                    <a:pt x="182" y="37"/>
                    <a:pt x="171" y="34"/>
                  </a:cubicBezTo>
                  <a:cubicBezTo>
                    <a:pt x="160" y="30"/>
                    <a:pt x="148" y="29"/>
                    <a:pt x="135" y="29"/>
                  </a:cubicBezTo>
                  <a:cubicBezTo>
                    <a:pt x="123" y="29"/>
                    <a:pt x="112" y="30"/>
                    <a:pt x="102" y="32"/>
                  </a:cubicBezTo>
                  <a:cubicBezTo>
                    <a:pt x="91" y="35"/>
                    <a:pt x="81" y="39"/>
                    <a:pt x="73" y="44"/>
                  </a:cubicBezTo>
                  <a:cubicBezTo>
                    <a:pt x="65" y="50"/>
                    <a:pt x="59" y="57"/>
                    <a:pt x="54" y="66"/>
                  </a:cubicBezTo>
                  <a:cubicBezTo>
                    <a:pt x="49" y="75"/>
                    <a:pt x="46" y="86"/>
                    <a:pt x="46" y="99"/>
                  </a:cubicBezTo>
                  <a:cubicBezTo>
                    <a:pt x="46" y="107"/>
                    <a:pt x="48" y="114"/>
                    <a:pt x="51" y="121"/>
                  </a:cubicBezTo>
                  <a:cubicBezTo>
                    <a:pt x="53" y="127"/>
                    <a:pt x="57" y="132"/>
                    <a:pt x="62" y="136"/>
                  </a:cubicBezTo>
                  <a:cubicBezTo>
                    <a:pt x="67" y="140"/>
                    <a:pt x="73" y="143"/>
                    <a:pt x="79" y="146"/>
                  </a:cubicBezTo>
                  <a:cubicBezTo>
                    <a:pt x="86" y="149"/>
                    <a:pt x="93" y="151"/>
                    <a:pt x="100" y="153"/>
                  </a:cubicBezTo>
                  <a:cubicBezTo>
                    <a:pt x="186" y="174"/>
                    <a:pt x="186" y="174"/>
                    <a:pt x="186" y="174"/>
                  </a:cubicBezTo>
                  <a:cubicBezTo>
                    <a:pt x="199" y="178"/>
                    <a:pt x="210" y="182"/>
                    <a:pt x="221" y="186"/>
                  </a:cubicBezTo>
                  <a:cubicBezTo>
                    <a:pt x="232" y="191"/>
                    <a:pt x="242" y="197"/>
                    <a:pt x="251" y="204"/>
                  </a:cubicBezTo>
                  <a:cubicBezTo>
                    <a:pt x="259" y="211"/>
                    <a:pt x="266" y="220"/>
                    <a:pt x="270" y="230"/>
                  </a:cubicBezTo>
                  <a:cubicBezTo>
                    <a:pt x="275" y="240"/>
                    <a:pt x="278" y="253"/>
                    <a:pt x="278" y="267"/>
                  </a:cubicBezTo>
                  <a:cubicBezTo>
                    <a:pt x="278" y="271"/>
                    <a:pt x="277" y="277"/>
                    <a:pt x="276" y="283"/>
                  </a:cubicBezTo>
                  <a:cubicBezTo>
                    <a:pt x="276" y="290"/>
                    <a:pt x="274" y="297"/>
                    <a:pt x="270" y="304"/>
                  </a:cubicBezTo>
                  <a:cubicBezTo>
                    <a:pt x="267" y="312"/>
                    <a:pt x="263" y="319"/>
                    <a:pt x="257" y="327"/>
                  </a:cubicBezTo>
                  <a:cubicBezTo>
                    <a:pt x="251" y="334"/>
                    <a:pt x="243" y="341"/>
                    <a:pt x="233" y="348"/>
                  </a:cubicBezTo>
                  <a:cubicBezTo>
                    <a:pt x="223" y="354"/>
                    <a:pt x="211" y="359"/>
                    <a:pt x="196" y="363"/>
                  </a:cubicBezTo>
                  <a:cubicBezTo>
                    <a:pt x="181" y="366"/>
                    <a:pt x="163" y="368"/>
                    <a:pt x="142" y="368"/>
                  </a:cubicBezTo>
                  <a:cubicBezTo>
                    <a:pt x="122" y="368"/>
                    <a:pt x="102" y="366"/>
                    <a:pt x="85" y="361"/>
                  </a:cubicBezTo>
                  <a:cubicBezTo>
                    <a:pt x="67" y="356"/>
                    <a:pt x="51" y="349"/>
                    <a:pt x="39" y="339"/>
                  </a:cubicBezTo>
                  <a:cubicBezTo>
                    <a:pt x="26" y="329"/>
                    <a:pt x="17" y="316"/>
                    <a:pt x="10" y="300"/>
                  </a:cubicBezTo>
                  <a:cubicBezTo>
                    <a:pt x="3" y="285"/>
                    <a:pt x="0" y="266"/>
                    <a:pt x="1" y="245"/>
                  </a:cubicBezTo>
                  <a:lnTo>
                    <a:pt x="35"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E2513B6B-CDCC-40A4-A37E-C2EB994ED73C}"/>
                </a:ext>
              </a:extLst>
            </p:cNvPr>
            <p:cNvSpPr>
              <a:spLocks noEditPoints="1"/>
            </p:cNvSpPr>
            <p:nvPr userDrawn="1"/>
          </p:nvSpPr>
          <p:spPr bwMode="auto">
            <a:xfrm>
              <a:off x="10452100" y="952501"/>
              <a:ext cx="209550" cy="247650"/>
            </a:xfrm>
            <a:custGeom>
              <a:avLst/>
              <a:gdLst>
                <a:gd name="T0" fmla="*/ 31 w 229"/>
                <a:gd name="T1" fmla="*/ 144 h 270"/>
                <a:gd name="T2" fmla="*/ 36 w 229"/>
                <a:gd name="T3" fmla="*/ 179 h 270"/>
                <a:gd name="T4" fmla="*/ 51 w 229"/>
                <a:gd name="T5" fmla="*/ 211 h 270"/>
                <a:gd name="T6" fmla="*/ 77 w 229"/>
                <a:gd name="T7" fmla="*/ 235 h 270"/>
                <a:gd name="T8" fmla="*/ 116 w 229"/>
                <a:gd name="T9" fmla="*/ 244 h 270"/>
                <a:gd name="T10" fmla="*/ 169 w 229"/>
                <a:gd name="T11" fmla="*/ 226 h 270"/>
                <a:gd name="T12" fmla="*/ 196 w 229"/>
                <a:gd name="T13" fmla="*/ 179 h 270"/>
                <a:gd name="T14" fmla="*/ 227 w 229"/>
                <a:gd name="T15" fmla="*/ 179 h 270"/>
                <a:gd name="T16" fmla="*/ 191 w 229"/>
                <a:gd name="T17" fmla="*/ 246 h 270"/>
                <a:gd name="T18" fmla="*/ 116 w 229"/>
                <a:gd name="T19" fmla="*/ 270 h 270"/>
                <a:gd name="T20" fmla="*/ 63 w 229"/>
                <a:gd name="T21" fmla="*/ 259 h 270"/>
                <a:gd name="T22" fmla="*/ 28 w 229"/>
                <a:gd name="T23" fmla="*/ 230 h 270"/>
                <a:gd name="T24" fmla="*/ 7 w 229"/>
                <a:gd name="T25" fmla="*/ 187 h 270"/>
                <a:gd name="T26" fmla="*/ 0 w 229"/>
                <a:gd name="T27" fmla="*/ 135 h 270"/>
                <a:gd name="T28" fmla="*/ 7 w 229"/>
                <a:gd name="T29" fmla="*/ 86 h 270"/>
                <a:gd name="T30" fmla="*/ 28 w 229"/>
                <a:gd name="T31" fmla="*/ 42 h 270"/>
                <a:gd name="T32" fmla="*/ 63 w 229"/>
                <a:gd name="T33" fmla="*/ 12 h 270"/>
                <a:gd name="T34" fmla="*/ 116 w 229"/>
                <a:gd name="T35" fmla="*/ 0 h 270"/>
                <a:gd name="T36" fmla="*/ 168 w 229"/>
                <a:gd name="T37" fmla="*/ 12 h 270"/>
                <a:gd name="T38" fmla="*/ 204 w 229"/>
                <a:gd name="T39" fmla="*/ 45 h 270"/>
                <a:gd name="T40" fmla="*/ 223 w 229"/>
                <a:gd name="T41" fmla="*/ 91 h 270"/>
                <a:gd name="T42" fmla="*/ 228 w 229"/>
                <a:gd name="T43" fmla="*/ 144 h 270"/>
                <a:gd name="T44" fmla="*/ 31 w 229"/>
                <a:gd name="T45" fmla="*/ 144 h 270"/>
                <a:gd name="T46" fmla="*/ 197 w 229"/>
                <a:gd name="T47" fmla="*/ 117 h 270"/>
                <a:gd name="T48" fmla="*/ 191 w 229"/>
                <a:gd name="T49" fmla="*/ 83 h 270"/>
                <a:gd name="T50" fmla="*/ 175 w 229"/>
                <a:gd name="T51" fmla="*/ 54 h 270"/>
                <a:gd name="T52" fmla="*/ 149 w 229"/>
                <a:gd name="T53" fmla="*/ 34 h 270"/>
                <a:gd name="T54" fmla="*/ 116 w 229"/>
                <a:gd name="T55" fmla="*/ 26 h 270"/>
                <a:gd name="T56" fmla="*/ 82 w 229"/>
                <a:gd name="T57" fmla="*/ 34 h 270"/>
                <a:gd name="T58" fmla="*/ 56 w 229"/>
                <a:gd name="T59" fmla="*/ 54 h 270"/>
                <a:gd name="T60" fmla="*/ 40 w 229"/>
                <a:gd name="T61" fmla="*/ 83 h 270"/>
                <a:gd name="T62" fmla="*/ 31 w 229"/>
                <a:gd name="T63" fmla="*/ 117 h 270"/>
                <a:gd name="T64" fmla="*/ 197 w 229"/>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70">
                  <a:moveTo>
                    <a:pt x="31" y="144"/>
                  </a:moveTo>
                  <a:cubicBezTo>
                    <a:pt x="31" y="155"/>
                    <a:pt x="33" y="167"/>
                    <a:pt x="36" y="179"/>
                  </a:cubicBezTo>
                  <a:cubicBezTo>
                    <a:pt x="40" y="191"/>
                    <a:pt x="45" y="201"/>
                    <a:pt x="51" y="211"/>
                  </a:cubicBezTo>
                  <a:cubicBezTo>
                    <a:pt x="58" y="221"/>
                    <a:pt x="67" y="228"/>
                    <a:pt x="77" y="235"/>
                  </a:cubicBezTo>
                  <a:cubicBezTo>
                    <a:pt x="88" y="241"/>
                    <a:pt x="101" y="244"/>
                    <a:pt x="116" y="244"/>
                  </a:cubicBezTo>
                  <a:cubicBezTo>
                    <a:pt x="138" y="244"/>
                    <a:pt x="156" y="238"/>
                    <a:pt x="169" y="226"/>
                  </a:cubicBezTo>
                  <a:cubicBezTo>
                    <a:pt x="182" y="214"/>
                    <a:pt x="191" y="198"/>
                    <a:pt x="196" y="179"/>
                  </a:cubicBezTo>
                  <a:cubicBezTo>
                    <a:pt x="227" y="179"/>
                    <a:pt x="227" y="179"/>
                    <a:pt x="227" y="179"/>
                  </a:cubicBezTo>
                  <a:cubicBezTo>
                    <a:pt x="220" y="208"/>
                    <a:pt x="208" y="230"/>
                    <a:pt x="191" y="246"/>
                  </a:cubicBezTo>
                  <a:cubicBezTo>
                    <a:pt x="173" y="262"/>
                    <a:pt x="148" y="270"/>
                    <a:pt x="116" y="270"/>
                  </a:cubicBezTo>
                  <a:cubicBezTo>
                    <a:pt x="95" y="270"/>
                    <a:pt x="78" y="267"/>
                    <a:pt x="63" y="259"/>
                  </a:cubicBezTo>
                  <a:cubicBezTo>
                    <a:pt x="49" y="252"/>
                    <a:pt x="37" y="242"/>
                    <a:pt x="28" y="230"/>
                  </a:cubicBezTo>
                  <a:cubicBezTo>
                    <a:pt x="18" y="218"/>
                    <a:pt x="11" y="203"/>
                    <a:pt x="7" y="187"/>
                  </a:cubicBezTo>
                  <a:cubicBezTo>
                    <a:pt x="3" y="171"/>
                    <a:pt x="0" y="153"/>
                    <a:pt x="0" y="135"/>
                  </a:cubicBezTo>
                  <a:cubicBezTo>
                    <a:pt x="0" y="118"/>
                    <a:pt x="3" y="102"/>
                    <a:pt x="7" y="86"/>
                  </a:cubicBezTo>
                  <a:cubicBezTo>
                    <a:pt x="11" y="69"/>
                    <a:pt x="18" y="55"/>
                    <a:pt x="28" y="42"/>
                  </a:cubicBezTo>
                  <a:cubicBezTo>
                    <a:pt x="37" y="30"/>
                    <a:pt x="49" y="19"/>
                    <a:pt x="63" y="12"/>
                  </a:cubicBezTo>
                  <a:cubicBezTo>
                    <a:pt x="78" y="4"/>
                    <a:pt x="95" y="0"/>
                    <a:pt x="116" y="0"/>
                  </a:cubicBezTo>
                  <a:cubicBezTo>
                    <a:pt x="136" y="0"/>
                    <a:pt x="154" y="4"/>
                    <a:pt x="168" y="12"/>
                  </a:cubicBezTo>
                  <a:cubicBezTo>
                    <a:pt x="183" y="21"/>
                    <a:pt x="194" y="31"/>
                    <a:pt x="204" y="45"/>
                  </a:cubicBezTo>
                  <a:cubicBezTo>
                    <a:pt x="213" y="58"/>
                    <a:pt x="219" y="74"/>
                    <a:pt x="223" y="91"/>
                  </a:cubicBezTo>
                  <a:cubicBezTo>
                    <a:pt x="227" y="108"/>
                    <a:pt x="229" y="126"/>
                    <a:pt x="228" y="144"/>
                  </a:cubicBezTo>
                  <a:lnTo>
                    <a:pt x="31" y="144"/>
                  </a:lnTo>
                  <a:close/>
                  <a:moveTo>
                    <a:pt x="197" y="117"/>
                  </a:moveTo>
                  <a:cubicBezTo>
                    <a:pt x="197" y="105"/>
                    <a:pt x="194" y="94"/>
                    <a:pt x="191" y="83"/>
                  </a:cubicBezTo>
                  <a:cubicBezTo>
                    <a:pt x="187" y="72"/>
                    <a:pt x="182" y="63"/>
                    <a:pt x="175" y="54"/>
                  </a:cubicBezTo>
                  <a:cubicBezTo>
                    <a:pt x="168" y="46"/>
                    <a:pt x="159" y="39"/>
                    <a:pt x="149" y="34"/>
                  </a:cubicBezTo>
                  <a:cubicBezTo>
                    <a:pt x="139" y="29"/>
                    <a:pt x="128" y="26"/>
                    <a:pt x="116" y="26"/>
                  </a:cubicBezTo>
                  <a:cubicBezTo>
                    <a:pt x="103" y="26"/>
                    <a:pt x="91" y="29"/>
                    <a:pt x="82" y="34"/>
                  </a:cubicBezTo>
                  <a:cubicBezTo>
                    <a:pt x="72" y="39"/>
                    <a:pt x="63" y="46"/>
                    <a:pt x="56" y="54"/>
                  </a:cubicBezTo>
                  <a:cubicBezTo>
                    <a:pt x="49" y="63"/>
                    <a:pt x="44" y="72"/>
                    <a:pt x="40" y="83"/>
                  </a:cubicBezTo>
                  <a:cubicBezTo>
                    <a:pt x="36" y="95"/>
                    <a:pt x="33"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ABC33C89-EC67-4D2F-A6EE-863292BC31F8}"/>
                </a:ext>
              </a:extLst>
            </p:cNvPr>
            <p:cNvSpPr>
              <a:spLocks/>
            </p:cNvSpPr>
            <p:nvPr userDrawn="1"/>
          </p:nvSpPr>
          <p:spPr bwMode="auto">
            <a:xfrm>
              <a:off x="10698163" y="955676"/>
              <a:ext cx="115888" cy="238125"/>
            </a:xfrm>
            <a:custGeom>
              <a:avLst/>
              <a:gdLst>
                <a:gd name="T0" fmla="*/ 0 w 126"/>
                <a:gd name="T1" fmla="*/ 4 h 260"/>
                <a:gd name="T2" fmla="*/ 29 w 126"/>
                <a:gd name="T3" fmla="*/ 4 h 260"/>
                <a:gd name="T4" fmla="*/ 29 w 126"/>
                <a:gd name="T5" fmla="*/ 64 h 260"/>
                <a:gd name="T6" fmla="*/ 30 w 126"/>
                <a:gd name="T7" fmla="*/ 64 h 260"/>
                <a:gd name="T8" fmla="*/ 67 w 126"/>
                <a:gd name="T9" fmla="*/ 16 h 260"/>
                <a:gd name="T10" fmla="*/ 126 w 126"/>
                <a:gd name="T11" fmla="*/ 1 h 260"/>
                <a:gd name="T12" fmla="*/ 126 w 126"/>
                <a:gd name="T13" fmla="*/ 32 h 260"/>
                <a:gd name="T14" fmla="*/ 88 w 126"/>
                <a:gd name="T15" fmla="*/ 38 h 260"/>
                <a:gd name="T16" fmla="*/ 58 w 126"/>
                <a:gd name="T17" fmla="*/ 57 h 260"/>
                <a:gd name="T18" fmla="*/ 38 w 126"/>
                <a:gd name="T19" fmla="*/ 87 h 260"/>
                <a:gd name="T20" fmla="*/ 31 w 126"/>
                <a:gd name="T21" fmla="*/ 124 h 260"/>
                <a:gd name="T22" fmla="*/ 31 w 126"/>
                <a:gd name="T23" fmla="*/ 260 h 260"/>
                <a:gd name="T24" fmla="*/ 0 w 126"/>
                <a:gd name="T25" fmla="*/ 260 h 260"/>
                <a:gd name="T26" fmla="*/ 0 w 126"/>
                <a:gd name="T2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0">
                  <a:moveTo>
                    <a:pt x="0" y="4"/>
                  </a:moveTo>
                  <a:cubicBezTo>
                    <a:pt x="29" y="4"/>
                    <a:pt x="29" y="4"/>
                    <a:pt x="29" y="4"/>
                  </a:cubicBezTo>
                  <a:cubicBezTo>
                    <a:pt x="29" y="64"/>
                    <a:pt x="29" y="64"/>
                    <a:pt x="29" y="64"/>
                  </a:cubicBezTo>
                  <a:cubicBezTo>
                    <a:pt x="30" y="64"/>
                    <a:pt x="30" y="64"/>
                    <a:pt x="30" y="64"/>
                  </a:cubicBezTo>
                  <a:cubicBezTo>
                    <a:pt x="38" y="44"/>
                    <a:pt x="50" y="28"/>
                    <a:pt x="67" y="16"/>
                  </a:cubicBezTo>
                  <a:cubicBezTo>
                    <a:pt x="83" y="5"/>
                    <a:pt x="103" y="0"/>
                    <a:pt x="126" y="1"/>
                  </a:cubicBezTo>
                  <a:cubicBezTo>
                    <a:pt x="126" y="32"/>
                    <a:pt x="126" y="32"/>
                    <a:pt x="126" y="32"/>
                  </a:cubicBezTo>
                  <a:cubicBezTo>
                    <a:pt x="112" y="31"/>
                    <a:pt x="99" y="33"/>
                    <a:pt x="88" y="38"/>
                  </a:cubicBezTo>
                  <a:cubicBezTo>
                    <a:pt x="76" y="42"/>
                    <a:pt x="66" y="49"/>
                    <a:pt x="58" y="57"/>
                  </a:cubicBezTo>
                  <a:cubicBezTo>
                    <a:pt x="49" y="65"/>
                    <a:pt x="43" y="75"/>
                    <a:pt x="38" y="87"/>
                  </a:cubicBezTo>
                  <a:cubicBezTo>
                    <a:pt x="34" y="98"/>
                    <a:pt x="31" y="111"/>
                    <a:pt x="31" y="124"/>
                  </a:cubicBezTo>
                  <a:cubicBezTo>
                    <a:pt x="31" y="260"/>
                    <a:pt x="31" y="260"/>
                    <a:pt x="31" y="260"/>
                  </a:cubicBezTo>
                  <a:cubicBezTo>
                    <a:pt x="0" y="260"/>
                    <a:pt x="0" y="260"/>
                    <a:pt x="0" y="260"/>
                  </a:cubicBez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21ADD4C2-FD7D-4546-8105-1EA5A026FADF}"/>
                </a:ext>
              </a:extLst>
            </p:cNvPr>
            <p:cNvSpPr>
              <a:spLocks/>
            </p:cNvSpPr>
            <p:nvPr userDrawn="1"/>
          </p:nvSpPr>
          <p:spPr bwMode="auto">
            <a:xfrm>
              <a:off x="10837863" y="958851"/>
              <a:ext cx="207963" cy="234950"/>
            </a:xfrm>
            <a:custGeom>
              <a:avLst/>
              <a:gdLst>
                <a:gd name="T0" fmla="*/ 0 w 131"/>
                <a:gd name="T1" fmla="*/ 0 h 148"/>
                <a:gd name="T2" fmla="*/ 20 w 131"/>
                <a:gd name="T3" fmla="*/ 0 h 148"/>
                <a:gd name="T4" fmla="*/ 66 w 131"/>
                <a:gd name="T5" fmla="*/ 130 h 148"/>
                <a:gd name="T6" fmla="*/ 67 w 131"/>
                <a:gd name="T7" fmla="*/ 130 h 148"/>
                <a:gd name="T8" fmla="*/ 112 w 131"/>
                <a:gd name="T9" fmla="*/ 0 h 148"/>
                <a:gd name="T10" fmla="*/ 131 w 131"/>
                <a:gd name="T11" fmla="*/ 0 h 148"/>
                <a:gd name="T12" fmla="*/ 76 w 131"/>
                <a:gd name="T13" fmla="*/ 148 h 148"/>
                <a:gd name="T14" fmla="*/ 57 w 131"/>
                <a:gd name="T15" fmla="*/ 148 h 148"/>
                <a:gd name="T16" fmla="*/ 0 w 131"/>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8">
                  <a:moveTo>
                    <a:pt x="0" y="0"/>
                  </a:moveTo>
                  <a:lnTo>
                    <a:pt x="20" y="0"/>
                  </a:lnTo>
                  <a:lnTo>
                    <a:pt x="66" y="130"/>
                  </a:lnTo>
                  <a:lnTo>
                    <a:pt x="67" y="130"/>
                  </a:lnTo>
                  <a:lnTo>
                    <a:pt x="112" y="0"/>
                  </a:lnTo>
                  <a:lnTo>
                    <a:pt x="131" y="0"/>
                  </a:lnTo>
                  <a:lnTo>
                    <a:pt x="76" y="148"/>
                  </a:lnTo>
                  <a:lnTo>
                    <a:pt x="57" y="14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01194320-9F06-431F-9BDC-947B71B7B2B6}"/>
                </a:ext>
              </a:extLst>
            </p:cNvPr>
            <p:cNvSpPr>
              <a:spLocks noEditPoints="1"/>
            </p:cNvSpPr>
            <p:nvPr userDrawn="1"/>
          </p:nvSpPr>
          <p:spPr bwMode="auto">
            <a:xfrm>
              <a:off x="11074400" y="868363"/>
              <a:ext cx="28575" cy="325438"/>
            </a:xfrm>
            <a:custGeom>
              <a:avLst/>
              <a:gdLst>
                <a:gd name="T0" fmla="*/ 0 w 18"/>
                <a:gd name="T1" fmla="*/ 0 h 205"/>
                <a:gd name="T2" fmla="*/ 18 w 18"/>
                <a:gd name="T3" fmla="*/ 0 h 205"/>
                <a:gd name="T4" fmla="*/ 18 w 18"/>
                <a:gd name="T5" fmla="*/ 29 h 205"/>
                <a:gd name="T6" fmla="*/ 0 w 18"/>
                <a:gd name="T7" fmla="*/ 29 h 205"/>
                <a:gd name="T8" fmla="*/ 0 w 18"/>
                <a:gd name="T9" fmla="*/ 0 h 205"/>
                <a:gd name="T10" fmla="*/ 0 w 18"/>
                <a:gd name="T11" fmla="*/ 57 h 205"/>
                <a:gd name="T12" fmla="*/ 18 w 18"/>
                <a:gd name="T13" fmla="*/ 57 h 205"/>
                <a:gd name="T14" fmla="*/ 18 w 18"/>
                <a:gd name="T15" fmla="*/ 205 h 205"/>
                <a:gd name="T16" fmla="*/ 0 w 18"/>
                <a:gd name="T17" fmla="*/ 205 h 205"/>
                <a:gd name="T18" fmla="*/ 0 w 18"/>
                <a:gd name="T19" fmla="*/ 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5">
                  <a:moveTo>
                    <a:pt x="0" y="0"/>
                  </a:moveTo>
                  <a:lnTo>
                    <a:pt x="18" y="0"/>
                  </a:lnTo>
                  <a:lnTo>
                    <a:pt x="18" y="29"/>
                  </a:lnTo>
                  <a:lnTo>
                    <a:pt x="0" y="29"/>
                  </a:lnTo>
                  <a:lnTo>
                    <a:pt x="0" y="0"/>
                  </a:lnTo>
                  <a:close/>
                  <a:moveTo>
                    <a:pt x="0" y="57"/>
                  </a:moveTo>
                  <a:lnTo>
                    <a:pt x="18" y="57"/>
                  </a:lnTo>
                  <a:lnTo>
                    <a:pt x="18" y="205"/>
                  </a:lnTo>
                  <a:lnTo>
                    <a:pt x="0" y="205"/>
                  </a:lnTo>
                  <a:lnTo>
                    <a:pt x="0"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090DB181-586C-456D-B766-891913E0C4BB}"/>
                </a:ext>
              </a:extLst>
            </p:cNvPr>
            <p:cNvSpPr>
              <a:spLocks/>
            </p:cNvSpPr>
            <p:nvPr userDrawn="1"/>
          </p:nvSpPr>
          <p:spPr bwMode="auto">
            <a:xfrm>
              <a:off x="11145838" y="952501"/>
              <a:ext cx="207963" cy="247650"/>
            </a:xfrm>
            <a:custGeom>
              <a:avLst/>
              <a:gdLst>
                <a:gd name="T0" fmla="*/ 193 w 226"/>
                <a:gd name="T1" fmla="*/ 88 h 270"/>
                <a:gd name="T2" fmla="*/ 169 w 226"/>
                <a:gd name="T3" fmla="*/ 43 h 270"/>
                <a:gd name="T4" fmla="*/ 121 w 226"/>
                <a:gd name="T5" fmla="*/ 26 h 270"/>
                <a:gd name="T6" fmla="*/ 82 w 226"/>
                <a:gd name="T7" fmla="*/ 36 h 270"/>
                <a:gd name="T8" fmla="*/ 54 w 226"/>
                <a:gd name="T9" fmla="*/ 60 h 270"/>
                <a:gd name="T10" fmla="*/ 37 w 226"/>
                <a:gd name="T11" fmla="*/ 95 h 270"/>
                <a:gd name="T12" fmla="*/ 31 w 226"/>
                <a:gd name="T13" fmla="*/ 135 h 270"/>
                <a:gd name="T14" fmla="*/ 37 w 226"/>
                <a:gd name="T15" fmla="*/ 175 h 270"/>
                <a:gd name="T16" fmla="*/ 54 w 226"/>
                <a:gd name="T17" fmla="*/ 210 h 270"/>
                <a:gd name="T18" fmla="*/ 82 w 226"/>
                <a:gd name="T19" fmla="*/ 235 h 270"/>
                <a:gd name="T20" fmla="*/ 121 w 226"/>
                <a:gd name="T21" fmla="*/ 244 h 270"/>
                <a:gd name="T22" fmla="*/ 148 w 226"/>
                <a:gd name="T23" fmla="*/ 239 h 270"/>
                <a:gd name="T24" fmla="*/ 171 w 226"/>
                <a:gd name="T25" fmla="*/ 224 h 270"/>
                <a:gd name="T26" fmla="*/ 187 w 226"/>
                <a:gd name="T27" fmla="*/ 201 h 270"/>
                <a:gd name="T28" fmla="*/ 195 w 226"/>
                <a:gd name="T29" fmla="*/ 171 h 270"/>
                <a:gd name="T30" fmla="*/ 226 w 226"/>
                <a:gd name="T31" fmla="*/ 171 h 270"/>
                <a:gd name="T32" fmla="*/ 192 w 226"/>
                <a:gd name="T33" fmla="*/ 244 h 270"/>
                <a:gd name="T34" fmla="*/ 121 w 226"/>
                <a:gd name="T35" fmla="*/ 270 h 270"/>
                <a:gd name="T36" fmla="*/ 69 w 226"/>
                <a:gd name="T37" fmla="*/ 259 h 270"/>
                <a:gd name="T38" fmla="*/ 31 w 226"/>
                <a:gd name="T39" fmla="*/ 230 h 270"/>
                <a:gd name="T40" fmla="*/ 8 w 226"/>
                <a:gd name="T41" fmla="*/ 187 h 270"/>
                <a:gd name="T42" fmla="*/ 0 w 226"/>
                <a:gd name="T43" fmla="*/ 135 h 270"/>
                <a:gd name="T44" fmla="*/ 8 w 226"/>
                <a:gd name="T45" fmla="*/ 83 h 270"/>
                <a:gd name="T46" fmla="*/ 31 w 226"/>
                <a:gd name="T47" fmla="*/ 40 h 270"/>
                <a:gd name="T48" fmla="*/ 69 w 226"/>
                <a:gd name="T49" fmla="*/ 11 h 270"/>
                <a:gd name="T50" fmla="*/ 121 w 226"/>
                <a:gd name="T51" fmla="*/ 0 h 270"/>
                <a:gd name="T52" fmla="*/ 190 w 226"/>
                <a:gd name="T53" fmla="*/ 22 h 270"/>
                <a:gd name="T54" fmla="*/ 224 w 226"/>
                <a:gd name="T55" fmla="*/ 88 h 270"/>
                <a:gd name="T56" fmla="*/ 193 w 226"/>
                <a:gd name="T57"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270">
                  <a:moveTo>
                    <a:pt x="193" y="88"/>
                  </a:moveTo>
                  <a:cubicBezTo>
                    <a:pt x="189" y="69"/>
                    <a:pt x="181" y="53"/>
                    <a:pt x="169" y="43"/>
                  </a:cubicBezTo>
                  <a:cubicBezTo>
                    <a:pt x="157" y="32"/>
                    <a:pt x="141" y="26"/>
                    <a:pt x="121" y="26"/>
                  </a:cubicBezTo>
                  <a:cubicBezTo>
                    <a:pt x="106" y="26"/>
                    <a:pt x="93" y="29"/>
                    <a:pt x="82" y="36"/>
                  </a:cubicBezTo>
                  <a:cubicBezTo>
                    <a:pt x="70" y="42"/>
                    <a:pt x="61" y="50"/>
                    <a:pt x="54" y="60"/>
                  </a:cubicBezTo>
                  <a:cubicBezTo>
                    <a:pt x="46" y="71"/>
                    <a:pt x="41" y="82"/>
                    <a:pt x="37" y="95"/>
                  </a:cubicBezTo>
                  <a:cubicBezTo>
                    <a:pt x="33" y="108"/>
                    <a:pt x="31" y="122"/>
                    <a:pt x="31" y="135"/>
                  </a:cubicBezTo>
                  <a:cubicBezTo>
                    <a:pt x="31" y="149"/>
                    <a:pt x="33" y="162"/>
                    <a:pt x="37" y="175"/>
                  </a:cubicBezTo>
                  <a:cubicBezTo>
                    <a:pt x="41" y="188"/>
                    <a:pt x="46" y="200"/>
                    <a:pt x="54" y="210"/>
                  </a:cubicBezTo>
                  <a:cubicBezTo>
                    <a:pt x="61" y="220"/>
                    <a:pt x="70" y="228"/>
                    <a:pt x="82" y="235"/>
                  </a:cubicBezTo>
                  <a:cubicBezTo>
                    <a:pt x="93" y="241"/>
                    <a:pt x="106" y="244"/>
                    <a:pt x="121" y="244"/>
                  </a:cubicBezTo>
                  <a:cubicBezTo>
                    <a:pt x="130" y="244"/>
                    <a:pt x="139" y="242"/>
                    <a:pt x="148" y="239"/>
                  </a:cubicBezTo>
                  <a:cubicBezTo>
                    <a:pt x="157" y="235"/>
                    <a:pt x="164" y="230"/>
                    <a:pt x="171" y="224"/>
                  </a:cubicBezTo>
                  <a:cubicBezTo>
                    <a:pt x="177" y="217"/>
                    <a:pt x="183" y="209"/>
                    <a:pt x="187" y="201"/>
                  </a:cubicBezTo>
                  <a:cubicBezTo>
                    <a:pt x="191" y="192"/>
                    <a:pt x="194" y="182"/>
                    <a:pt x="195" y="171"/>
                  </a:cubicBezTo>
                  <a:cubicBezTo>
                    <a:pt x="226" y="171"/>
                    <a:pt x="226" y="171"/>
                    <a:pt x="226" y="171"/>
                  </a:cubicBezTo>
                  <a:cubicBezTo>
                    <a:pt x="222" y="202"/>
                    <a:pt x="210" y="227"/>
                    <a:pt x="192" y="244"/>
                  </a:cubicBezTo>
                  <a:cubicBezTo>
                    <a:pt x="173" y="262"/>
                    <a:pt x="149" y="270"/>
                    <a:pt x="121" y="270"/>
                  </a:cubicBezTo>
                  <a:cubicBezTo>
                    <a:pt x="101" y="270"/>
                    <a:pt x="84" y="267"/>
                    <a:pt x="69" y="259"/>
                  </a:cubicBezTo>
                  <a:cubicBezTo>
                    <a:pt x="54" y="252"/>
                    <a:pt x="41" y="242"/>
                    <a:pt x="31" y="230"/>
                  </a:cubicBezTo>
                  <a:cubicBezTo>
                    <a:pt x="21" y="218"/>
                    <a:pt x="13" y="204"/>
                    <a:pt x="8" y="187"/>
                  </a:cubicBezTo>
                  <a:cubicBezTo>
                    <a:pt x="3" y="171"/>
                    <a:pt x="0" y="154"/>
                    <a:pt x="0" y="135"/>
                  </a:cubicBezTo>
                  <a:cubicBezTo>
                    <a:pt x="0" y="117"/>
                    <a:pt x="3" y="100"/>
                    <a:pt x="8" y="83"/>
                  </a:cubicBezTo>
                  <a:cubicBezTo>
                    <a:pt x="13" y="67"/>
                    <a:pt x="21" y="52"/>
                    <a:pt x="31" y="40"/>
                  </a:cubicBezTo>
                  <a:cubicBezTo>
                    <a:pt x="41" y="28"/>
                    <a:pt x="54" y="18"/>
                    <a:pt x="69" y="11"/>
                  </a:cubicBezTo>
                  <a:cubicBezTo>
                    <a:pt x="84" y="4"/>
                    <a:pt x="101" y="0"/>
                    <a:pt x="121" y="0"/>
                  </a:cubicBezTo>
                  <a:cubicBezTo>
                    <a:pt x="148" y="0"/>
                    <a:pt x="171" y="7"/>
                    <a:pt x="190" y="22"/>
                  </a:cubicBezTo>
                  <a:cubicBezTo>
                    <a:pt x="209" y="36"/>
                    <a:pt x="221" y="58"/>
                    <a:pt x="224" y="88"/>
                  </a:cubicBezTo>
                  <a:lnTo>
                    <a:pt x="193"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A07738A0-14FD-4368-B380-F6CB1434827D}"/>
                </a:ext>
              </a:extLst>
            </p:cNvPr>
            <p:cNvSpPr>
              <a:spLocks noEditPoints="1"/>
            </p:cNvSpPr>
            <p:nvPr userDrawn="1"/>
          </p:nvSpPr>
          <p:spPr bwMode="auto">
            <a:xfrm>
              <a:off x="11382375" y="952501"/>
              <a:ext cx="207963" cy="247650"/>
            </a:xfrm>
            <a:custGeom>
              <a:avLst/>
              <a:gdLst>
                <a:gd name="T0" fmla="*/ 31 w 228"/>
                <a:gd name="T1" fmla="*/ 144 h 270"/>
                <a:gd name="T2" fmla="*/ 36 w 228"/>
                <a:gd name="T3" fmla="*/ 179 h 270"/>
                <a:gd name="T4" fmla="*/ 51 w 228"/>
                <a:gd name="T5" fmla="*/ 211 h 270"/>
                <a:gd name="T6" fmla="*/ 77 w 228"/>
                <a:gd name="T7" fmla="*/ 235 h 270"/>
                <a:gd name="T8" fmla="*/ 115 w 228"/>
                <a:gd name="T9" fmla="*/ 244 h 270"/>
                <a:gd name="T10" fmla="*/ 169 w 228"/>
                <a:gd name="T11" fmla="*/ 226 h 270"/>
                <a:gd name="T12" fmla="*/ 196 w 228"/>
                <a:gd name="T13" fmla="*/ 179 h 270"/>
                <a:gd name="T14" fmla="*/ 227 w 228"/>
                <a:gd name="T15" fmla="*/ 179 h 270"/>
                <a:gd name="T16" fmla="*/ 190 w 228"/>
                <a:gd name="T17" fmla="*/ 246 h 270"/>
                <a:gd name="T18" fmla="*/ 115 w 228"/>
                <a:gd name="T19" fmla="*/ 270 h 270"/>
                <a:gd name="T20" fmla="*/ 63 w 228"/>
                <a:gd name="T21" fmla="*/ 259 h 270"/>
                <a:gd name="T22" fmla="*/ 27 w 228"/>
                <a:gd name="T23" fmla="*/ 230 h 270"/>
                <a:gd name="T24" fmla="*/ 7 w 228"/>
                <a:gd name="T25" fmla="*/ 187 h 270"/>
                <a:gd name="T26" fmla="*/ 0 w 228"/>
                <a:gd name="T27" fmla="*/ 135 h 270"/>
                <a:gd name="T28" fmla="*/ 7 w 228"/>
                <a:gd name="T29" fmla="*/ 86 h 270"/>
                <a:gd name="T30" fmla="*/ 27 w 228"/>
                <a:gd name="T31" fmla="*/ 42 h 270"/>
                <a:gd name="T32" fmla="*/ 63 w 228"/>
                <a:gd name="T33" fmla="*/ 12 h 270"/>
                <a:gd name="T34" fmla="*/ 115 w 228"/>
                <a:gd name="T35" fmla="*/ 0 h 270"/>
                <a:gd name="T36" fmla="*/ 168 w 228"/>
                <a:gd name="T37" fmla="*/ 12 h 270"/>
                <a:gd name="T38" fmla="*/ 203 w 228"/>
                <a:gd name="T39" fmla="*/ 45 h 270"/>
                <a:gd name="T40" fmla="*/ 223 w 228"/>
                <a:gd name="T41" fmla="*/ 91 h 270"/>
                <a:gd name="T42" fmla="*/ 228 w 228"/>
                <a:gd name="T43" fmla="*/ 144 h 270"/>
                <a:gd name="T44" fmla="*/ 31 w 228"/>
                <a:gd name="T45" fmla="*/ 144 h 270"/>
                <a:gd name="T46" fmla="*/ 197 w 228"/>
                <a:gd name="T47" fmla="*/ 117 h 270"/>
                <a:gd name="T48" fmla="*/ 190 w 228"/>
                <a:gd name="T49" fmla="*/ 83 h 270"/>
                <a:gd name="T50" fmla="*/ 174 w 228"/>
                <a:gd name="T51" fmla="*/ 54 h 270"/>
                <a:gd name="T52" fmla="*/ 149 w 228"/>
                <a:gd name="T53" fmla="*/ 34 h 270"/>
                <a:gd name="T54" fmla="*/ 115 w 228"/>
                <a:gd name="T55" fmla="*/ 26 h 270"/>
                <a:gd name="T56" fmla="*/ 81 w 228"/>
                <a:gd name="T57" fmla="*/ 34 h 270"/>
                <a:gd name="T58" fmla="*/ 56 w 228"/>
                <a:gd name="T59" fmla="*/ 54 h 270"/>
                <a:gd name="T60" fmla="*/ 39 w 228"/>
                <a:gd name="T61" fmla="*/ 83 h 270"/>
                <a:gd name="T62" fmla="*/ 31 w 228"/>
                <a:gd name="T63" fmla="*/ 117 h 270"/>
                <a:gd name="T64" fmla="*/ 197 w 228"/>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70">
                  <a:moveTo>
                    <a:pt x="31" y="144"/>
                  </a:moveTo>
                  <a:cubicBezTo>
                    <a:pt x="31" y="155"/>
                    <a:pt x="33" y="167"/>
                    <a:pt x="36" y="179"/>
                  </a:cubicBezTo>
                  <a:cubicBezTo>
                    <a:pt x="39" y="191"/>
                    <a:pt x="44" y="201"/>
                    <a:pt x="51" y="211"/>
                  </a:cubicBezTo>
                  <a:cubicBezTo>
                    <a:pt x="58" y="221"/>
                    <a:pt x="66" y="228"/>
                    <a:pt x="77" y="235"/>
                  </a:cubicBezTo>
                  <a:cubicBezTo>
                    <a:pt x="88" y="241"/>
                    <a:pt x="100" y="244"/>
                    <a:pt x="115" y="244"/>
                  </a:cubicBezTo>
                  <a:cubicBezTo>
                    <a:pt x="138" y="244"/>
                    <a:pt x="156" y="238"/>
                    <a:pt x="169" y="226"/>
                  </a:cubicBezTo>
                  <a:cubicBezTo>
                    <a:pt x="182" y="214"/>
                    <a:pt x="191" y="198"/>
                    <a:pt x="196" y="179"/>
                  </a:cubicBezTo>
                  <a:cubicBezTo>
                    <a:pt x="227" y="179"/>
                    <a:pt x="227" y="179"/>
                    <a:pt x="227" y="179"/>
                  </a:cubicBezTo>
                  <a:cubicBezTo>
                    <a:pt x="220" y="208"/>
                    <a:pt x="208" y="230"/>
                    <a:pt x="190" y="246"/>
                  </a:cubicBezTo>
                  <a:cubicBezTo>
                    <a:pt x="173" y="262"/>
                    <a:pt x="148" y="270"/>
                    <a:pt x="115" y="270"/>
                  </a:cubicBezTo>
                  <a:cubicBezTo>
                    <a:pt x="95" y="270"/>
                    <a:pt x="77" y="267"/>
                    <a:pt x="63" y="259"/>
                  </a:cubicBezTo>
                  <a:cubicBezTo>
                    <a:pt x="48" y="252"/>
                    <a:pt x="36" y="242"/>
                    <a:pt x="27" y="230"/>
                  </a:cubicBezTo>
                  <a:cubicBezTo>
                    <a:pt x="18" y="218"/>
                    <a:pt x="11" y="203"/>
                    <a:pt x="7" y="187"/>
                  </a:cubicBezTo>
                  <a:cubicBezTo>
                    <a:pt x="2" y="171"/>
                    <a:pt x="0" y="153"/>
                    <a:pt x="0" y="135"/>
                  </a:cubicBezTo>
                  <a:cubicBezTo>
                    <a:pt x="0" y="118"/>
                    <a:pt x="2" y="102"/>
                    <a:pt x="7" y="86"/>
                  </a:cubicBezTo>
                  <a:cubicBezTo>
                    <a:pt x="11" y="69"/>
                    <a:pt x="18" y="55"/>
                    <a:pt x="27" y="42"/>
                  </a:cubicBezTo>
                  <a:cubicBezTo>
                    <a:pt x="36" y="30"/>
                    <a:pt x="48" y="19"/>
                    <a:pt x="63" y="12"/>
                  </a:cubicBezTo>
                  <a:cubicBezTo>
                    <a:pt x="77" y="4"/>
                    <a:pt x="95" y="0"/>
                    <a:pt x="115" y="0"/>
                  </a:cubicBezTo>
                  <a:cubicBezTo>
                    <a:pt x="136" y="0"/>
                    <a:pt x="153" y="4"/>
                    <a:pt x="168" y="12"/>
                  </a:cubicBezTo>
                  <a:cubicBezTo>
                    <a:pt x="182" y="21"/>
                    <a:pt x="194" y="31"/>
                    <a:pt x="203" y="45"/>
                  </a:cubicBezTo>
                  <a:cubicBezTo>
                    <a:pt x="212" y="58"/>
                    <a:pt x="219" y="74"/>
                    <a:pt x="223" y="91"/>
                  </a:cubicBezTo>
                  <a:cubicBezTo>
                    <a:pt x="227" y="108"/>
                    <a:pt x="228" y="126"/>
                    <a:pt x="228" y="144"/>
                  </a:cubicBezTo>
                  <a:lnTo>
                    <a:pt x="31" y="144"/>
                  </a:lnTo>
                  <a:close/>
                  <a:moveTo>
                    <a:pt x="197" y="117"/>
                  </a:moveTo>
                  <a:cubicBezTo>
                    <a:pt x="196" y="105"/>
                    <a:pt x="194" y="94"/>
                    <a:pt x="190" y="83"/>
                  </a:cubicBezTo>
                  <a:cubicBezTo>
                    <a:pt x="187" y="72"/>
                    <a:pt x="181" y="63"/>
                    <a:pt x="174" y="54"/>
                  </a:cubicBezTo>
                  <a:cubicBezTo>
                    <a:pt x="167" y="46"/>
                    <a:pt x="159" y="39"/>
                    <a:pt x="149" y="34"/>
                  </a:cubicBezTo>
                  <a:cubicBezTo>
                    <a:pt x="139" y="29"/>
                    <a:pt x="128" y="26"/>
                    <a:pt x="115" y="26"/>
                  </a:cubicBezTo>
                  <a:cubicBezTo>
                    <a:pt x="102" y="26"/>
                    <a:pt x="91" y="29"/>
                    <a:pt x="81" y="34"/>
                  </a:cubicBezTo>
                  <a:cubicBezTo>
                    <a:pt x="71" y="39"/>
                    <a:pt x="63" y="46"/>
                    <a:pt x="56" y="54"/>
                  </a:cubicBezTo>
                  <a:cubicBezTo>
                    <a:pt x="49" y="63"/>
                    <a:pt x="43" y="72"/>
                    <a:pt x="39" y="83"/>
                  </a:cubicBezTo>
                  <a:cubicBezTo>
                    <a:pt x="35" y="95"/>
                    <a:pt x="32"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23FF45CE-4C51-4EF9-BB23-02D011AE4AA4}"/>
                </a:ext>
              </a:extLst>
            </p:cNvPr>
            <p:cNvSpPr>
              <a:spLocks/>
            </p:cNvSpPr>
            <p:nvPr userDrawn="1"/>
          </p:nvSpPr>
          <p:spPr bwMode="auto">
            <a:xfrm>
              <a:off x="11615738" y="952501"/>
              <a:ext cx="190500" cy="247650"/>
            </a:xfrm>
            <a:custGeom>
              <a:avLst/>
              <a:gdLst>
                <a:gd name="T0" fmla="*/ 168 w 208"/>
                <a:gd name="T1" fmla="*/ 82 h 270"/>
                <a:gd name="T2" fmla="*/ 162 w 208"/>
                <a:gd name="T3" fmla="*/ 57 h 270"/>
                <a:gd name="T4" fmla="*/ 147 w 208"/>
                <a:gd name="T5" fmla="*/ 40 h 270"/>
                <a:gd name="T6" fmla="*/ 126 w 208"/>
                <a:gd name="T7" fmla="*/ 29 h 270"/>
                <a:gd name="T8" fmla="*/ 101 w 208"/>
                <a:gd name="T9" fmla="*/ 26 h 270"/>
                <a:gd name="T10" fmla="*/ 80 w 208"/>
                <a:gd name="T11" fmla="*/ 28 h 270"/>
                <a:gd name="T12" fmla="*/ 60 w 208"/>
                <a:gd name="T13" fmla="*/ 36 h 270"/>
                <a:gd name="T14" fmla="*/ 46 w 208"/>
                <a:gd name="T15" fmla="*/ 50 h 270"/>
                <a:gd name="T16" fmla="*/ 41 w 208"/>
                <a:gd name="T17" fmla="*/ 70 h 270"/>
                <a:gd name="T18" fmla="*/ 46 w 208"/>
                <a:gd name="T19" fmla="*/ 88 h 270"/>
                <a:gd name="T20" fmla="*/ 59 w 208"/>
                <a:gd name="T21" fmla="*/ 100 h 270"/>
                <a:gd name="T22" fmla="*/ 76 w 208"/>
                <a:gd name="T23" fmla="*/ 108 h 270"/>
                <a:gd name="T24" fmla="*/ 94 w 208"/>
                <a:gd name="T25" fmla="*/ 113 h 270"/>
                <a:gd name="T26" fmla="*/ 135 w 208"/>
                <a:gd name="T27" fmla="*/ 123 h 270"/>
                <a:gd name="T28" fmla="*/ 162 w 208"/>
                <a:gd name="T29" fmla="*/ 130 h 270"/>
                <a:gd name="T30" fmla="*/ 185 w 208"/>
                <a:gd name="T31" fmla="*/ 144 h 270"/>
                <a:gd name="T32" fmla="*/ 202 w 208"/>
                <a:gd name="T33" fmla="*/ 164 h 270"/>
                <a:gd name="T34" fmla="*/ 208 w 208"/>
                <a:gd name="T35" fmla="*/ 194 h 270"/>
                <a:gd name="T36" fmla="*/ 199 w 208"/>
                <a:gd name="T37" fmla="*/ 229 h 270"/>
                <a:gd name="T38" fmla="*/ 175 w 208"/>
                <a:gd name="T39" fmla="*/ 253 h 270"/>
                <a:gd name="T40" fmla="*/ 142 w 208"/>
                <a:gd name="T41" fmla="*/ 266 h 270"/>
                <a:gd name="T42" fmla="*/ 105 w 208"/>
                <a:gd name="T43" fmla="*/ 270 h 270"/>
                <a:gd name="T44" fmla="*/ 32 w 208"/>
                <a:gd name="T45" fmla="*/ 249 h 270"/>
                <a:gd name="T46" fmla="*/ 0 w 208"/>
                <a:gd name="T47" fmla="*/ 180 h 270"/>
                <a:gd name="T48" fmla="*/ 32 w 208"/>
                <a:gd name="T49" fmla="*/ 180 h 270"/>
                <a:gd name="T50" fmla="*/ 55 w 208"/>
                <a:gd name="T51" fmla="*/ 228 h 270"/>
                <a:gd name="T52" fmla="*/ 107 w 208"/>
                <a:gd name="T53" fmla="*/ 244 h 270"/>
                <a:gd name="T54" fmla="*/ 130 w 208"/>
                <a:gd name="T55" fmla="*/ 242 h 270"/>
                <a:gd name="T56" fmla="*/ 153 w 208"/>
                <a:gd name="T57" fmla="*/ 233 h 270"/>
                <a:gd name="T58" fmla="*/ 170 w 208"/>
                <a:gd name="T59" fmla="*/ 218 h 270"/>
                <a:gd name="T60" fmla="*/ 177 w 208"/>
                <a:gd name="T61" fmla="*/ 196 h 270"/>
                <a:gd name="T62" fmla="*/ 172 w 208"/>
                <a:gd name="T63" fmla="*/ 177 h 270"/>
                <a:gd name="T64" fmla="*/ 159 w 208"/>
                <a:gd name="T65" fmla="*/ 164 h 270"/>
                <a:gd name="T66" fmla="*/ 141 w 208"/>
                <a:gd name="T67" fmla="*/ 155 h 270"/>
                <a:gd name="T68" fmla="*/ 121 w 208"/>
                <a:gd name="T69" fmla="*/ 149 h 270"/>
                <a:gd name="T70" fmla="*/ 81 w 208"/>
                <a:gd name="T71" fmla="*/ 140 h 270"/>
                <a:gd name="T72" fmla="*/ 52 w 208"/>
                <a:gd name="T73" fmla="*/ 131 h 270"/>
                <a:gd name="T74" fmla="*/ 30 w 208"/>
                <a:gd name="T75" fmla="*/ 118 h 270"/>
                <a:gd name="T76" fmla="*/ 15 w 208"/>
                <a:gd name="T77" fmla="*/ 99 h 270"/>
                <a:gd name="T78" fmla="*/ 9 w 208"/>
                <a:gd name="T79" fmla="*/ 72 h 270"/>
                <a:gd name="T80" fmla="*/ 18 w 208"/>
                <a:gd name="T81" fmla="*/ 39 h 270"/>
                <a:gd name="T82" fmla="*/ 41 w 208"/>
                <a:gd name="T83" fmla="*/ 16 h 270"/>
                <a:gd name="T84" fmla="*/ 72 w 208"/>
                <a:gd name="T85" fmla="*/ 4 h 270"/>
                <a:gd name="T86" fmla="*/ 105 w 208"/>
                <a:gd name="T87" fmla="*/ 0 h 270"/>
                <a:gd name="T88" fmla="*/ 141 w 208"/>
                <a:gd name="T89" fmla="*/ 5 h 270"/>
                <a:gd name="T90" fmla="*/ 171 w 208"/>
                <a:gd name="T91" fmla="*/ 20 h 270"/>
                <a:gd name="T92" fmla="*/ 191 w 208"/>
                <a:gd name="T93" fmla="*/ 46 h 270"/>
                <a:gd name="T94" fmla="*/ 199 w 208"/>
                <a:gd name="T95" fmla="*/ 82 h 270"/>
                <a:gd name="T96" fmla="*/ 168 w 208"/>
                <a:gd name="T97" fmla="*/ 8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70">
                  <a:moveTo>
                    <a:pt x="168" y="82"/>
                  </a:moveTo>
                  <a:cubicBezTo>
                    <a:pt x="168" y="73"/>
                    <a:pt x="166" y="64"/>
                    <a:pt x="162" y="57"/>
                  </a:cubicBezTo>
                  <a:cubicBezTo>
                    <a:pt x="158" y="50"/>
                    <a:pt x="153" y="44"/>
                    <a:pt x="147" y="40"/>
                  </a:cubicBezTo>
                  <a:cubicBezTo>
                    <a:pt x="141" y="35"/>
                    <a:pt x="134" y="32"/>
                    <a:pt x="126" y="29"/>
                  </a:cubicBezTo>
                  <a:cubicBezTo>
                    <a:pt x="118" y="27"/>
                    <a:pt x="110" y="26"/>
                    <a:pt x="101" y="26"/>
                  </a:cubicBezTo>
                  <a:cubicBezTo>
                    <a:pt x="94" y="26"/>
                    <a:pt x="87" y="27"/>
                    <a:pt x="80" y="28"/>
                  </a:cubicBezTo>
                  <a:cubicBezTo>
                    <a:pt x="73" y="30"/>
                    <a:pt x="66" y="32"/>
                    <a:pt x="60" y="36"/>
                  </a:cubicBezTo>
                  <a:cubicBezTo>
                    <a:pt x="54" y="39"/>
                    <a:pt x="50" y="44"/>
                    <a:pt x="46" y="50"/>
                  </a:cubicBezTo>
                  <a:cubicBezTo>
                    <a:pt x="42" y="55"/>
                    <a:pt x="41" y="62"/>
                    <a:pt x="41" y="70"/>
                  </a:cubicBezTo>
                  <a:cubicBezTo>
                    <a:pt x="41" y="77"/>
                    <a:pt x="42" y="83"/>
                    <a:pt x="46" y="88"/>
                  </a:cubicBezTo>
                  <a:cubicBezTo>
                    <a:pt x="49" y="93"/>
                    <a:pt x="54" y="97"/>
                    <a:pt x="59" y="100"/>
                  </a:cubicBezTo>
                  <a:cubicBezTo>
                    <a:pt x="64" y="103"/>
                    <a:pt x="70" y="106"/>
                    <a:pt x="76" y="108"/>
                  </a:cubicBezTo>
                  <a:cubicBezTo>
                    <a:pt x="83" y="110"/>
                    <a:pt x="88" y="112"/>
                    <a:pt x="94" y="113"/>
                  </a:cubicBezTo>
                  <a:cubicBezTo>
                    <a:pt x="135" y="123"/>
                    <a:pt x="135" y="123"/>
                    <a:pt x="135" y="123"/>
                  </a:cubicBezTo>
                  <a:cubicBezTo>
                    <a:pt x="144" y="124"/>
                    <a:pt x="153" y="127"/>
                    <a:pt x="162" y="130"/>
                  </a:cubicBezTo>
                  <a:cubicBezTo>
                    <a:pt x="170" y="133"/>
                    <a:pt x="178" y="138"/>
                    <a:pt x="185" y="144"/>
                  </a:cubicBezTo>
                  <a:cubicBezTo>
                    <a:pt x="192" y="149"/>
                    <a:pt x="197" y="156"/>
                    <a:pt x="202" y="164"/>
                  </a:cubicBezTo>
                  <a:cubicBezTo>
                    <a:pt x="206" y="173"/>
                    <a:pt x="208" y="182"/>
                    <a:pt x="208" y="194"/>
                  </a:cubicBezTo>
                  <a:cubicBezTo>
                    <a:pt x="208" y="207"/>
                    <a:pt x="205" y="219"/>
                    <a:pt x="199" y="229"/>
                  </a:cubicBezTo>
                  <a:cubicBezTo>
                    <a:pt x="192" y="239"/>
                    <a:pt x="184" y="247"/>
                    <a:pt x="175" y="253"/>
                  </a:cubicBezTo>
                  <a:cubicBezTo>
                    <a:pt x="165" y="259"/>
                    <a:pt x="154" y="263"/>
                    <a:pt x="142" y="266"/>
                  </a:cubicBezTo>
                  <a:cubicBezTo>
                    <a:pt x="129" y="269"/>
                    <a:pt x="117" y="270"/>
                    <a:pt x="105" y="270"/>
                  </a:cubicBezTo>
                  <a:cubicBezTo>
                    <a:pt x="75" y="270"/>
                    <a:pt x="51" y="263"/>
                    <a:pt x="32" y="249"/>
                  </a:cubicBezTo>
                  <a:cubicBezTo>
                    <a:pt x="14" y="234"/>
                    <a:pt x="3" y="212"/>
                    <a:pt x="0" y="180"/>
                  </a:cubicBezTo>
                  <a:cubicBezTo>
                    <a:pt x="32" y="180"/>
                    <a:pt x="32" y="180"/>
                    <a:pt x="32" y="180"/>
                  </a:cubicBezTo>
                  <a:cubicBezTo>
                    <a:pt x="33" y="201"/>
                    <a:pt x="41" y="217"/>
                    <a:pt x="55" y="228"/>
                  </a:cubicBezTo>
                  <a:cubicBezTo>
                    <a:pt x="69" y="239"/>
                    <a:pt x="86" y="244"/>
                    <a:pt x="107" y="244"/>
                  </a:cubicBezTo>
                  <a:cubicBezTo>
                    <a:pt x="114" y="244"/>
                    <a:pt x="122" y="243"/>
                    <a:pt x="130" y="242"/>
                  </a:cubicBezTo>
                  <a:cubicBezTo>
                    <a:pt x="138" y="240"/>
                    <a:pt x="146" y="237"/>
                    <a:pt x="153" y="233"/>
                  </a:cubicBezTo>
                  <a:cubicBezTo>
                    <a:pt x="160" y="229"/>
                    <a:pt x="166" y="224"/>
                    <a:pt x="170" y="218"/>
                  </a:cubicBezTo>
                  <a:cubicBezTo>
                    <a:pt x="175" y="212"/>
                    <a:pt x="177" y="205"/>
                    <a:pt x="177" y="196"/>
                  </a:cubicBezTo>
                  <a:cubicBezTo>
                    <a:pt x="177" y="188"/>
                    <a:pt x="175" y="182"/>
                    <a:pt x="172" y="177"/>
                  </a:cubicBezTo>
                  <a:cubicBezTo>
                    <a:pt x="169" y="171"/>
                    <a:pt x="165" y="167"/>
                    <a:pt x="159" y="164"/>
                  </a:cubicBezTo>
                  <a:cubicBezTo>
                    <a:pt x="154" y="160"/>
                    <a:pt x="148" y="157"/>
                    <a:pt x="141" y="155"/>
                  </a:cubicBezTo>
                  <a:cubicBezTo>
                    <a:pt x="135" y="153"/>
                    <a:pt x="128" y="151"/>
                    <a:pt x="121" y="149"/>
                  </a:cubicBezTo>
                  <a:cubicBezTo>
                    <a:pt x="81" y="140"/>
                    <a:pt x="81" y="140"/>
                    <a:pt x="81" y="140"/>
                  </a:cubicBezTo>
                  <a:cubicBezTo>
                    <a:pt x="70" y="138"/>
                    <a:pt x="61" y="134"/>
                    <a:pt x="52" y="131"/>
                  </a:cubicBezTo>
                  <a:cubicBezTo>
                    <a:pt x="44" y="128"/>
                    <a:pt x="36" y="123"/>
                    <a:pt x="30" y="118"/>
                  </a:cubicBezTo>
                  <a:cubicBezTo>
                    <a:pt x="23" y="113"/>
                    <a:pt x="18" y="107"/>
                    <a:pt x="15" y="99"/>
                  </a:cubicBezTo>
                  <a:cubicBezTo>
                    <a:pt x="11" y="92"/>
                    <a:pt x="9" y="83"/>
                    <a:pt x="9" y="72"/>
                  </a:cubicBezTo>
                  <a:cubicBezTo>
                    <a:pt x="9" y="59"/>
                    <a:pt x="12" y="48"/>
                    <a:pt x="18" y="39"/>
                  </a:cubicBezTo>
                  <a:cubicBezTo>
                    <a:pt x="24" y="29"/>
                    <a:pt x="31" y="22"/>
                    <a:pt x="41" y="16"/>
                  </a:cubicBezTo>
                  <a:cubicBezTo>
                    <a:pt x="50" y="11"/>
                    <a:pt x="60" y="7"/>
                    <a:pt x="72" y="4"/>
                  </a:cubicBezTo>
                  <a:cubicBezTo>
                    <a:pt x="83" y="1"/>
                    <a:pt x="94" y="0"/>
                    <a:pt x="105" y="0"/>
                  </a:cubicBezTo>
                  <a:cubicBezTo>
                    <a:pt x="118" y="0"/>
                    <a:pt x="130" y="2"/>
                    <a:pt x="141" y="5"/>
                  </a:cubicBezTo>
                  <a:cubicBezTo>
                    <a:pt x="152" y="8"/>
                    <a:pt x="162" y="13"/>
                    <a:pt x="171" y="20"/>
                  </a:cubicBezTo>
                  <a:cubicBezTo>
                    <a:pt x="179" y="27"/>
                    <a:pt x="186" y="36"/>
                    <a:pt x="191" y="46"/>
                  </a:cubicBezTo>
                  <a:cubicBezTo>
                    <a:pt x="196" y="56"/>
                    <a:pt x="198" y="68"/>
                    <a:pt x="199" y="82"/>
                  </a:cubicBezTo>
                  <a:lnTo>
                    <a:pt x="168" y="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42423C39-CE55-4F44-9B2E-832B24B3FC7B}"/>
                </a:ext>
              </a:extLst>
            </p:cNvPr>
            <p:cNvSpPr>
              <a:spLocks noEditPoints="1"/>
            </p:cNvSpPr>
            <p:nvPr userDrawn="1"/>
          </p:nvSpPr>
          <p:spPr bwMode="auto">
            <a:xfrm>
              <a:off x="10855325" y="423863"/>
              <a:ext cx="320675"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AF7ED2F0-5CB7-4EAA-8E2F-3D45C2610027}"/>
                </a:ext>
              </a:extLst>
            </p:cNvPr>
            <p:cNvSpPr>
              <a:spLocks noEditPoints="1"/>
            </p:cNvSpPr>
            <p:nvPr userDrawn="1"/>
          </p:nvSpPr>
          <p:spPr bwMode="auto">
            <a:xfrm>
              <a:off x="11491913" y="423863"/>
              <a:ext cx="319088"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AD04F93F-6338-422F-9789-8F3798C77AB9}"/>
                </a:ext>
              </a:extLst>
            </p:cNvPr>
            <p:cNvSpPr>
              <a:spLocks/>
            </p:cNvSpPr>
            <p:nvPr userDrawn="1"/>
          </p:nvSpPr>
          <p:spPr bwMode="auto">
            <a:xfrm>
              <a:off x="10123488" y="423863"/>
              <a:ext cx="293688" cy="334963"/>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A2004A02-D254-46FB-A812-5D3B5E23F36B}"/>
                </a:ext>
              </a:extLst>
            </p:cNvPr>
            <p:cNvSpPr>
              <a:spLocks/>
            </p:cNvSpPr>
            <p:nvPr userDrawn="1"/>
          </p:nvSpPr>
          <p:spPr bwMode="auto">
            <a:xfrm>
              <a:off x="111918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AF4B7B48-B459-436C-A4FD-4AA8B0A938FA}"/>
                </a:ext>
              </a:extLst>
            </p:cNvPr>
            <p:cNvSpPr>
              <a:spLocks noEditPoints="1"/>
            </p:cNvSpPr>
            <p:nvPr userDrawn="1"/>
          </p:nvSpPr>
          <p:spPr bwMode="auto">
            <a:xfrm>
              <a:off x="10509250" y="423863"/>
              <a:ext cx="315913" cy="334963"/>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3D8AAE14-7E59-452F-A2C5-9D369D13DEC1}"/>
                </a:ext>
              </a:extLst>
            </p:cNvPr>
            <p:cNvSpPr>
              <a:spLocks/>
            </p:cNvSpPr>
            <p:nvPr userDrawn="1"/>
          </p:nvSpPr>
          <p:spPr bwMode="auto">
            <a:xfrm>
              <a:off x="9448800" y="420688"/>
              <a:ext cx="331788" cy="342900"/>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8758EC59-75A7-40B3-A034-3EC1F8977DF0}"/>
                </a:ext>
              </a:extLst>
            </p:cNvPr>
            <p:cNvSpPr>
              <a:spLocks/>
            </p:cNvSpPr>
            <p:nvPr userDrawn="1"/>
          </p:nvSpPr>
          <p:spPr bwMode="auto">
            <a:xfrm>
              <a:off x="98075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30" name="図 17">
            <a:extLst>
              <a:ext uri="{FF2B5EF4-FFF2-40B4-BE49-F238E27FC236}">
                <a16:creationId xmlns:a16="http://schemas.microsoft.com/office/drawing/2014/main" id="{743BC5BA-71FF-4218-8270-D502E56EDF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2072270683"/>
      </p:ext>
    </p:extLst>
  </p:cSld>
  <p:clrMapOvr>
    <a:masterClrMapping/>
  </p:clrMapOvr>
  <p:extLst>
    <p:ext uri="{DCECCB84-F9BA-43D5-87BE-67443E8EF086}">
      <p15:sldGuideLst xmlns:p15="http://schemas.microsoft.com/office/powerpoint/2012/main">
        <p15:guide id="2" orient="horz" pos="29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Navy">
    <p:bg>
      <p:bgPr>
        <a:solidFill>
          <a:schemeClr val="tx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B153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B94F3CAE-F017-42CE-84B2-45CA729003B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C88D7D23-6380-4790-9407-F2DB10096D06}"/>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9EED1E5A-B740-4A27-9D93-3496F12EADDD}"/>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1DB5E23D-9A6F-46FB-82D8-1B163F8593F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48259134"/>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Blue">
    <p:bg>
      <p:bgPr>
        <a:solidFill>
          <a:schemeClr val="bg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06E9A"/>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7CA1AC40-D53C-4673-9DC3-B02402F9747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6CDF98F7-BF4B-495B-85C0-8FAC45DA4E5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1A8203C1-F66F-4CD4-A085-98D0ECF26AE2}"/>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714C0430-F884-4B31-924F-470F853576E1}"/>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44353370"/>
      </p:ext>
    </p:extLst>
  </p:cSld>
  <p:clrMapOvr>
    <a:masterClrMapping/>
  </p:clrMapOvr>
  <p:extLst>
    <p:ext uri="{DCECCB84-F9BA-43D5-87BE-67443E8EF086}">
      <p15:sldGuideLst xmlns:p15="http://schemas.microsoft.com/office/powerpoint/2012/main">
        <p15:guide id="1" pos="192" userDrawn="1">
          <p15:clr>
            <a:srgbClr val="FBAE40"/>
          </p15:clr>
        </p15:guide>
        <p15:guide id="2" pos="74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9494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2D0EEDBC-CCE6-42CB-B62A-0733D7F4F365}"/>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506D9256-69F4-4846-8406-BC377285E39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638A7FD6-9D39-40A8-B4A5-64479B40DF8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EAA0B5C-CEEE-4E55-8CC5-8378DAEADFF6}"/>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0662479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Slide - Drk Gray">
    <p:bg>
      <p:bgPr>
        <a:solidFill>
          <a:schemeClr val="tx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C2C2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EDEA6EBC-A12E-4A80-B3DF-0F9E86F8179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084F0463-89F9-4D4B-B255-1EFE739F2F5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D7299AA9-FFE3-4ECF-B834-64F0717EAFF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E2D9BF53-29B6-4650-8772-EC4754B0B2E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1103107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 Delightful Yellow">
    <p:bg>
      <p:bgPr>
        <a:solidFill>
          <a:schemeClr val="accent3"/>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C89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AB0AC0B0-C192-4BA3-B44C-35558091D77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61A26B08-9158-4967-B8A3-A95F4ABF91C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F6444E9A-BCF2-4F85-8931-4AC83019969C}"/>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7185149-67AC-4278-9BF7-17496CDD86C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46902095"/>
      </p:ext>
    </p:extLst>
  </p:cSld>
  <p:clrMapOvr>
    <a:masterClrMapping/>
  </p:clrMapOvr>
  <p:extLst>
    <p:ext uri="{DCECCB84-F9BA-43D5-87BE-67443E8EF086}">
      <p15:sldGuideLst xmlns:p15="http://schemas.microsoft.com/office/powerpoint/2012/main">
        <p15:guide id="1" pos="3840" userDrawn="1">
          <p15:clr>
            <a:srgbClr val="FFFFFF"/>
          </p15:clr>
        </p15:guide>
        <p15:guide id="2" pos="7488" userDrawn="1">
          <p15:clr>
            <a:srgbClr val="FFFFFF"/>
          </p15:clr>
        </p15:guide>
        <p15:guide id="3" pos="192" userDrawn="1">
          <p15:clr>
            <a:srgbClr val="FFFF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 Dynamic Red">
    <p:bg>
      <p:bgPr>
        <a:solidFill>
          <a:schemeClr val="accent4"/>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9E3A2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840E93BA-DD1A-4CA5-906B-7605D43725C7}"/>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CC9EC8F5-2F55-4C9F-90DE-8D9761994DA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1EA2D50C-217A-4E68-9AFC-24E0273880EB}"/>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F2D367C-3145-4484-8B03-3DD825210F72}"/>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1773318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en">
    <p:bg>
      <p:bgPr>
        <a:solidFill>
          <a:schemeClr val="accent5"/>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6D964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E1768400-4ED5-426B-8A05-828B88D5AD0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1C4E59A7-29AB-413D-999E-CE16C2494A42}"/>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0B4DD840-BBD0-42CF-AA51-B2D658DB2998}"/>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A1F59812-0A57-4D06-8C90-0F39D7BFE4C4}"/>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6824147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 Purple Tinted">
    <p:bg>
      <p:bgPr>
        <a:solidFill>
          <a:schemeClr val="accent6">
            <a:lumMod val="50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7193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CEB6827B-27D3-4140-A44C-F6D5F63B2FB1}"/>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407C339E-F549-4195-B2AF-6498D38ED50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ext Placeholder 2">
            <a:extLst>
              <a:ext uri="{FF2B5EF4-FFF2-40B4-BE49-F238E27FC236}">
                <a16:creationId xmlns:a16="http://schemas.microsoft.com/office/drawing/2014/main" id="{5B760E1B-4F8A-478E-807E-2E72332393C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3EC6E173-FBBF-4238-8F99-F007BE92FB8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6154537"/>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genda Slide - BF-H">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14" name="タイトル 1">
            <a:extLst>
              <a:ext uri="{FF2B5EF4-FFF2-40B4-BE49-F238E27FC236}">
                <a16:creationId xmlns:a16="http://schemas.microsoft.com/office/drawing/2014/main" id="{E209CA9E-EA71-4D07-95CE-EA78E13E3F63}"/>
              </a:ext>
            </a:extLst>
          </p:cNvPr>
          <p:cNvSpPr>
            <a:spLocks noGrp="1"/>
          </p:cNvSpPr>
          <p:nvPr>
            <p:ph type="title" hasCustomPrompt="1"/>
          </p:nvPr>
        </p:nvSpPr>
        <p:spPr>
          <a:xfrm>
            <a:off x="228600"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[Agenda]</a:t>
            </a:r>
          </a:p>
        </p:txBody>
      </p:sp>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143000"/>
            <a:ext cx="8229600" cy="5257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1">
            <a:extLst>
              <a:ext uri="{FF2B5EF4-FFF2-40B4-BE49-F238E27FC236}">
                <a16:creationId xmlns:a16="http://schemas.microsoft.com/office/drawing/2014/main" id="{F93CD1FC-848D-4FBD-B222-AB1FF81F9C31}"/>
              </a:ext>
            </a:extLst>
          </p:cNvPr>
          <p:cNvSpPr>
            <a:spLocks noGrp="1"/>
          </p:cNvSpPr>
          <p:nvPr>
            <p:ph type="ftr" sz="quarter" idx="10"/>
          </p:nvPr>
        </p:nvSpPr>
        <p:spPr>
          <a:xfrm>
            <a:off x="1752600" y="6556248"/>
            <a:ext cx="256032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10" name="Slide Number Placeholder 2">
            <a:extLst>
              <a:ext uri="{FF2B5EF4-FFF2-40B4-BE49-F238E27FC236}">
                <a16:creationId xmlns:a16="http://schemas.microsoft.com/office/drawing/2014/main" id="{6046D4B9-1B5E-4C59-9152-A25FEA8BF9A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
        <p:nvSpPr>
          <p:cNvPr id="12" name="Freeform 5">
            <a:extLst>
              <a:ext uri="{FF2B5EF4-FFF2-40B4-BE49-F238E27FC236}">
                <a16:creationId xmlns:a16="http://schemas.microsoft.com/office/drawing/2014/main" id="{F3D31B2B-5576-40AE-B059-57C11E6089D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5778480"/>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3840" userDrawn="1">
          <p15:clr>
            <a:srgbClr val="FBAE40"/>
          </p15:clr>
        </p15:guide>
        <p15:guide id="3" pos="144" userDrawn="1">
          <p15:clr>
            <a:srgbClr val="FBAE40"/>
          </p15:clr>
        </p15:guide>
        <p15:guide id="4" pos="7536" userDrawn="1">
          <p15:clr>
            <a:srgbClr val="FBAE40"/>
          </p15:clr>
        </p15:guide>
        <p15:guide id="5" orient="horz" pos="14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s - BF-H">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2" name="Footer Placeholder 1">
            <a:extLst>
              <a:ext uri="{FF2B5EF4-FFF2-40B4-BE49-F238E27FC236}">
                <a16:creationId xmlns:a16="http://schemas.microsoft.com/office/drawing/2014/main" id="{3A6E617D-734F-4979-AA28-151FD13FA134}"/>
              </a:ext>
            </a:extLst>
          </p:cNvPr>
          <p:cNvSpPr>
            <a:spLocks noGrp="1"/>
          </p:cNvSpPr>
          <p:nvPr>
            <p:ph type="ftr" sz="quarter" idx="10"/>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448A4EEE-264C-42B7-9C67-2AF5171A4FA0}"/>
              </a:ext>
            </a:extLst>
          </p:cNvPr>
          <p:cNvSpPr>
            <a:spLocks noGrp="1"/>
          </p:cNvSpPr>
          <p:nvPr>
            <p:ph type="sldNum" sz="quarter" idx="11"/>
          </p:nvPr>
        </p:nvSpPr>
        <p:spPr/>
        <p:txBody>
          <a:bodyPr/>
          <a:lstStyle/>
          <a:p>
            <a:pPr algn="ctr"/>
            <a:fld id="{92EA2340-BE12-4138-BE15-7C339B03EB4B}" type="slidenum">
              <a:rPr lang="en-US" smtClean="0"/>
              <a:pPr algn="ctr"/>
              <a:t>‹#›</a:t>
            </a:fld>
            <a:endParaRPr lang="en-US" dirty="0"/>
          </a:p>
        </p:txBody>
      </p:sp>
      <p:sp>
        <p:nvSpPr>
          <p:cNvPr id="6" name="Content Placeholder 2">
            <a:extLst>
              <a:ext uri="{FF2B5EF4-FFF2-40B4-BE49-F238E27FC236}">
                <a16:creationId xmlns:a16="http://schemas.microsoft.com/office/drawing/2014/main" id="{C0E1A09D-4386-4027-B225-F549DC0B419D}"/>
              </a:ext>
            </a:extLst>
          </p:cNvPr>
          <p:cNvSpPr>
            <a:spLocks noGrp="1"/>
          </p:cNvSpPr>
          <p:nvPr>
            <p:ph idx="1"/>
          </p:nvPr>
        </p:nvSpPr>
        <p:spPr>
          <a:xfrm>
            <a:off x="228601" y="1066800"/>
            <a:ext cx="1173479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691193249"/>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144" userDrawn="1">
          <p15:clr>
            <a:srgbClr val="FBAE40"/>
          </p15:clr>
        </p15:guide>
        <p15:guide id="3" pos="7536" userDrawn="1">
          <p15:clr>
            <a:srgbClr val="FBAE40"/>
          </p15:clr>
        </p15:guide>
        <p15:guide id="4" orient="horz" pos="144" userDrawn="1">
          <p15:clr>
            <a:srgbClr val="FBAE40"/>
          </p15:clr>
        </p15:guide>
        <p15:guide id="6" pos="3840" userDrawn="1">
          <p15:clr>
            <a:srgbClr val="FBAE40"/>
          </p15:clr>
        </p15:guide>
        <p15:guide id="7" orient="horz" pos="3840" userDrawn="1">
          <p15:clr>
            <a:srgbClr val="FBAE40"/>
          </p15:clr>
        </p15:guide>
        <p15:guide id="8" orient="horz" pos="2256" userDrawn="1">
          <p15:clr>
            <a:srgbClr val="FBAE40"/>
          </p15:clr>
        </p15:guide>
        <p15:guide id="9" orient="horz" pos="6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 (White NTT DATA)">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srcRect/>
          <a:stretch/>
        </p:blipFill>
        <p:spPr>
          <a:xfrm>
            <a:off x="5" y="-1400"/>
            <a:ext cx="12192119" cy="4725800"/>
          </a:xfrm>
          <a:prstGeom prst="rect">
            <a:avLst/>
          </a:prstGeom>
        </p:spPr>
      </p:pic>
      <p:sp>
        <p:nvSpPr>
          <p:cNvPr id="14" name="正方形/長方形 13"/>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pic>
        <p:nvPicPr>
          <p:cNvPr id="13" name="図 12">
            <a:extLst>
              <a:ext uri="{FF2B5EF4-FFF2-40B4-BE49-F238E27FC236}">
                <a16:creationId xmlns:a16="http://schemas.microsoft.com/office/drawing/2014/main" id="{5F996963-4A1F-8846-B376-4BC33022D19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06503" y="253134"/>
            <a:ext cx="2635200" cy="902800"/>
          </a:xfrm>
          <a:prstGeom prst="rect">
            <a:avLst/>
          </a:prstGeom>
        </p:spPr>
      </p:pic>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2019 NTT DATA, Inc. All rights reserved.</a:t>
            </a:r>
            <a:endParaRPr lang="en-US" dirty="0"/>
          </a:p>
        </p:txBody>
      </p:sp>
      <p:pic>
        <p:nvPicPr>
          <p:cNvPr id="9" name="図 17">
            <a:extLst>
              <a:ext uri="{FF2B5EF4-FFF2-40B4-BE49-F238E27FC236}">
                <a16:creationId xmlns:a16="http://schemas.microsoft.com/office/drawing/2014/main" id="{F726A3C3-B8A5-43F5-948F-FCDA2DECB25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330855012"/>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 - BF-H">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cxnSp>
        <p:nvCxnSpPr>
          <p:cNvPr id="5" name="Straight Connector 4">
            <a:extLst>
              <a:ext uri="{FF2B5EF4-FFF2-40B4-BE49-F238E27FC236}">
                <a16:creationId xmlns:a16="http://schemas.microsoft.com/office/drawing/2014/main" id="{89D32AD7-4EC4-4336-8E66-DAF3CD63E129}"/>
              </a:ext>
            </a:extLst>
          </p:cNvPr>
          <p:cNvCxnSpPr/>
          <p:nvPr userDrawn="1"/>
        </p:nvCxnSpPr>
        <p:spPr>
          <a:xfrm>
            <a:off x="6094413"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441"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A2C65324-DF08-40A7-8C24-F703E437B0E6}"/>
              </a:ext>
            </a:extLst>
          </p:cNvPr>
          <p:cNvSpPr>
            <a:spLocks noGrp="1"/>
          </p:cNvSpPr>
          <p:nvPr>
            <p:ph type="ftr" sz="quarter" idx="12"/>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8FE53064-8875-4497-9F5F-2E32679407C2}"/>
              </a:ext>
            </a:extLst>
          </p:cNvPr>
          <p:cNvSpPr>
            <a:spLocks noGrp="1"/>
          </p:cNvSpPr>
          <p:nvPr>
            <p:ph type="sldNum" sz="quarter" idx="13"/>
          </p:nvPr>
        </p:nvSpPr>
        <p:spPr/>
        <p:txBody>
          <a:body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1261821398"/>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144" userDrawn="1">
          <p15:clr>
            <a:srgbClr val="FBAE40"/>
          </p15:clr>
        </p15:guide>
        <p15:guide id="3" pos="7536" userDrawn="1">
          <p15:clr>
            <a:srgbClr val="FBAE40"/>
          </p15:clr>
        </p15:guide>
        <p15:guide id="4" orient="horz" pos="672" userDrawn="1">
          <p15:clr>
            <a:srgbClr val="FBAE40"/>
          </p15:clr>
        </p15:guide>
        <p15:guide id="5" orient="horz" pos="144" userDrawn="1">
          <p15:clr>
            <a:srgbClr val="FBAE40"/>
          </p15:clr>
        </p15:guide>
        <p15:guide id="6" orient="horz" pos="2256" userDrawn="1">
          <p15:clr>
            <a:srgbClr val="FBAE40"/>
          </p15:clr>
        </p15:guide>
        <p15:guide id="7" pos="3840" userDrawn="1">
          <p15:clr>
            <a:srgbClr val="FBAE40"/>
          </p15:clr>
        </p15:guide>
        <p15:guide id="8" orient="horz"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Column - BF-H">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3D318D-5BC0-4FD7-84F6-570AAD7A014D}"/>
              </a:ext>
            </a:extLst>
          </p:cNvPr>
          <p:cNvCxnSpPr/>
          <p:nvPr userDrawn="1"/>
        </p:nvCxnSpPr>
        <p:spPr>
          <a:xfrm>
            <a:off x="4184986"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p:nvPr userDrawn="1"/>
        </p:nvCxnSpPr>
        <p:spPr>
          <a:xfrm>
            <a:off x="8007007"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E16C34B-1F98-482E-9707-9104D28E0B23}"/>
              </a:ext>
            </a:extLst>
          </p:cNvPr>
          <p:cNvSpPr>
            <a:spLocks noGrp="1"/>
          </p:cNvSpPr>
          <p:nvPr>
            <p:ph type="ftr" sz="quarter" idx="13"/>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C68E32ED-97A5-4487-AA5E-D634C8C951B9}"/>
              </a:ext>
            </a:extLst>
          </p:cNvPr>
          <p:cNvSpPr>
            <a:spLocks noGrp="1"/>
          </p:cNvSpPr>
          <p:nvPr>
            <p:ph type="sldNum" sz="quarter" idx="14"/>
          </p:nvPr>
        </p:nvSpPr>
        <p:spPr/>
        <p:txBody>
          <a:bodyPr/>
          <a:lstStyle/>
          <a:p>
            <a:pPr algn="ctr"/>
            <a:fld id="{92EA2340-BE12-4138-BE15-7C339B03EB4B}" type="slidenum">
              <a:rPr lang="en-US" smtClean="0"/>
              <a:pPr algn="ctr"/>
              <a:t>‹#›</a:t>
            </a:fld>
            <a:endParaRPr lang="en-US" dirty="0"/>
          </a:p>
        </p:txBody>
      </p:sp>
      <p:sp>
        <p:nvSpPr>
          <p:cNvPr id="14" name="タイトル 1">
            <a:extLst>
              <a:ext uri="{FF2B5EF4-FFF2-40B4-BE49-F238E27FC236}">
                <a16:creationId xmlns:a16="http://schemas.microsoft.com/office/drawing/2014/main" id="{D42E8D99-ACDC-4B18-BB03-6B2FDEC2F100}"/>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5" name="Content Placeholder 2">
            <a:extLst>
              <a:ext uri="{FF2B5EF4-FFF2-40B4-BE49-F238E27FC236}">
                <a16:creationId xmlns:a16="http://schemas.microsoft.com/office/drawing/2014/main" id="{E6B707C5-9432-42A5-AF05-9DC709A237DB}"/>
              </a:ext>
            </a:extLst>
          </p:cNvPr>
          <p:cNvSpPr>
            <a:spLocks noGrp="1"/>
          </p:cNvSpPr>
          <p:nvPr>
            <p:ph idx="1"/>
          </p:nvPr>
        </p:nvSpPr>
        <p:spPr>
          <a:xfrm>
            <a:off x="457199"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6" name="Content Placeholder 2">
            <a:extLst>
              <a:ext uri="{FF2B5EF4-FFF2-40B4-BE49-F238E27FC236}">
                <a16:creationId xmlns:a16="http://schemas.microsoft.com/office/drawing/2014/main" id="{E458842B-A662-4100-A167-60B0C97821D5}"/>
              </a:ext>
            </a:extLst>
          </p:cNvPr>
          <p:cNvSpPr>
            <a:spLocks noGrp="1"/>
          </p:cNvSpPr>
          <p:nvPr>
            <p:ph idx="15"/>
          </p:nvPr>
        </p:nvSpPr>
        <p:spPr>
          <a:xfrm>
            <a:off x="4279220"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7" name="Content Placeholder 2">
            <a:extLst>
              <a:ext uri="{FF2B5EF4-FFF2-40B4-BE49-F238E27FC236}">
                <a16:creationId xmlns:a16="http://schemas.microsoft.com/office/drawing/2014/main" id="{D40AEB42-84B1-4A48-AC27-91C814F36F7B}"/>
              </a:ext>
            </a:extLst>
          </p:cNvPr>
          <p:cNvSpPr>
            <a:spLocks noGrp="1"/>
          </p:cNvSpPr>
          <p:nvPr>
            <p:ph idx="16"/>
          </p:nvPr>
        </p:nvSpPr>
        <p:spPr>
          <a:xfrm>
            <a:off x="8101242"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232385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orient="horz" pos="144" userDrawn="1">
          <p15:clr>
            <a:srgbClr val="FBAE40"/>
          </p15:clr>
        </p15:guide>
        <p15:guide id="4" orient="horz" pos="480" userDrawn="1">
          <p15:clr>
            <a:srgbClr val="FBAE40"/>
          </p15:clr>
        </p15:guide>
        <p15:guide id="5" orient="horz" pos="672" userDrawn="1">
          <p15:clr>
            <a:srgbClr val="FBAE40"/>
          </p15:clr>
        </p15:guide>
        <p15:guide id="6" pos="144" userDrawn="1">
          <p15:clr>
            <a:srgbClr val="FBAE40"/>
          </p15:clr>
        </p15:guide>
        <p15:guide id="7" pos="7536" userDrawn="1">
          <p15:clr>
            <a:srgbClr val="FBAE40"/>
          </p15:clr>
        </p15:guide>
        <p15:guide id="8" orient="horz"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3 Horiz Column - BF-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539768" y="2763043"/>
            <a:ext cx="11129710"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539768" y="4399756"/>
            <a:ext cx="11129710"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542026" y="1219200"/>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542026" y="2855913"/>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542026" y="4492627"/>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D465562C-9532-42CA-8773-230E46F36A96}"/>
              </a:ext>
            </a:extLst>
          </p:cNvPr>
          <p:cNvSpPr>
            <a:spLocks noGrp="1"/>
          </p:cNvSpPr>
          <p:nvPr>
            <p:ph type="ftr" sz="quarter" idx="12"/>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2A08A776-01DF-46FF-806F-860D46A35598}"/>
              </a:ext>
            </a:extLst>
          </p:cNvPr>
          <p:cNvSpPr>
            <a:spLocks noGrp="1"/>
          </p:cNvSpPr>
          <p:nvPr>
            <p:ph type="sldNum" sz="quarter" idx="13"/>
          </p:nvPr>
        </p:nvSpPr>
        <p:spPr/>
        <p:txBody>
          <a:bodyPr/>
          <a:lstStyle/>
          <a:p>
            <a:pPr algn="ctr"/>
            <a:fld id="{92EA2340-BE12-4138-BE15-7C339B03EB4B}" type="slidenum">
              <a:rPr lang="en-US" smtClean="0"/>
              <a:pPr algn="ctr"/>
              <a:t>‹#›</a:t>
            </a:fld>
            <a:endParaRPr lang="en-US" dirty="0"/>
          </a:p>
        </p:txBody>
      </p:sp>
      <p:sp>
        <p:nvSpPr>
          <p:cNvPr id="10" name="タイトル 1">
            <a:extLst>
              <a:ext uri="{FF2B5EF4-FFF2-40B4-BE49-F238E27FC236}">
                <a16:creationId xmlns:a16="http://schemas.microsoft.com/office/drawing/2014/main" id="{AA8F8661-4F4A-4873-B6AD-B80E3F5C2774}"/>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7788803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orient="horz" pos="480" userDrawn="1">
          <p15:clr>
            <a:srgbClr val="FBAE40"/>
          </p15:clr>
        </p15:guide>
        <p15:guide id="4" orient="horz" pos="144" userDrawn="1">
          <p15:clr>
            <a:srgbClr val="FBAE40"/>
          </p15:clr>
        </p15:guide>
        <p15:guide id="5" orient="horz" pos="672" userDrawn="1">
          <p15:clr>
            <a:srgbClr val="FBAE40"/>
          </p15:clr>
        </p15:guide>
        <p15:guide id="6" orient="horz" pos="3840" userDrawn="1">
          <p15:clr>
            <a:srgbClr val="FBAE40"/>
          </p15:clr>
        </p15:guide>
        <p15:guide id="7" pos="144" userDrawn="1">
          <p15:clr>
            <a:srgbClr val="FBAE40"/>
          </p15:clr>
        </p15:guide>
        <p15:guide id="8" pos="753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Subtitle and Contents - BF-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228601" y="822702"/>
            <a:ext cx="11734800" cy="381000"/>
          </a:xfrm>
          <a:prstGeom prst="rect">
            <a:avLst/>
          </a:prstGeom>
        </p:spPr>
        <p:txBody>
          <a:bodyPr anchor="t" anchorCtr="0"/>
          <a:lstStyle>
            <a:lvl1pPr marL="0" indent="0">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228601" y="1447800"/>
            <a:ext cx="11734798" cy="4648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84DCE89E-B0BB-4DB0-B64E-C47E9E11292A}"/>
              </a:ext>
            </a:extLst>
          </p:cNvPr>
          <p:cNvSpPr>
            <a:spLocks noGrp="1"/>
          </p:cNvSpPr>
          <p:nvPr>
            <p:ph type="ftr" sz="quarter" idx="13"/>
          </p:nvPr>
        </p:nvSpPr>
        <p:spPr/>
        <p:txBody>
          <a:bodyPr/>
          <a:lstStyle/>
          <a:p>
            <a:pPr defTabSz="609555"/>
            <a:r>
              <a:rPr lang="en-US" dirty="0"/>
              <a:t>© 2019 NTT DATA, Inc. All rights reserved.</a:t>
            </a:r>
          </a:p>
        </p:txBody>
      </p:sp>
      <p:sp>
        <p:nvSpPr>
          <p:cNvPr id="4" name="Slide Number Placeholder 3">
            <a:extLst>
              <a:ext uri="{FF2B5EF4-FFF2-40B4-BE49-F238E27FC236}">
                <a16:creationId xmlns:a16="http://schemas.microsoft.com/office/drawing/2014/main" id="{C5866104-F1BE-4312-8D6F-A1C9DCFA9D9B}"/>
              </a:ext>
            </a:extLst>
          </p:cNvPr>
          <p:cNvSpPr>
            <a:spLocks noGrp="1"/>
          </p:cNvSpPr>
          <p:nvPr>
            <p:ph type="sldNum" sz="quarter" idx="14"/>
          </p:nvPr>
        </p:nvSpPr>
        <p:spPr/>
        <p:txBody>
          <a:bodyPr/>
          <a:lstStyle/>
          <a:p>
            <a:pPr algn="ctr"/>
            <a:fld id="{92EA2340-BE12-4138-BE15-7C339B03EB4B}" type="slidenum">
              <a:rPr lang="en-US" smtClean="0"/>
              <a:pPr algn="ctr"/>
              <a:t>‹#›</a:t>
            </a:fld>
            <a:endParaRPr lang="en-US" dirty="0"/>
          </a:p>
        </p:txBody>
      </p:sp>
      <p:sp>
        <p:nvSpPr>
          <p:cNvPr id="11" name="タイトル 1">
            <a:extLst>
              <a:ext uri="{FF2B5EF4-FFF2-40B4-BE49-F238E27FC236}">
                <a16:creationId xmlns:a16="http://schemas.microsoft.com/office/drawing/2014/main" id="{3372FC32-76FC-4A0B-BE6A-7BF0D18AE9B3}"/>
              </a:ext>
            </a:extLst>
          </p:cNvPr>
          <p:cNvSpPr>
            <a:spLocks noGrp="1"/>
          </p:cNvSpPr>
          <p:nvPr>
            <p:ph type="title" hasCustomPrompt="1"/>
          </p:nvPr>
        </p:nvSpPr>
        <p:spPr>
          <a:xfrm>
            <a:off x="228601" y="238125"/>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4001470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80" userDrawn="1">
          <p15:clr>
            <a:srgbClr val="FBAE40"/>
          </p15:clr>
        </p15:guide>
        <p15:guide id="3" pos="144" userDrawn="1">
          <p15:clr>
            <a:srgbClr val="FBAE40"/>
          </p15:clr>
        </p15:guide>
        <p15:guide id="4" pos="7536" userDrawn="1">
          <p15:clr>
            <a:srgbClr val="FBAE40"/>
          </p15:clr>
        </p15:guide>
        <p15:guide id="5" orient="horz" pos="912" userDrawn="1">
          <p15:clr>
            <a:srgbClr val="FBAE40"/>
          </p15:clr>
        </p15:guide>
        <p15:guide id="6" orient="horz" pos="2352" userDrawn="1">
          <p15:clr>
            <a:srgbClr val="FBAE40"/>
          </p15:clr>
        </p15:guide>
        <p15:guide id="7" orient="horz"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ny Profile - BF-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6764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676400"/>
            <a:ext cx="4060825" cy="3556000"/>
          </a:xfrm>
          <a:prstGeom prst="rect">
            <a:avLst/>
          </a:prstGeom>
        </p:spPr>
        <p:txBody>
          <a:bodyPr tIns="457200"/>
          <a:lstStyle>
            <a:lvl1pPr marL="0" indent="0" algn="ctr">
              <a:buNone/>
              <a:defRPr sz="2000"/>
            </a:lvl1pPr>
          </a:lstStyle>
          <a:p>
            <a:r>
              <a:rPr lang="en-US" dirty="0"/>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676400"/>
            <a:ext cx="4060825" cy="3556000"/>
          </a:xfrm>
          <a:prstGeom prst="rect">
            <a:avLst/>
          </a:prstGeom>
        </p:spPr>
        <p:txBody>
          <a:bodyPr tIns="457200"/>
          <a:lstStyle>
            <a:lvl1pPr marL="0" indent="0" algn="ctr">
              <a:buNone/>
              <a:defRPr sz="2000"/>
            </a:lvl1pPr>
          </a:lstStyle>
          <a:p>
            <a:r>
              <a:rPr lang="en-US" dirty="0"/>
              <a:t>Click icon to add picture</a:t>
            </a:r>
            <a:endParaRPr dirty="0"/>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1142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39624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64A12A54-C04E-4D3E-A356-18832C413EB2}"/>
              </a:ext>
            </a:extLst>
          </p:cNvPr>
          <p:cNvSpPr>
            <a:spLocks noGrp="1"/>
          </p:cNvSpPr>
          <p:nvPr>
            <p:ph type="ftr" sz="quarter" idx="17"/>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69476D62-9095-4CC9-AAEC-54D9B8D81785}"/>
              </a:ext>
            </a:extLst>
          </p:cNvPr>
          <p:cNvSpPr>
            <a:spLocks noGrp="1"/>
          </p:cNvSpPr>
          <p:nvPr>
            <p:ph type="sldNum" sz="quarter" idx="18"/>
          </p:nvPr>
        </p:nvSpPr>
        <p:spPr/>
        <p:txBody>
          <a:bodyPr/>
          <a:lstStyle/>
          <a:p>
            <a:pPr algn="ctr"/>
            <a:fld id="{92EA2340-BE12-4138-BE15-7C339B03EB4B}" type="slidenum">
              <a:rPr lang="en-US" smtClean="0"/>
              <a:pPr algn="ctr"/>
              <a:t>‹#›</a:t>
            </a:fld>
            <a:endParaRPr lang="en-US" dirty="0"/>
          </a:p>
        </p:txBody>
      </p:sp>
      <p:sp>
        <p:nvSpPr>
          <p:cNvPr id="11" name="タイトル 1">
            <a:extLst>
              <a:ext uri="{FF2B5EF4-FFF2-40B4-BE49-F238E27FC236}">
                <a16:creationId xmlns:a16="http://schemas.microsoft.com/office/drawing/2014/main" id="{475224CC-0348-4098-8942-204F9E67E526}"/>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248411633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8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225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r Title and Contents - BF-H">
    <p:spTree>
      <p:nvGrpSpPr>
        <p:cNvPr id="1" name=""/>
        <p:cNvGrpSpPr/>
        <p:nvPr/>
      </p:nvGrpSpPr>
      <p:grpSpPr>
        <a:xfrm>
          <a:off x="0" y="0"/>
          <a:ext cx="0" cy="0"/>
          <a:chOff x="0" y="0"/>
          <a:chExt cx="0" cy="0"/>
        </a:xfrm>
      </p:grpSpPr>
      <p:sp>
        <p:nvSpPr>
          <p:cNvPr id="5" name="Rectangle 20"/>
          <p:cNvSpPr/>
          <p:nvPr userDrawn="1"/>
        </p:nvSpPr>
        <p:spPr>
          <a:xfrm>
            <a:off x="0" y="70"/>
            <a:ext cx="12192000" cy="7619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p>
        </p:txBody>
      </p:sp>
      <p:sp>
        <p:nvSpPr>
          <p:cNvPr id="9" name="タイトル 1">
            <a:extLst>
              <a:ext uri="{FF2B5EF4-FFF2-40B4-BE49-F238E27FC236}">
                <a16:creationId xmlns:a16="http://schemas.microsoft.com/office/drawing/2014/main" id="{4FBAFDBD-4F80-4A0F-A248-507747BC9910}"/>
              </a:ext>
            </a:extLst>
          </p:cNvPr>
          <p:cNvSpPr>
            <a:spLocks noGrp="1"/>
          </p:cNvSpPr>
          <p:nvPr>
            <p:ph type="title" hasCustomPrompt="1"/>
          </p:nvPr>
        </p:nvSpPr>
        <p:spPr>
          <a:xfrm>
            <a:off x="228600" y="0"/>
            <a:ext cx="11734800" cy="762000"/>
          </a:xfrm>
          <a:prstGeom prst="rect">
            <a:avLst/>
          </a:prstGeom>
        </p:spPr>
        <p:txBody>
          <a:bodyPr lIns="91440" tIns="0" bIns="0" anchor="ctr" anchorCtr="0">
            <a:normAutofit/>
          </a:bodyPr>
          <a:lstStyle>
            <a:lvl1pPr>
              <a:defRPr lang="en-US" altLang="ja-JP" spc="0" dirty="0" smtClean="0">
                <a:solidFill>
                  <a:schemeClr val="bg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0" name="Content Placeholder 2">
            <a:extLst>
              <a:ext uri="{FF2B5EF4-FFF2-40B4-BE49-F238E27FC236}">
                <a16:creationId xmlns:a16="http://schemas.microsoft.com/office/drawing/2014/main" id="{B2FC0774-65A7-4809-A081-4833B76F7533}"/>
              </a:ext>
            </a:extLst>
          </p:cNvPr>
          <p:cNvSpPr>
            <a:spLocks noGrp="1"/>
          </p:cNvSpPr>
          <p:nvPr>
            <p:ph idx="1"/>
          </p:nvPr>
        </p:nvSpPr>
        <p:spPr>
          <a:xfrm>
            <a:off x="618226" y="1066800"/>
            <a:ext cx="10972800" cy="51054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E5F47BE6-3BD8-4958-B41B-C016D80DD3F6}"/>
              </a:ext>
            </a:extLst>
          </p:cNvPr>
          <p:cNvSpPr>
            <a:spLocks noGrp="1"/>
          </p:cNvSpPr>
          <p:nvPr>
            <p:ph type="ftr" sz="quarter" idx="10"/>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B5BD79A7-C516-4193-99B9-AD23DD1E4C08}"/>
              </a:ext>
            </a:extLst>
          </p:cNvPr>
          <p:cNvSpPr>
            <a:spLocks noGrp="1"/>
          </p:cNvSpPr>
          <p:nvPr>
            <p:ph type="sldNum" sz="quarter" idx="11"/>
          </p:nvPr>
        </p:nvSpPr>
        <p:spPr/>
        <p:txBody>
          <a:body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2384272634"/>
      </p:ext>
    </p:extLst>
  </p:cSld>
  <p:clrMapOvr>
    <a:masterClrMapping/>
  </p:clrMapOvr>
  <p:extLst>
    <p:ext uri="{DCECCB84-F9BA-43D5-87BE-67443E8EF086}">
      <p15:sldGuideLst xmlns:p15="http://schemas.microsoft.com/office/powerpoint/2012/main">
        <p15:guide id="1" orient="horz" pos="2256" userDrawn="1">
          <p15:clr>
            <a:srgbClr val="FBAE40"/>
          </p15:clr>
        </p15:guide>
        <p15:guide id="2" pos="3840" userDrawn="1">
          <p15:clr>
            <a:srgbClr val="FBAE40"/>
          </p15:clr>
        </p15:guide>
        <p15:guide id="3" pos="144" userDrawn="1">
          <p15:clr>
            <a:srgbClr val="FBAE40"/>
          </p15:clr>
        </p15:guide>
        <p15:guide id="4" pos="753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Full Image - BF-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
        <p:nvSpPr>
          <p:cNvPr id="6" name="タイトル 1">
            <a:extLst>
              <a:ext uri="{FF2B5EF4-FFF2-40B4-BE49-F238E27FC236}">
                <a16:creationId xmlns:a16="http://schemas.microsoft.com/office/drawing/2014/main" id="{9E33CB52-140F-43B8-9740-0B9705DE1117}"/>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848973241"/>
      </p:ext>
    </p:extLst>
  </p:cSld>
  <p:clrMapOvr>
    <a:masterClrMapping/>
  </p:clrMapOvr>
  <p:extLst>
    <p:ext uri="{DCECCB84-F9BA-43D5-87BE-67443E8EF086}">
      <p15:sldGuideLst xmlns:p15="http://schemas.microsoft.com/office/powerpoint/2012/main">
        <p15:guide id="1" pos="3840" userDrawn="1">
          <p15:clr>
            <a:srgbClr val="FBAE40"/>
          </p15:clr>
        </p15:guide>
        <p15:guide id="2" pos="144" userDrawn="1">
          <p15:clr>
            <a:srgbClr val="FBAE40"/>
          </p15:clr>
        </p15:guide>
        <p15:guide id="3" pos="7536" userDrawn="1">
          <p15:clr>
            <a:srgbClr val="FBAE40"/>
          </p15:clr>
        </p15:guide>
        <p15:guide id="4" orient="horz" pos="67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with Image Band - BF-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803400"/>
            <a:ext cx="12192000" cy="33782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29EA3AB6-365F-458D-8ADF-AF1ABAE3C11F}"/>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675AD6A1-5123-4132-BA3B-7EAFBD4F151D}"/>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
        <p:nvSpPr>
          <p:cNvPr id="7" name="タイトル 1">
            <a:extLst>
              <a:ext uri="{FF2B5EF4-FFF2-40B4-BE49-F238E27FC236}">
                <a16:creationId xmlns:a16="http://schemas.microsoft.com/office/drawing/2014/main" id="{28D4509B-79EF-4773-9AA3-D9B05AB2C027}"/>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755930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672" userDrawn="1">
          <p15:clr>
            <a:srgbClr val="FBAE40"/>
          </p15:clr>
        </p15:guide>
        <p15:guide id="3" pos="7536" userDrawn="1">
          <p15:clr>
            <a:srgbClr val="FBAE40"/>
          </p15:clr>
        </p15:guide>
        <p15:guide id="4" pos="14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Slide - BF-H">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580AF351-5E3F-4D4F-B815-A3641CC4C1B5}"/>
              </a:ext>
            </a:extLst>
          </p:cNvPr>
          <p:cNvSpPr>
            <a:spLocks noGrp="1"/>
          </p:cNvSpPr>
          <p:nvPr>
            <p:ph type="pic" sz="quarter" idx="10"/>
          </p:nvPr>
        </p:nvSpPr>
        <p:spPr>
          <a:xfrm>
            <a:off x="1" y="0"/>
            <a:ext cx="12192000" cy="64008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34E9DA52-4E40-491D-BA4C-899F8CADB92B}"/>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3AAB899D-0E58-43A5-A90C-0F2D79E5B9C7}"/>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3745294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
        <p:nvSpPr>
          <p:cNvPr id="7" name="Picture Placeholder 15">
            <a:extLst>
              <a:ext uri="{FF2B5EF4-FFF2-40B4-BE49-F238E27FC236}">
                <a16:creationId xmlns:a16="http://schemas.microsoft.com/office/drawing/2014/main" id="{9F260035-2659-46AC-BDD3-C534795A102A}"/>
              </a:ext>
            </a:extLst>
          </p:cNvPr>
          <p:cNvSpPr>
            <a:spLocks noGrp="1"/>
          </p:cNvSpPr>
          <p:nvPr>
            <p:ph type="pic" sz="quarter" idx="10" hasCustomPrompt="1"/>
          </p:nvPr>
        </p:nvSpPr>
        <p:spPr>
          <a:xfrm>
            <a:off x="0" y="0"/>
            <a:ext cx="4114800" cy="6400800"/>
          </a:xfrm>
          <a:prstGeom prst="rect">
            <a:avLst/>
          </a:prstGeom>
        </p:spPr>
        <p:txBody>
          <a:bodyPr anchor="ctr"/>
          <a:lstStyle>
            <a:lvl1pPr marL="0" indent="0" algn="ctr">
              <a:buNone/>
              <a:defRPr sz="2000"/>
            </a:lvl1pPr>
          </a:lstStyle>
          <a:p>
            <a:r>
              <a:rPr lang="en-US" dirty="0"/>
              <a:t>7” x ‘ 4.5” @ 96dpi</a:t>
            </a:r>
          </a:p>
        </p:txBody>
      </p:sp>
      <p:graphicFrame>
        <p:nvGraphicFramePr>
          <p:cNvPr id="8" name="Body Copy">
            <a:extLst>
              <a:ext uri="{FF2B5EF4-FFF2-40B4-BE49-F238E27FC236}">
                <a16:creationId xmlns:a16="http://schemas.microsoft.com/office/drawing/2014/main" id="{9B92469F-F6B8-4A5B-A69A-AA795CB1E324}"/>
              </a:ext>
            </a:extLst>
          </p:cNvPr>
          <p:cNvGraphicFramePr>
            <a:graphicFrameLocks noGrp="1"/>
          </p:cNvGraphicFramePr>
          <p:nvPr userDrawn="1">
            <p:extLst>
              <p:ext uri="{D42A27DB-BD31-4B8C-83A1-F6EECF244321}">
                <p14:modId xmlns:p14="http://schemas.microsoft.com/office/powerpoint/2010/main" val="1620430969"/>
              </p:ext>
            </p:extLst>
          </p:nvPr>
        </p:nvGraphicFramePr>
        <p:xfrm>
          <a:off x="4419600" y="13985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3D3F4D71-4452-43DF-A863-B46E2CA26340}"/>
              </a:ext>
            </a:extLst>
          </p:cNvPr>
          <p:cNvSpPr>
            <a:spLocks noGrp="1"/>
          </p:cNvSpPr>
          <p:nvPr>
            <p:ph type="title" hasCustomPrompt="1"/>
          </p:nvPr>
        </p:nvSpPr>
        <p:spPr>
          <a:xfrm>
            <a:off x="4419600" y="182880"/>
            <a:ext cx="7467600" cy="552204"/>
          </a:xfrm>
          <a:prstGeom prst="rect">
            <a:avLst/>
          </a:prstGeom>
        </p:spPr>
        <p:txBody>
          <a:bodyPr lIns="0" tIns="0" rIns="0" bIns="0" anchor="ctr" anchorCtr="0"/>
          <a:lstStyle>
            <a:lvl1pPr marL="0" indent="0">
              <a:defRPr lang="en-US" b="1" dirty="0">
                <a:solidFill>
                  <a:schemeClr val="accent2">
                    <a:lumMod val="75000"/>
                  </a:schemeClr>
                </a:solidFill>
                <a:latin typeface="+mj-lt"/>
              </a:defRPr>
            </a:lvl1pPr>
          </a:lstStyle>
          <a:p>
            <a:r>
              <a:rPr lang="en-US" dirty="0"/>
              <a:t>Generic Description of Client (Title Case)</a:t>
            </a:r>
          </a:p>
        </p:txBody>
      </p:sp>
      <p:sp>
        <p:nvSpPr>
          <p:cNvPr id="10" name="Text Placeholder 3">
            <a:extLst>
              <a:ext uri="{FF2B5EF4-FFF2-40B4-BE49-F238E27FC236}">
                <a16:creationId xmlns:a16="http://schemas.microsoft.com/office/drawing/2014/main" id="{D5A263C5-67C5-495B-BE59-7EAB1AFF3193}"/>
              </a:ext>
            </a:extLst>
          </p:cNvPr>
          <p:cNvSpPr>
            <a:spLocks noGrp="1"/>
          </p:cNvSpPr>
          <p:nvPr>
            <p:ph type="body" sz="quarter" idx="13" hasCustomPrompt="1"/>
          </p:nvPr>
        </p:nvSpPr>
        <p:spPr>
          <a:xfrm>
            <a:off x="4419600" y="8382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751ED3C6-6349-4039-929C-BA184FB93CC5}"/>
              </a:ext>
            </a:extLst>
          </p:cNvPr>
          <p:cNvSpPr>
            <a:spLocks noGrp="1"/>
          </p:cNvSpPr>
          <p:nvPr>
            <p:ph type="body" sz="quarter" idx="14" hasCustomPrompt="1"/>
          </p:nvPr>
        </p:nvSpPr>
        <p:spPr>
          <a:xfrm>
            <a:off x="4419599" y="18840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2" name="Text Placeholder 10">
            <a:extLst>
              <a:ext uri="{FF2B5EF4-FFF2-40B4-BE49-F238E27FC236}">
                <a16:creationId xmlns:a16="http://schemas.microsoft.com/office/drawing/2014/main" id="{007A7BEB-CEBC-407B-B8EC-02D1A773A10C}"/>
              </a:ext>
            </a:extLst>
          </p:cNvPr>
          <p:cNvSpPr>
            <a:spLocks noGrp="1"/>
          </p:cNvSpPr>
          <p:nvPr>
            <p:ph type="body" sz="quarter" idx="15" hasCustomPrompt="1"/>
          </p:nvPr>
        </p:nvSpPr>
        <p:spPr>
          <a:xfrm>
            <a:off x="6981825" y="18840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3" name="Text Placeholder 10">
            <a:extLst>
              <a:ext uri="{FF2B5EF4-FFF2-40B4-BE49-F238E27FC236}">
                <a16:creationId xmlns:a16="http://schemas.microsoft.com/office/drawing/2014/main" id="{A1736DF4-7D7B-48C5-A0F2-687BA8177C48}"/>
              </a:ext>
            </a:extLst>
          </p:cNvPr>
          <p:cNvSpPr>
            <a:spLocks noGrp="1"/>
          </p:cNvSpPr>
          <p:nvPr>
            <p:ph type="body" sz="quarter" idx="16" hasCustomPrompt="1"/>
          </p:nvPr>
        </p:nvSpPr>
        <p:spPr>
          <a:xfrm>
            <a:off x="9528048" y="18840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4" name="Text Placeholder 17">
            <a:extLst>
              <a:ext uri="{FF2B5EF4-FFF2-40B4-BE49-F238E27FC236}">
                <a16:creationId xmlns:a16="http://schemas.microsoft.com/office/drawing/2014/main" id="{9071C8E3-6909-4EEB-8FD3-284D89B2B37D}"/>
              </a:ext>
            </a:extLst>
          </p:cNvPr>
          <p:cNvSpPr>
            <a:spLocks noGrp="1"/>
          </p:cNvSpPr>
          <p:nvPr>
            <p:ph type="body" sz="quarter" idx="17" hasCustomPrompt="1"/>
          </p:nvPr>
        </p:nvSpPr>
        <p:spPr>
          <a:xfrm>
            <a:off x="4419600" y="44196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3043729872"/>
      </p:ext>
    </p:extLst>
  </p:cSld>
  <p:clrMapOvr>
    <a:masterClrMapping/>
  </p:clrMapOvr>
  <p:extLst>
    <p:ext uri="{DCECCB84-F9BA-43D5-87BE-67443E8EF086}">
      <p15:sldGuideLst xmlns:p15="http://schemas.microsoft.com/office/powerpoint/2012/main">
        <p15:guide id="1" pos="3840">
          <p15:clr>
            <a:srgbClr val="FBAE40"/>
          </p15:clr>
        </p15:guide>
        <p15:guide id="2" pos="144">
          <p15:clr>
            <a:srgbClr val="FBAE40"/>
          </p15:clr>
        </p15:guide>
        <p15:guide id="3" pos="7536">
          <p15:clr>
            <a:srgbClr val="FBAE40"/>
          </p15:clr>
        </p15:guide>
        <p15:guide id="4" orient="horz" pos="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 (Human Blue NTT DATA)">
    <p:spTree>
      <p:nvGrpSpPr>
        <p:cNvPr id="1" name=""/>
        <p:cNvGrpSpPr/>
        <p:nvPr/>
      </p:nvGrpSpPr>
      <p:grpSpPr>
        <a:xfrm>
          <a:off x="0" y="0"/>
          <a:ext cx="0" cy="0"/>
          <a:chOff x="0" y="0"/>
          <a:chExt cx="0" cy="0"/>
        </a:xfrm>
      </p:grpSpPr>
      <p:pic>
        <p:nvPicPr>
          <p:cNvPr id="16" name="図 21">
            <a:extLst>
              <a:ext uri="{FF2B5EF4-FFF2-40B4-BE49-F238E27FC236}">
                <a16:creationId xmlns:a16="http://schemas.microsoft.com/office/drawing/2014/main" id="{D613633F-7BD8-4411-96EE-EAB1597F464F}"/>
              </a:ext>
            </a:extLst>
          </p:cNvPr>
          <p:cNvPicPr>
            <a:picLocks noChangeAspect="1"/>
          </p:cNvPicPr>
          <p:nvPr userDrawn="1"/>
        </p:nvPicPr>
        <p:blipFill>
          <a:blip r:embed="rId2"/>
          <a:srcRect/>
          <a:stretch/>
        </p:blipFill>
        <p:spPr>
          <a:xfrm>
            <a:off x="4020" y="3160"/>
            <a:ext cx="12183842" cy="4721240"/>
          </a:xfrm>
          <a:prstGeom prst="rect">
            <a:avLst/>
          </a:prstGeom>
        </p:spPr>
      </p:pic>
      <p:sp>
        <p:nvSpPr>
          <p:cNvPr id="17" name="正方形/長方形 16"/>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4" name="図 13">
            <a:extLst>
              <a:ext uri="{FF2B5EF4-FFF2-40B4-BE49-F238E27FC236}">
                <a16:creationId xmlns:a16="http://schemas.microsoft.com/office/drawing/2014/main" id="{C56301A5-B670-D145-90FB-73C1609B8F3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02144" y="254820"/>
            <a:ext cx="2635200" cy="902800"/>
          </a:xfrm>
          <a:prstGeom prst="rect">
            <a:avLst/>
          </a:prstGeom>
        </p:spPr>
      </p:pic>
      <p:sp>
        <p:nvSpPr>
          <p:cNvPr id="8" name="Text Placeholder 2">
            <a:extLst>
              <a:ext uri="{FF2B5EF4-FFF2-40B4-BE49-F238E27FC236}">
                <a16:creationId xmlns:a16="http://schemas.microsoft.com/office/drawing/2014/main" id="{85FEE76F-2258-4144-9F94-AF2261817D39}"/>
              </a:ext>
            </a:extLst>
          </p:cNvPr>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a:extLst>
              <a:ext uri="{FF2B5EF4-FFF2-40B4-BE49-F238E27FC236}">
                <a16:creationId xmlns:a16="http://schemas.microsoft.com/office/drawing/2014/main" id="{2E76A378-9C19-4F49-B868-7D70D581E95C}"/>
              </a:ext>
            </a:extLst>
          </p:cNvPr>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2" name="TextBox 1">
            <a:extLst>
              <a:ext uri="{FF2B5EF4-FFF2-40B4-BE49-F238E27FC236}">
                <a16:creationId xmlns:a16="http://schemas.microsoft.com/office/drawing/2014/main" id="{322BA0EB-7D02-4113-A1C3-72AC880B02B2}"/>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2019 NTT DATA, Inc. All rights reserved.</a:t>
            </a:r>
            <a:endParaRPr lang="en-US" dirty="0"/>
          </a:p>
        </p:txBody>
      </p:sp>
      <p:pic>
        <p:nvPicPr>
          <p:cNvPr id="9" name="図 17">
            <a:extLst>
              <a:ext uri="{FF2B5EF4-FFF2-40B4-BE49-F238E27FC236}">
                <a16:creationId xmlns:a16="http://schemas.microsoft.com/office/drawing/2014/main" id="{8E846098-E9B2-47B1-B500-94687280962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1210210613"/>
      </p:ext>
    </p:extLst>
  </p:cSld>
  <p:clrMapOvr>
    <a:masterClrMapping/>
  </p:clrMapOvr>
  <p:extLst>
    <p:ext uri="{DCECCB84-F9BA-43D5-87BE-67443E8EF086}">
      <p15:sldGuideLst xmlns:p15="http://schemas.microsoft.com/office/powerpoint/2012/main">
        <p15:guide id="2" orient="horz" pos="29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genda Slide - BF-B">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219200"/>
            <a:ext cx="8229600" cy="48006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Footer Placeholder 1">
            <a:extLst>
              <a:ext uri="{FF2B5EF4-FFF2-40B4-BE49-F238E27FC236}">
                <a16:creationId xmlns:a16="http://schemas.microsoft.com/office/drawing/2014/main" id="{17C4AA2A-197A-4B99-BAF5-0EE7A4E241D2}"/>
              </a:ext>
            </a:extLst>
          </p:cNvPr>
          <p:cNvSpPr>
            <a:spLocks noGrp="1"/>
          </p:cNvSpPr>
          <p:nvPr>
            <p:ph type="ftr" sz="quarter" idx="10"/>
          </p:nvPr>
        </p:nvSpPr>
        <p:spPr>
          <a:xfrm>
            <a:off x="1752600" y="6556248"/>
            <a:ext cx="26517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046147D7-EF7B-4676-8C20-6201FD4A1FF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10" name="タイトル 1">
            <a:extLst>
              <a:ext uri="{FF2B5EF4-FFF2-40B4-BE49-F238E27FC236}">
                <a16:creationId xmlns:a16="http://schemas.microsoft.com/office/drawing/2014/main" id="{D7CD6DF3-5D41-48DD-97D8-2C9CE57E150C}"/>
              </a:ext>
            </a:extLst>
          </p:cNvPr>
          <p:cNvSpPr>
            <a:spLocks noGrp="1"/>
          </p:cNvSpPr>
          <p:nvPr>
            <p:ph type="title" hasCustomPrompt="1"/>
          </p:nvPr>
        </p:nvSpPr>
        <p:spPr>
          <a:xfrm>
            <a:off x="228600"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[Agenda]</a:t>
            </a:r>
          </a:p>
        </p:txBody>
      </p:sp>
      <p:sp>
        <p:nvSpPr>
          <p:cNvPr id="12" name="Freeform 5">
            <a:extLst>
              <a:ext uri="{FF2B5EF4-FFF2-40B4-BE49-F238E27FC236}">
                <a16:creationId xmlns:a16="http://schemas.microsoft.com/office/drawing/2014/main" id="{9D599A0A-DB22-4898-8B14-89283687F7D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91105326"/>
      </p:ext>
    </p:extLst>
  </p:cSld>
  <p:clrMapOvr>
    <a:masterClrMapping/>
  </p:clrMapOvr>
  <p:extLst>
    <p:ext uri="{DCECCB84-F9BA-43D5-87BE-67443E8EF086}">
      <p15:sldGuideLst xmlns:p15="http://schemas.microsoft.com/office/powerpoint/2012/main">
        <p15:guide id="1" pos="144" userDrawn="1">
          <p15:clr>
            <a:srgbClr val="FBAE40"/>
          </p15:clr>
        </p15:guide>
        <p15:guide id="2" orient="horz" pos="2160" userDrawn="1">
          <p15:clr>
            <a:srgbClr val="FBAE40"/>
          </p15:clr>
        </p15:guide>
        <p15:guide id="3" pos="753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s - BF-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228600" y="1066800"/>
            <a:ext cx="11734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3A6E617D-734F-4979-AA28-151FD13FA134}"/>
              </a:ext>
            </a:extLst>
          </p:cNvPr>
          <p:cNvSpPr>
            <a:spLocks noGrp="1"/>
          </p:cNvSpPr>
          <p:nvPr>
            <p:ph type="ftr" sz="quarter" idx="10"/>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448A4EEE-264C-42B7-9C67-2AF5171A4FA0}"/>
              </a:ext>
            </a:extLst>
          </p:cNvPr>
          <p:cNvSpPr>
            <a:spLocks noGrp="1"/>
          </p:cNvSpPr>
          <p:nvPr>
            <p:ph type="sldNum" sz="quarter" idx="11"/>
          </p:nvPr>
        </p:nvSpPr>
        <p:spPr/>
        <p:txBody>
          <a:bodyPr/>
          <a:lstStyle/>
          <a:p>
            <a:pPr algn="ctr"/>
            <a:fld id="{92EA2340-BE12-4138-BE15-7C339B03EB4B}" type="slidenum">
              <a:rPr lang="en-US" smtClean="0"/>
              <a:pPr algn="ctr"/>
              <a:t>‹#›</a:t>
            </a:fld>
            <a:endParaRPr lang="en-US" dirty="0"/>
          </a:p>
        </p:txBody>
      </p:sp>
      <p:sp>
        <p:nvSpPr>
          <p:cNvPr id="6" name="タイトル 1">
            <a:extLst>
              <a:ext uri="{FF2B5EF4-FFF2-40B4-BE49-F238E27FC236}">
                <a16:creationId xmlns:a16="http://schemas.microsoft.com/office/drawing/2014/main" id="{7E522E55-9217-43B4-875B-8251839A3D6E}"/>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11474819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672" userDrawn="1">
          <p15:clr>
            <a:srgbClr val="FBAE40"/>
          </p15:clr>
        </p15:guide>
        <p15:guide id="3" pos="144" userDrawn="1">
          <p15:clr>
            <a:srgbClr val="FBAE40"/>
          </p15:clr>
        </p15:guide>
        <p15:guide id="4" pos="7536" userDrawn="1">
          <p15:clr>
            <a:srgbClr val="FBAE40"/>
          </p15:clr>
        </p15:guide>
        <p15:guide id="5" orient="horz" pos="3840" userDrawn="1">
          <p15:clr>
            <a:srgbClr val="FBAE40"/>
          </p15:clr>
        </p15:guide>
        <p15:guide id="6" orient="horz" pos="225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 Column - BF-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600" y="1066800"/>
            <a:ext cx="5257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A2C65324-DF08-40A7-8C24-F703E437B0E6}"/>
              </a:ext>
            </a:extLst>
          </p:cNvPr>
          <p:cNvSpPr>
            <a:spLocks noGrp="1"/>
          </p:cNvSpPr>
          <p:nvPr>
            <p:ph type="ftr" sz="quarter" idx="12"/>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8FE53064-8875-4497-9F5F-2E32679407C2}"/>
              </a:ext>
            </a:extLst>
          </p:cNvPr>
          <p:cNvSpPr>
            <a:spLocks noGrp="1"/>
          </p:cNvSpPr>
          <p:nvPr>
            <p:ph type="sldNum" sz="quarter" idx="13"/>
          </p:nvPr>
        </p:nvSpPr>
        <p:spPr/>
        <p:txBody>
          <a:bodyPr/>
          <a:lstStyle/>
          <a:p>
            <a:pPr algn="ctr"/>
            <a:fld id="{92EA2340-BE12-4138-BE15-7C339B03EB4B}" type="slidenum">
              <a:rPr lang="en-US" smtClean="0"/>
              <a:pPr algn="ctr"/>
              <a:t>‹#›</a:t>
            </a:fld>
            <a:endParaRPr lang="en-US" dirty="0"/>
          </a:p>
        </p:txBody>
      </p:sp>
      <p:sp>
        <p:nvSpPr>
          <p:cNvPr id="8" name="タイトル 1">
            <a:extLst>
              <a:ext uri="{FF2B5EF4-FFF2-40B4-BE49-F238E27FC236}">
                <a16:creationId xmlns:a16="http://schemas.microsoft.com/office/drawing/2014/main" id="{A032B032-90AA-4040-AD1C-3FA348BCECFF}"/>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44747004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840" userDrawn="1">
          <p15:clr>
            <a:srgbClr val="FBAE40"/>
          </p15:clr>
        </p15:guide>
        <p15:guide id="3" orient="horz" pos="672" userDrawn="1">
          <p15:clr>
            <a:srgbClr val="FBAE40"/>
          </p15:clr>
        </p15:guide>
        <p15:guide id="4" pos="144" userDrawn="1">
          <p15:clr>
            <a:srgbClr val="FBAE40"/>
          </p15:clr>
        </p15:guide>
        <p15:guide id="5" pos="753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3 Column - BF-B">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616101"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8994"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81A51A2-3FD3-42C5-B611-8E5D15E0DE67}"/>
              </a:ext>
            </a:extLst>
          </p:cNvPr>
          <p:cNvSpPr>
            <a:spLocks noGrp="1"/>
          </p:cNvSpPr>
          <p:nvPr>
            <p:ph idx="11"/>
          </p:nvPr>
        </p:nvSpPr>
        <p:spPr>
          <a:xfrm>
            <a:off x="4426180"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a:extLst>
              <a:ext uri="{FF2B5EF4-FFF2-40B4-BE49-F238E27FC236}">
                <a16:creationId xmlns:a16="http://schemas.microsoft.com/office/drawing/2014/main" id="{5D6F1D6C-ED5D-4681-A05D-6AAEF415C449}"/>
              </a:ext>
            </a:extLst>
          </p:cNvPr>
          <p:cNvSpPr>
            <a:spLocks noGrp="1"/>
          </p:cNvSpPr>
          <p:nvPr>
            <p:ph idx="12"/>
          </p:nvPr>
        </p:nvSpPr>
        <p:spPr>
          <a:xfrm>
            <a:off x="8236259"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7999073"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E16C34B-1F98-482E-9707-9104D28E0B23}"/>
              </a:ext>
            </a:extLst>
          </p:cNvPr>
          <p:cNvSpPr>
            <a:spLocks noGrp="1"/>
          </p:cNvSpPr>
          <p:nvPr>
            <p:ph type="ftr" sz="quarter" idx="13"/>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C68E32ED-97A5-4487-AA5E-D634C8C951B9}"/>
              </a:ext>
            </a:extLst>
          </p:cNvPr>
          <p:cNvSpPr>
            <a:spLocks noGrp="1"/>
          </p:cNvSpPr>
          <p:nvPr>
            <p:ph type="sldNum" sz="quarter" idx="14"/>
          </p:nvPr>
        </p:nvSpPr>
        <p:spPr/>
        <p:txBody>
          <a:bodyPr/>
          <a:lstStyle/>
          <a:p>
            <a:pPr algn="ctr"/>
            <a:fld id="{92EA2340-BE12-4138-BE15-7C339B03EB4B}" type="slidenum">
              <a:rPr lang="en-US" smtClean="0"/>
              <a:pPr algn="ctr"/>
              <a:t>‹#›</a:t>
            </a:fld>
            <a:endParaRPr lang="en-US" dirty="0"/>
          </a:p>
        </p:txBody>
      </p:sp>
      <p:sp>
        <p:nvSpPr>
          <p:cNvPr id="14" name="タイトル 1">
            <a:extLst>
              <a:ext uri="{FF2B5EF4-FFF2-40B4-BE49-F238E27FC236}">
                <a16:creationId xmlns:a16="http://schemas.microsoft.com/office/drawing/2014/main" id="{2FD3C53B-1507-4001-BD6F-458113592C98}"/>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905919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840" userDrawn="1">
          <p15:clr>
            <a:srgbClr val="FBAE40"/>
          </p15:clr>
        </p15:guide>
        <p15:guide id="3" pos="7536" userDrawn="1">
          <p15:clr>
            <a:srgbClr val="FBAE40"/>
          </p15:clr>
        </p15:guide>
        <p15:guide id="4" pos="144" userDrawn="1">
          <p15:clr>
            <a:srgbClr val="FBAE40"/>
          </p15:clr>
        </p15:guide>
        <p15:guide id="5" orient="horz" pos="67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3 Horiz Column - BF-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608013" y="2763044"/>
            <a:ext cx="10972800" cy="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608013" y="4399758"/>
            <a:ext cx="10972800" cy="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609601" y="1245391"/>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609601" y="2882105"/>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609601" y="4518818"/>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D465562C-9532-42CA-8773-230E46F36A96}"/>
              </a:ext>
            </a:extLst>
          </p:cNvPr>
          <p:cNvSpPr>
            <a:spLocks noGrp="1"/>
          </p:cNvSpPr>
          <p:nvPr>
            <p:ph type="ftr" sz="quarter" idx="12"/>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2A08A776-01DF-46FF-806F-860D46A35598}"/>
              </a:ext>
            </a:extLst>
          </p:cNvPr>
          <p:cNvSpPr>
            <a:spLocks noGrp="1"/>
          </p:cNvSpPr>
          <p:nvPr>
            <p:ph type="sldNum" sz="quarter" idx="13"/>
          </p:nvPr>
        </p:nvSpPr>
        <p:spPr/>
        <p:txBody>
          <a:bodyPr/>
          <a:lstStyle/>
          <a:p>
            <a:pPr algn="ctr"/>
            <a:fld id="{92EA2340-BE12-4138-BE15-7C339B03EB4B}" type="slidenum">
              <a:rPr lang="en-US" smtClean="0"/>
              <a:pPr algn="ctr"/>
              <a:t>‹#›</a:t>
            </a:fld>
            <a:endParaRPr lang="en-US" dirty="0"/>
          </a:p>
        </p:txBody>
      </p:sp>
      <p:sp>
        <p:nvSpPr>
          <p:cNvPr id="10" name="タイトル 1">
            <a:extLst>
              <a:ext uri="{FF2B5EF4-FFF2-40B4-BE49-F238E27FC236}">
                <a16:creationId xmlns:a16="http://schemas.microsoft.com/office/drawing/2014/main" id="{7D682DC5-837E-4949-9555-95723C04BFF0}"/>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18013962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pos="7536" userDrawn="1">
          <p15:clr>
            <a:srgbClr val="FBAE40"/>
          </p15:clr>
        </p15:guide>
        <p15:guide id="4" pos="144" userDrawn="1">
          <p15:clr>
            <a:srgbClr val="FBAE40"/>
          </p15:clr>
        </p15:guide>
        <p15:guide id="5" orient="horz" pos="3840" userDrawn="1">
          <p15:clr>
            <a:srgbClr val="FBAE40"/>
          </p15:clr>
        </p15:guide>
        <p15:guide id="6" orient="horz" pos="67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Subtitle and Contents - BF-B">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DCE89E-B0BB-4DB0-B64E-C47E9E11292A}"/>
              </a:ext>
            </a:extLst>
          </p:cNvPr>
          <p:cNvSpPr>
            <a:spLocks noGrp="1"/>
          </p:cNvSpPr>
          <p:nvPr>
            <p:ph type="ftr" sz="quarter" idx="13"/>
          </p:nvPr>
        </p:nvSpPr>
        <p:spPr/>
        <p:txBody>
          <a:bodyPr/>
          <a:lstStyle/>
          <a:p>
            <a:pPr defTabSz="609555"/>
            <a:r>
              <a:rPr lang="en-US" dirty="0"/>
              <a:t>© 2019 NTT DATA, Inc. All rights reserved.</a:t>
            </a:r>
          </a:p>
        </p:txBody>
      </p:sp>
      <p:sp>
        <p:nvSpPr>
          <p:cNvPr id="4" name="Slide Number Placeholder 3">
            <a:extLst>
              <a:ext uri="{FF2B5EF4-FFF2-40B4-BE49-F238E27FC236}">
                <a16:creationId xmlns:a16="http://schemas.microsoft.com/office/drawing/2014/main" id="{C5866104-F1BE-4312-8D6F-A1C9DCFA9D9B}"/>
              </a:ext>
            </a:extLst>
          </p:cNvPr>
          <p:cNvSpPr>
            <a:spLocks noGrp="1"/>
          </p:cNvSpPr>
          <p:nvPr>
            <p:ph type="sldNum" sz="quarter" idx="14"/>
          </p:nvPr>
        </p:nvSpPr>
        <p:spPr/>
        <p:txBody>
          <a:bodyPr/>
          <a:lstStyle/>
          <a:p>
            <a:pPr algn="ctr"/>
            <a:fld id="{92EA2340-BE12-4138-BE15-7C339B03EB4B}" type="slidenum">
              <a:rPr lang="en-US" smtClean="0"/>
              <a:pPr algn="ctr"/>
              <a:t>‹#›</a:t>
            </a:fld>
            <a:endParaRPr lang="en-US" dirty="0"/>
          </a:p>
        </p:txBody>
      </p:sp>
      <p:sp>
        <p:nvSpPr>
          <p:cNvPr id="7" name="Text Placeholder 2">
            <a:extLst>
              <a:ext uri="{FF2B5EF4-FFF2-40B4-BE49-F238E27FC236}">
                <a16:creationId xmlns:a16="http://schemas.microsoft.com/office/drawing/2014/main" id="{C7DA386F-50CD-4B13-B2A0-8479732513D1}"/>
              </a:ext>
            </a:extLst>
          </p:cNvPr>
          <p:cNvSpPr>
            <a:spLocks noGrp="1"/>
          </p:cNvSpPr>
          <p:nvPr>
            <p:ph type="body" sz="quarter" idx="12" hasCustomPrompt="1"/>
          </p:nvPr>
        </p:nvSpPr>
        <p:spPr>
          <a:xfrm>
            <a:off x="228601" y="822702"/>
            <a:ext cx="11734800" cy="381000"/>
          </a:xfrm>
          <a:prstGeom prst="rect">
            <a:avLst/>
          </a:prstGeom>
        </p:spPr>
        <p:txBody>
          <a:bodyPr anchor="t" anchorCtr="0"/>
          <a:lstStyle>
            <a:lvl1pPr marL="0" indent="0">
              <a:buNone/>
              <a:defRPr sz="2000"/>
            </a:lvl1pPr>
          </a:lstStyle>
          <a:p>
            <a:pPr lvl="0"/>
            <a:r>
              <a:rPr lang="en-US" dirty="0"/>
              <a:t>[Subtitle]</a:t>
            </a:r>
          </a:p>
        </p:txBody>
      </p:sp>
      <p:sp>
        <p:nvSpPr>
          <p:cNvPr id="8" name="Content Placeholder 2">
            <a:extLst>
              <a:ext uri="{FF2B5EF4-FFF2-40B4-BE49-F238E27FC236}">
                <a16:creationId xmlns:a16="http://schemas.microsoft.com/office/drawing/2014/main" id="{C08A0D4E-5616-43AE-83AA-D6FE9FEE04A6}"/>
              </a:ext>
            </a:extLst>
          </p:cNvPr>
          <p:cNvSpPr>
            <a:spLocks noGrp="1"/>
          </p:cNvSpPr>
          <p:nvPr>
            <p:ph idx="1"/>
          </p:nvPr>
        </p:nvSpPr>
        <p:spPr>
          <a:xfrm>
            <a:off x="228601" y="1447800"/>
            <a:ext cx="11734798" cy="4648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タイトル 1">
            <a:extLst>
              <a:ext uri="{FF2B5EF4-FFF2-40B4-BE49-F238E27FC236}">
                <a16:creationId xmlns:a16="http://schemas.microsoft.com/office/drawing/2014/main" id="{2C04161A-87F2-42B6-B11E-A54C8BEC6A3D}"/>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193476000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352" userDrawn="1">
          <p15:clr>
            <a:srgbClr val="FBAE40"/>
          </p15:clr>
        </p15:guide>
        <p15:guide id="3" pos="144" userDrawn="1">
          <p15:clr>
            <a:srgbClr val="FBAE40"/>
          </p15:clr>
        </p15:guide>
        <p15:guide id="4" pos="7536" userDrawn="1">
          <p15:clr>
            <a:srgbClr val="FBAE40"/>
          </p15:clr>
        </p15:guide>
        <p15:guide id="5" orient="horz" pos="912" userDrawn="1">
          <p15:clr>
            <a:srgbClr val="FBAE40"/>
          </p15:clr>
        </p15:guide>
        <p15:guide id="6" orient="horz"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ny Profile - BF-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600200"/>
            <a:ext cx="4067176" cy="365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600200"/>
            <a:ext cx="4060825" cy="3657600"/>
          </a:xfrm>
          <a:prstGeom prst="rect">
            <a:avLst/>
          </a:prstGeom>
        </p:spPr>
        <p:txBody>
          <a:bodyPr tIns="457200"/>
          <a:lstStyle>
            <a:lvl1pPr marL="0" indent="0" algn="ctr">
              <a:buNone/>
              <a:defRPr sz="2000"/>
            </a:lvl1pPr>
          </a:lstStyle>
          <a:p>
            <a:r>
              <a:rPr lang="en-US" dirty="0"/>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600200"/>
            <a:ext cx="4060825" cy="3657600"/>
          </a:xfrm>
          <a:prstGeom prst="rect">
            <a:avLst/>
          </a:prstGeom>
        </p:spPr>
        <p:txBody>
          <a:bodyPr tIns="457200"/>
          <a:lstStyle>
            <a:lvl1pPr marL="0" indent="0" algn="ctr">
              <a:buNone/>
              <a:defRPr sz="2000"/>
            </a:lvl1pPr>
          </a:lstStyle>
          <a:p>
            <a:r>
              <a:rPr lang="en-US" dirty="0"/>
              <a:t>Click icon to add picture</a:t>
            </a:r>
            <a:endParaRPr dirty="0"/>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29618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38100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64A12A54-C04E-4D3E-A356-18832C413EB2}"/>
              </a:ext>
            </a:extLst>
          </p:cNvPr>
          <p:cNvSpPr>
            <a:spLocks noGrp="1"/>
          </p:cNvSpPr>
          <p:nvPr>
            <p:ph type="ftr" sz="quarter" idx="17"/>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69476D62-9095-4CC9-AAEC-54D9B8D81785}"/>
              </a:ext>
            </a:extLst>
          </p:cNvPr>
          <p:cNvSpPr>
            <a:spLocks noGrp="1"/>
          </p:cNvSpPr>
          <p:nvPr>
            <p:ph type="sldNum" sz="quarter" idx="18"/>
          </p:nvPr>
        </p:nvSpPr>
        <p:spPr/>
        <p:txBody>
          <a:bodyPr/>
          <a:lstStyle/>
          <a:p>
            <a:pPr algn="ctr"/>
            <a:fld id="{92EA2340-BE12-4138-BE15-7C339B03EB4B}" type="slidenum">
              <a:rPr lang="en-US" smtClean="0"/>
              <a:pPr algn="ctr"/>
              <a:t>‹#›</a:t>
            </a:fld>
            <a:endParaRPr lang="en-US" dirty="0"/>
          </a:p>
        </p:txBody>
      </p:sp>
      <p:sp>
        <p:nvSpPr>
          <p:cNvPr id="11" name="タイトル 1">
            <a:extLst>
              <a:ext uri="{FF2B5EF4-FFF2-40B4-BE49-F238E27FC236}">
                <a16:creationId xmlns:a16="http://schemas.microsoft.com/office/drawing/2014/main" id="{3E7915DD-ACFC-4B75-A110-DB1EE4F5F92F}"/>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610889154"/>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r Title and Contents - BF-B">
    <p:spTree>
      <p:nvGrpSpPr>
        <p:cNvPr id="1" name=""/>
        <p:cNvGrpSpPr/>
        <p:nvPr/>
      </p:nvGrpSpPr>
      <p:grpSpPr>
        <a:xfrm>
          <a:off x="0" y="0"/>
          <a:ext cx="0" cy="0"/>
          <a:chOff x="0" y="0"/>
          <a:chExt cx="0" cy="0"/>
        </a:xfrm>
      </p:grpSpPr>
      <p:sp>
        <p:nvSpPr>
          <p:cNvPr id="5" name="Rectangle 20"/>
          <p:cNvSpPr/>
          <p:nvPr userDrawn="1"/>
        </p:nvSpPr>
        <p:spPr>
          <a:xfrm>
            <a:off x="0" y="70"/>
            <a:ext cx="12192000" cy="7619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p>
        </p:txBody>
      </p:sp>
      <p:sp>
        <p:nvSpPr>
          <p:cNvPr id="9" name="タイトル 1">
            <a:extLst>
              <a:ext uri="{FF2B5EF4-FFF2-40B4-BE49-F238E27FC236}">
                <a16:creationId xmlns:a16="http://schemas.microsoft.com/office/drawing/2014/main" id="{4FBAFDBD-4F80-4A0F-A248-507747BC9910}"/>
              </a:ext>
            </a:extLst>
          </p:cNvPr>
          <p:cNvSpPr>
            <a:spLocks noGrp="1"/>
          </p:cNvSpPr>
          <p:nvPr>
            <p:ph type="title" hasCustomPrompt="1"/>
          </p:nvPr>
        </p:nvSpPr>
        <p:spPr>
          <a:xfrm>
            <a:off x="228600" y="0"/>
            <a:ext cx="11734800" cy="761930"/>
          </a:xfrm>
          <a:prstGeom prst="rect">
            <a:avLst/>
          </a:prstGeom>
        </p:spPr>
        <p:txBody>
          <a:bodyPr lIns="91440" tIns="0" bIns="0" anchor="ctr" anchorCtr="0">
            <a:normAutofit/>
          </a:bodyPr>
          <a:lstStyle>
            <a:lvl1pPr>
              <a:defRPr lang="en-US" altLang="ja-JP" spc="0" dirty="0" smtClean="0">
                <a:solidFill>
                  <a:schemeClr val="bg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0" name="Content Placeholder 2">
            <a:extLst>
              <a:ext uri="{FF2B5EF4-FFF2-40B4-BE49-F238E27FC236}">
                <a16:creationId xmlns:a16="http://schemas.microsoft.com/office/drawing/2014/main" id="{B2FC0774-65A7-4809-A081-4833B76F7533}"/>
              </a:ext>
            </a:extLst>
          </p:cNvPr>
          <p:cNvSpPr>
            <a:spLocks noGrp="1"/>
          </p:cNvSpPr>
          <p:nvPr>
            <p:ph idx="1"/>
          </p:nvPr>
        </p:nvSpPr>
        <p:spPr>
          <a:xfrm>
            <a:off x="228600" y="1066800"/>
            <a:ext cx="11734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E5F47BE6-3BD8-4958-B41B-C016D80DD3F6}"/>
              </a:ext>
            </a:extLst>
          </p:cNvPr>
          <p:cNvSpPr>
            <a:spLocks noGrp="1"/>
          </p:cNvSpPr>
          <p:nvPr>
            <p:ph type="ftr" sz="quarter" idx="10"/>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B5BD79A7-C516-4193-99B9-AD23DD1E4C08}"/>
              </a:ext>
            </a:extLst>
          </p:cNvPr>
          <p:cNvSpPr>
            <a:spLocks noGrp="1"/>
          </p:cNvSpPr>
          <p:nvPr>
            <p:ph type="sldNum" sz="quarter" idx="11"/>
          </p:nvPr>
        </p:nvSpPr>
        <p:spPr/>
        <p:txBody>
          <a:body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2874839047"/>
      </p:ext>
    </p:extLst>
  </p:cSld>
  <p:clrMapOvr>
    <a:masterClrMapping/>
  </p:clrMapOvr>
  <p:extLst>
    <p:ext uri="{DCECCB84-F9BA-43D5-87BE-67443E8EF086}">
      <p15:sldGuideLst xmlns:p15="http://schemas.microsoft.com/office/powerpoint/2012/main">
        <p15:guide id="1" pos="3840" userDrawn="1">
          <p15:clr>
            <a:srgbClr val="FBAE40"/>
          </p15:clr>
        </p15:guide>
        <p15:guide id="2" pos="144" userDrawn="1">
          <p15:clr>
            <a:srgbClr val="FBAE40"/>
          </p15:clr>
        </p15:guide>
        <p15:guide id="3" pos="7536" userDrawn="1">
          <p15:clr>
            <a:srgbClr val="FBAE40"/>
          </p15:clr>
        </p15:guide>
        <p15:guide id="4" orient="horz" pos="2160" userDrawn="1">
          <p15:clr>
            <a:srgbClr val="FBAE40"/>
          </p15:clr>
        </p15:guide>
        <p15:guide id="5" orient="horz" pos="3840" userDrawn="1">
          <p15:clr>
            <a:srgbClr val="FBAE40"/>
          </p15:clr>
        </p15:guide>
        <p15:guide id="6" orient="horz" pos="67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Full Image - BF-B">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
        <p:nvSpPr>
          <p:cNvPr id="6" name="タイトル 1">
            <a:extLst>
              <a:ext uri="{FF2B5EF4-FFF2-40B4-BE49-F238E27FC236}">
                <a16:creationId xmlns:a16="http://schemas.microsoft.com/office/drawing/2014/main" id="{83CF5831-59EC-44EE-A1E5-B3DBF77C2AF7}"/>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1705326788"/>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Image Band - BF-B">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676400"/>
            <a:ext cx="12192000" cy="35052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29EA3AB6-365F-458D-8ADF-AF1ABAE3C11F}"/>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675AD6A1-5123-4132-BA3B-7EAFBD4F151D}"/>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
        <p:nvSpPr>
          <p:cNvPr id="7" name="タイトル 1">
            <a:extLst>
              <a:ext uri="{FF2B5EF4-FFF2-40B4-BE49-F238E27FC236}">
                <a16:creationId xmlns:a16="http://schemas.microsoft.com/office/drawing/2014/main" id="{0CEB71F5-C176-4514-9552-CFE35A043F7D}"/>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358954512"/>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Slide - Human Blue">
    <p:bg>
      <p:bgPr>
        <a:solidFill>
          <a:schemeClr val="accent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ooter Placeholder 1">
            <a:extLst>
              <a:ext uri="{FF2B5EF4-FFF2-40B4-BE49-F238E27FC236}">
                <a16:creationId xmlns:a16="http://schemas.microsoft.com/office/drawing/2014/main" id="{1D060813-35FD-49A2-8E36-AEA23C17F61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20018E5-3262-4051-AFC3-3172D793DBC8}"/>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2563336"/>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age Slide - BF-B">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580AF351-5E3F-4D4F-B815-A3641CC4C1B5}"/>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34E9DA52-4E40-491D-BA4C-899F8CADB92B}"/>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3AAB899D-0E58-43A5-A90C-0F2D79E5B9C7}"/>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3837586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dirty="0"/>
          </a:p>
        </p:txBody>
      </p:sp>
      <p:sp>
        <p:nvSpPr>
          <p:cNvPr id="7" name="Picture Placeholder 15">
            <a:extLst>
              <a:ext uri="{FF2B5EF4-FFF2-40B4-BE49-F238E27FC236}">
                <a16:creationId xmlns:a16="http://schemas.microsoft.com/office/drawing/2014/main" id="{A23DF285-CB2D-41B8-A2EB-1374B2F8DA22}"/>
              </a:ext>
            </a:extLst>
          </p:cNvPr>
          <p:cNvSpPr>
            <a:spLocks noGrp="1"/>
          </p:cNvSpPr>
          <p:nvPr>
            <p:ph type="pic" sz="quarter" idx="10" hasCustomPrompt="1"/>
          </p:nvPr>
        </p:nvSpPr>
        <p:spPr>
          <a:xfrm>
            <a:off x="0" y="0"/>
            <a:ext cx="4114800" cy="6400800"/>
          </a:xfrm>
          <a:prstGeom prst="rect">
            <a:avLst/>
          </a:prstGeom>
        </p:spPr>
        <p:txBody>
          <a:bodyPr anchor="ctr"/>
          <a:lstStyle>
            <a:lvl1pPr marL="0" indent="0" algn="ctr">
              <a:buNone/>
              <a:defRPr sz="2000"/>
            </a:lvl1pPr>
          </a:lstStyle>
          <a:p>
            <a:r>
              <a:rPr lang="en-US" dirty="0"/>
              <a:t>7” x ‘ 4.5” @ 96dpi</a:t>
            </a:r>
          </a:p>
        </p:txBody>
      </p:sp>
      <p:graphicFrame>
        <p:nvGraphicFramePr>
          <p:cNvPr id="8" name="Body Copy">
            <a:extLst>
              <a:ext uri="{FF2B5EF4-FFF2-40B4-BE49-F238E27FC236}">
                <a16:creationId xmlns:a16="http://schemas.microsoft.com/office/drawing/2014/main" id="{07D02874-E7E6-4907-898C-5C75642B113F}"/>
              </a:ext>
            </a:extLst>
          </p:cNvPr>
          <p:cNvGraphicFramePr>
            <a:graphicFrameLocks noGrp="1"/>
          </p:cNvGraphicFramePr>
          <p:nvPr userDrawn="1">
            <p:extLst>
              <p:ext uri="{D42A27DB-BD31-4B8C-83A1-F6EECF244321}">
                <p14:modId xmlns:p14="http://schemas.microsoft.com/office/powerpoint/2010/main" val="2929476174"/>
              </p:ext>
            </p:extLst>
          </p:nvPr>
        </p:nvGraphicFramePr>
        <p:xfrm>
          <a:off x="4419600" y="13985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0BC770AF-24E2-4C08-A8B3-2ECE802A78D9}"/>
              </a:ext>
            </a:extLst>
          </p:cNvPr>
          <p:cNvSpPr>
            <a:spLocks noGrp="1"/>
          </p:cNvSpPr>
          <p:nvPr>
            <p:ph type="title" hasCustomPrompt="1"/>
          </p:nvPr>
        </p:nvSpPr>
        <p:spPr>
          <a:xfrm>
            <a:off x="4419600" y="182880"/>
            <a:ext cx="7467600" cy="552204"/>
          </a:xfrm>
          <a:prstGeom prst="rect">
            <a:avLst/>
          </a:prstGeom>
        </p:spPr>
        <p:txBody>
          <a:bodyPr lIns="0" tIns="0" rIns="0" bIns="0" anchor="ctr" anchorCtr="0"/>
          <a:lstStyle>
            <a:lvl1pPr marL="0" indent="0">
              <a:defRPr lang="en-US" b="1" dirty="0">
                <a:solidFill>
                  <a:schemeClr val="accent2">
                    <a:lumMod val="75000"/>
                  </a:schemeClr>
                </a:solidFill>
                <a:latin typeface="+mj-lt"/>
              </a:defRPr>
            </a:lvl1pPr>
          </a:lstStyle>
          <a:p>
            <a:r>
              <a:rPr lang="en-US" dirty="0"/>
              <a:t>Generic Description of Client (Title Case)</a:t>
            </a:r>
          </a:p>
        </p:txBody>
      </p:sp>
      <p:sp>
        <p:nvSpPr>
          <p:cNvPr id="10" name="Text Placeholder 3">
            <a:extLst>
              <a:ext uri="{FF2B5EF4-FFF2-40B4-BE49-F238E27FC236}">
                <a16:creationId xmlns:a16="http://schemas.microsoft.com/office/drawing/2014/main" id="{0375EB3E-0743-4A56-891E-CC829B1B3DE3}"/>
              </a:ext>
            </a:extLst>
          </p:cNvPr>
          <p:cNvSpPr>
            <a:spLocks noGrp="1"/>
          </p:cNvSpPr>
          <p:nvPr>
            <p:ph type="body" sz="quarter" idx="13" hasCustomPrompt="1"/>
          </p:nvPr>
        </p:nvSpPr>
        <p:spPr>
          <a:xfrm>
            <a:off x="4419600" y="8382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F36EC129-120B-4BE4-85C9-6A6833F03D1F}"/>
              </a:ext>
            </a:extLst>
          </p:cNvPr>
          <p:cNvSpPr>
            <a:spLocks noGrp="1"/>
          </p:cNvSpPr>
          <p:nvPr>
            <p:ph type="body" sz="quarter" idx="14" hasCustomPrompt="1"/>
          </p:nvPr>
        </p:nvSpPr>
        <p:spPr>
          <a:xfrm>
            <a:off x="4419599" y="18840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2" name="Text Placeholder 10">
            <a:extLst>
              <a:ext uri="{FF2B5EF4-FFF2-40B4-BE49-F238E27FC236}">
                <a16:creationId xmlns:a16="http://schemas.microsoft.com/office/drawing/2014/main" id="{6D36E62A-38F2-4174-A289-DE4E1D5B62E2}"/>
              </a:ext>
            </a:extLst>
          </p:cNvPr>
          <p:cNvSpPr>
            <a:spLocks noGrp="1"/>
          </p:cNvSpPr>
          <p:nvPr>
            <p:ph type="body" sz="quarter" idx="15" hasCustomPrompt="1"/>
          </p:nvPr>
        </p:nvSpPr>
        <p:spPr>
          <a:xfrm>
            <a:off x="6981825" y="18840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3" name="Text Placeholder 10">
            <a:extLst>
              <a:ext uri="{FF2B5EF4-FFF2-40B4-BE49-F238E27FC236}">
                <a16:creationId xmlns:a16="http://schemas.microsoft.com/office/drawing/2014/main" id="{7277D081-F21E-4957-82C5-277BEAF54A79}"/>
              </a:ext>
            </a:extLst>
          </p:cNvPr>
          <p:cNvSpPr>
            <a:spLocks noGrp="1"/>
          </p:cNvSpPr>
          <p:nvPr>
            <p:ph type="body" sz="quarter" idx="16" hasCustomPrompt="1"/>
          </p:nvPr>
        </p:nvSpPr>
        <p:spPr>
          <a:xfrm>
            <a:off x="9528048" y="18840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4" name="Text Placeholder 17">
            <a:extLst>
              <a:ext uri="{FF2B5EF4-FFF2-40B4-BE49-F238E27FC236}">
                <a16:creationId xmlns:a16="http://schemas.microsoft.com/office/drawing/2014/main" id="{BC485E21-A832-4D6B-9D99-4A6F4CB7EB84}"/>
              </a:ext>
            </a:extLst>
          </p:cNvPr>
          <p:cNvSpPr>
            <a:spLocks noGrp="1"/>
          </p:cNvSpPr>
          <p:nvPr>
            <p:ph type="body" sz="quarter" idx="17" hasCustomPrompt="1"/>
          </p:nvPr>
        </p:nvSpPr>
        <p:spPr>
          <a:xfrm>
            <a:off x="4419600" y="44196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1157128470"/>
      </p:ext>
    </p:extLst>
  </p:cSld>
  <p:clrMapOvr>
    <a:masterClrMapping/>
  </p:clrMapOvr>
  <p:extLst>
    <p:ext uri="{DCECCB84-F9BA-43D5-87BE-67443E8EF086}">
      <p15:sldGuideLst xmlns:p15="http://schemas.microsoft.com/office/powerpoint/2012/main">
        <p15:guide id="1" pos="3840">
          <p15:clr>
            <a:srgbClr val="FBAE40"/>
          </p15:clr>
        </p15:guide>
        <p15:guide id="2" pos="7536">
          <p15:clr>
            <a:srgbClr val="FBAE40"/>
          </p15:clr>
        </p15:guide>
        <p15:guide id="3" pos="1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genda Slide - BH-B">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10" name="Footer Placeholder 1">
            <a:extLst>
              <a:ext uri="{FF2B5EF4-FFF2-40B4-BE49-F238E27FC236}">
                <a16:creationId xmlns:a16="http://schemas.microsoft.com/office/drawing/2014/main" id="{30A88977-4CEB-4716-9A5A-FA33DE0D7E6C}"/>
              </a:ext>
            </a:extLst>
          </p:cNvPr>
          <p:cNvSpPr>
            <a:spLocks noGrp="1"/>
          </p:cNvSpPr>
          <p:nvPr>
            <p:ph type="ftr" sz="quarter" idx="10"/>
          </p:nvPr>
        </p:nvSpPr>
        <p:spPr>
          <a:xfrm>
            <a:off x="1752600" y="6556248"/>
            <a:ext cx="246888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11" name="Slide Number Placeholder 2">
            <a:extLst>
              <a:ext uri="{FF2B5EF4-FFF2-40B4-BE49-F238E27FC236}">
                <a16:creationId xmlns:a16="http://schemas.microsoft.com/office/drawing/2014/main" id="{7C0B9ED4-C41F-4A39-B108-DE8981337FD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12" name="Content Placeholder 2">
            <a:extLst>
              <a:ext uri="{FF2B5EF4-FFF2-40B4-BE49-F238E27FC236}">
                <a16:creationId xmlns:a16="http://schemas.microsoft.com/office/drawing/2014/main" id="{AF0017BF-7274-41B3-ADA4-0885D90BE6A6}"/>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itle 3">
            <a:extLst>
              <a:ext uri="{FF2B5EF4-FFF2-40B4-BE49-F238E27FC236}">
                <a16:creationId xmlns:a16="http://schemas.microsoft.com/office/drawing/2014/main" id="{05A69391-8B52-46DF-8A2E-FB5640E6B9C7}"/>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8" name="Freeform 5">
            <a:extLst>
              <a:ext uri="{FF2B5EF4-FFF2-40B4-BE49-F238E27FC236}">
                <a16:creationId xmlns:a16="http://schemas.microsoft.com/office/drawing/2014/main" id="{A6A6098F-0F3F-49BE-B96C-4D2CBF53599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60564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s - BH-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6" name="Title 3">
            <a:extLst>
              <a:ext uri="{FF2B5EF4-FFF2-40B4-BE49-F238E27FC236}">
                <a16:creationId xmlns:a16="http://schemas.microsoft.com/office/drawing/2014/main" id="{A1769206-D62B-46A2-9CF9-169444FAEF4E}"/>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90656834"/>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2 Column - BH-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441" y="1447800"/>
            <a:ext cx="5257959"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447800"/>
            <a:ext cx="5257959"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Footer Placeholder 1">
            <a:extLst>
              <a:ext uri="{FF2B5EF4-FFF2-40B4-BE49-F238E27FC236}">
                <a16:creationId xmlns:a16="http://schemas.microsoft.com/office/drawing/2014/main" id="{492DB2E0-026B-4639-AEBE-FFD95687B6DA}"/>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12" name="Slide Number Placeholder 2">
            <a:extLst>
              <a:ext uri="{FF2B5EF4-FFF2-40B4-BE49-F238E27FC236}">
                <a16:creationId xmlns:a16="http://schemas.microsoft.com/office/drawing/2014/main" id="{2E773D54-ACFE-447C-A964-DD2B3203461C}"/>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8" name="Title 3">
            <a:extLst>
              <a:ext uri="{FF2B5EF4-FFF2-40B4-BE49-F238E27FC236}">
                <a16:creationId xmlns:a16="http://schemas.microsoft.com/office/drawing/2014/main" id="{6325DB94-C9F2-4373-A916-98ABE754953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656417846"/>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3 Column - BH-B">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616100"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Content Placeholder 2">
            <a:extLst>
              <a:ext uri="{FF2B5EF4-FFF2-40B4-BE49-F238E27FC236}">
                <a16:creationId xmlns:a16="http://schemas.microsoft.com/office/drawing/2014/main" id="{081A51A2-3FD3-42C5-B611-8E5D15E0DE67}"/>
              </a:ext>
            </a:extLst>
          </p:cNvPr>
          <p:cNvSpPr>
            <a:spLocks noGrp="1"/>
          </p:cNvSpPr>
          <p:nvPr>
            <p:ph idx="11"/>
          </p:nvPr>
        </p:nvSpPr>
        <p:spPr>
          <a:xfrm>
            <a:off x="4426180"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a:extLst>
              <a:ext uri="{FF2B5EF4-FFF2-40B4-BE49-F238E27FC236}">
                <a16:creationId xmlns:a16="http://schemas.microsoft.com/office/drawing/2014/main" id="{5D6F1D6C-ED5D-4681-A05D-6AAEF415C449}"/>
              </a:ext>
            </a:extLst>
          </p:cNvPr>
          <p:cNvSpPr>
            <a:spLocks noGrp="1"/>
          </p:cNvSpPr>
          <p:nvPr>
            <p:ph idx="12"/>
          </p:nvPr>
        </p:nvSpPr>
        <p:spPr>
          <a:xfrm>
            <a:off x="8236258"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212780"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22860"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DC4A5581-5F27-4C51-8D67-5269D3597EE6}"/>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15" name="Slide Number Placeholder 2">
            <a:extLst>
              <a:ext uri="{FF2B5EF4-FFF2-40B4-BE49-F238E27FC236}">
                <a16:creationId xmlns:a16="http://schemas.microsoft.com/office/drawing/2014/main" id="{DA5B610D-7953-49C5-B17B-9B268258D055}"/>
              </a:ext>
            </a:extLst>
          </p:cNvPr>
          <p:cNvSpPr>
            <a:spLocks noGrp="1"/>
          </p:cNvSpPr>
          <p:nvPr>
            <p:ph type="sldNum" sz="quarter" idx="13"/>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17" name="Title 3">
            <a:extLst>
              <a:ext uri="{FF2B5EF4-FFF2-40B4-BE49-F238E27FC236}">
                <a16:creationId xmlns:a16="http://schemas.microsoft.com/office/drawing/2014/main" id="{D74DEA1B-FFB0-425F-9584-7C98762FDB2F}"/>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474646017"/>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guide id="4" orient="horz" pos="912"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3 Horiz Column - BH-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307901" y="3104356"/>
            <a:ext cx="11274499" cy="0"/>
          </a:xfrm>
          <a:prstGeom prst="line">
            <a:avLst/>
          </a:prstGeom>
          <a:ln w="12700">
            <a:gradFill>
              <a:gsLst>
                <a:gs pos="0">
                  <a:schemeClr val="accent1">
                    <a:lumMod val="5000"/>
                    <a:lumOff val="95000"/>
                  </a:schemeClr>
                </a:gs>
                <a:gs pos="50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307901" y="4741070"/>
            <a:ext cx="11274499" cy="0"/>
          </a:xfrm>
          <a:prstGeom prst="line">
            <a:avLst/>
          </a:prstGeom>
          <a:ln w="12700">
            <a:gradFill>
              <a:gsLst>
                <a:gs pos="0">
                  <a:schemeClr val="accent1">
                    <a:lumMod val="5000"/>
                    <a:lumOff val="95000"/>
                  </a:schemeClr>
                </a:gs>
                <a:gs pos="50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609600" y="1597025"/>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612618" y="3233739"/>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609600" y="4870452"/>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0" name="Footer Placeholder 1">
            <a:extLst>
              <a:ext uri="{FF2B5EF4-FFF2-40B4-BE49-F238E27FC236}">
                <a16:creationId xmlns:a16="http://schemas.microsoft.com/office/drawing/2014/main" id="{57C47067-172C-4B2B-934B-9F4E83AB27FB}"/>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11" name="Slide Number Placeholder 2">
            <a:extLst>
              <a:ext uri="{FF2B5EF4-FFF2-40B4-BE49-F238E27FC236}">
                <a16:creationId xmlns:a16="http://schemas.microsoft.com/office/drawing/2014/main" id="{F3BB3D96-357A-49AB-AF36-94FACE9CAEC7}"/>
              </a:ext>
            </a:extLst>
          </p:cNvPr>
          <p:cNvSpPr>
            <a:spLocks noGrp="1"/>
          </p:cNvSpPr>
          <p:nvPr>
            <p:ph type="sldNum" sz="quarter" idx="13"/>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13" name="Title 3">
            <a:extLst>
              <a:ext uri="{FF2B5EF4-FFF2-40B4-BE49-F238E27FC236}">
                <a16:creationId xmlns:a16="http://schemas.microsoft.com/office/drawing/2014/main" id="{736A2F2C-D703-4F4C-B762-BCC8B4F98798}"/>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29714903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912"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Subtitle and Contents - BH-B">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227E07E9-A071-4B70-8BBF-CB562A093B46}"/>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8" name="Slide Number Placeholder 2">
            <a:extLst>
              <a:ext uri="{FF2B5EF4-FFF2-40B4-BE49-F238E27FC236}">
                <a16:creationId xmlns:a16="http://schemas.microsoft.com/office/drawing/2014/main" id="{95988067-D387-49C0-9EEE-1519048B20E0}"/>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9" name="Text Placeholder 2">
            <a:extLst>
              <a:ext uri="{FF2B5EF4-FFF2-40B4-BE49-F238E27FC236}">
                <a16:creationId xmlns:a16="http://schemas.microsoft.com/office/drawing/2014/main" id="{5B85C206-5DB6-4C7E-B571-867C3A7086B9}"/>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11" name="Content Placeholder 2">
            <a:extLst>
              <a:ext uri="{FF2B5EF4-FFF2-40B4-BE49-F238E27FC236}">
                <a16:creationId xmlns:a16="http://schemas.microsoft.com/office/drawing/2014/main" id="{3657B89C-F555-4A85-A5C9-19946ECF17AE}"/>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3">
            <a:extLst>
              <a:ext uri="{FF2B5EF4-FFF2-40B4-BE49-F238E27FC236}">
                <a16:creationId xmlns:a16="http://schemas.microsoft.com/office/drawing/2014/main" id="{F1AAFE85-2C1B-4E97-BD20-130EC28399A3}"/>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Tree>
    <p:extLst>
      <p:ext uri="{BB962C8B-B14F-4D97-AF65-F5344CB8AC3E}">
        <p14:creationId xmlns:p14="http://schemas.microsoft.com/office/powerpoint/2010/main" val="383134020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52" userDrawn="1">
          <p15:clr>
            <a:srgbClr val="FBAE40"/>
          </p15:clr>
        </p15:guide>
        <p15:guide id="3" pos="7488" userDrawn="1">
          <p15:clr>
            <a:srgbClr val="FBAE40"/>
          </p15:clr>
        </p15:guide>
        <p15:guide id="4" pos="19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ny Profile - BH-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429000"/>
          </a:xfrm>
          <a:prstGeom prst="rect">
            <a:avLst/>
          </a:prstGeom>
        </p:spPr>
        <p:txBody>
          <a:bodyPr tIns="457200"/>
          <a:lstStyle>
            <a:lvl1pPr marL="0" indent="0" algn="ctr">
              <a:buNone/>
              <a:defRPr sz="2000"/>
            </a:lvl1pPr>
          </a:lstStyle>
          <a:p>
            <a:r>
              <a:rPr lang="en-US" dirty="0"/>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429000"/>
          </a:xfrm>
          <a:prstGeom prst="rect">
            <a:avLst/>
          </a:prstGeom>
        </p:spPr>
        <p:txBody>
          <a:bodyPr tIns="457200"/>
          <a:lstStyle>
            <a:lvl1pPr marL="0" indent="0" algn="ctr">
              <a:buNone/>
              <a:defRPr sz="2000"/>
            </a:lvl1pPr>
          </a:lstStyle>
          <a:p>
            <a:r>
              <a:rPr lang="en-US" dirty="0"/>
              <a:t>Click icon to add picture</a:t>
            </a:r>
            <a:endParaRPr dirty="0"/>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1" name="Footer Placeholder 1">
            <a:extLst>
              <a:ext uri="{FF2B5EF4-FFF2-40B4-BE49-F238E27FC236}">
                <a16:creationId xmlns:a16="http://schemas.microsoft.com/office/drawing/2014/main" id="{255919DD-7F52-4699-90F4-E8F1F819DF2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13" name="Slide Number Placeholder 2">
            <a:extLst>
              <a:ext uri="{FF2B5EF4-FFF2-40B4-BE49-F238E27FC236}">
                <a16:creationId xmlns:a16="http://schemas.microsoft.com/office/drawing/2014/main" id="{AB3E19EF-A707-42A6-8F08-CC3179A26E5F}"/>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14" name="Title 3">
            <a:extLst>
              <a:ext uri="{FF2B5EF4-FFF2-40B4-BE49-F238E27FC236}">
                <a16:creationId xmlns:a16="http://schemas.microsoft.com/office/drawing/2014/main" id="{262C186A-F574-4AB9-A192-7EE0182AE747}"/>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868472937"/>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Full Image - BH-B">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dirty="0"/>
              <a:t>Click icon to add picture</a:t>
            </a:r>
          </a:p>
        </p:txBody>
      </p:sp>
      <p:sp>
        <p:nvSpPr>
          <p:cNvPr id="6" name="Footer Placeholder 1">
            <a:extLst>
              <a:ext uri="{FF2B5EF4-FFF2-40B4-BE49-F238E27FC236}">
                <a16:creationId xmlns:a16="http://schemas.microsoft.com/office/drawing/2014/main" id="{E6FDDF12-D290-45AB-B04B-CABB7DB7A5C9}"/>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16811EAF-B125-496F-B641-7B754A8F8AB1}"/>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8" name="Title 3">
            <a:extLst>
              <a:ext uri="{FF2B5EF4-FFF2-40B4-BE49-F238E27FC236}">
                <a16:creationId xmlns:a16="http://schemas.microsoft.com/office/drawing/2014/main" id="{93C81DB7-DE80-4648-A5E9-8CF00E22829E}"/>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4268571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66679191"/>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Image Band - BH-B">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828800"/>
            <a:ext cx="12192000" cy="3454400"/>
          </a:xfrm>
          <a:prstGeom prst="rect">
            <a:avLst/>
          </a:prstGeom>
        </p:spPr>
        <p:txBody>
          <a:bodyPr anchor="ctr"/>
          <a:lstStyle>
            <a:lvl1pPr marL="0" indent="0" algn="ctr">
              <a:buNone/>
              <a:defRPr/>
            </a:lvl1pPr>
          </a:lstStyle>
          <a:p>
            <a:r>
              <a:rPr lang="en-US" dirty="0"/>
              <a:t>Click icon to add picture</a:t>
            </a:r>
          </a:p>
        </p:txBody>
      </p:sp>
      <p:sp>
        <p:nvSpPr>
          <p:cNvPr id="5" name="Footer Placeholder 1">
            <a:extLst>
              <a:ext uri="{FF2B5EF4-FFF2-40B4-BE49-F238E27FC236}">
                <a16:creationId xmlns:a16="http://schemas.microsoft.com/office/drawing/2014/main" id="{2E3D3D84-42A8-4560-B3F5-4524AF82E476}"/>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55445DE3-5C4D-446A-8EC1-DFE1DF106DC0}"/>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649198350"/>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E6FDDF12-D290-45AB-B04B-CABB7DB7A5C9}"/>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16811EAF-B125-496F-B641-7B754A8F8AB1}"/>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dirty="0"/>
          </a:p>
        </p:txBody>
      </p:sp>
      <p:sp>
        <p:nvSpPr>
          <p:cNvPr id="9" name="Picture Placeholder 15">
            <a:extLst>
              <a:ext uri="{FF2B5EF4-FFF2-40B4-BE49-F238E27FC236}">
                <a16:creationId xmlns:a16="http://schemas.microsoft.com/office/drawing/2014/main" id="{186DC4C8-0ED3-42DC-AA83-0638B2E5B0FD}"/>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graphicFrame>
        <p:nvGraphicFramePr>
          <p:cNvPr id="10" name="Body Copy">
            <a:extLst>
              <a:ext uri="{FF2B5EF4-FFF2-40B4-BE49-F238E27FC236}">
                <a16:creationId xmlns:a16="http://schemas.microsoft.com/office/drawing/2014/main" id="{5EC6DFC6-1882-4ED4-986E-64E2E08398F4}"/>
              </a:ext>
            </a:extLst>
          </p:cNvPr>
          <p:cNvGraphicFramePr>
            <a:graphicFrameLocks noGrp="1"/>
          </p:cNvGraphicFramePr>
          <p:nvPr userDrawn="1">
            <p:extLst>
              <p:ext uri="{D42A27DB-BD31-4B8C-83A1-F6EECF244321}">
                <p14:modId xmlns:p14="http://schemas.microsoft.com/office/powerpoint/2010/main" val="425161231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11" name="Title 3">
            <a:extLst>
              <a:ext uri="{FF2B5EF4-FFF2-40B4-BE49-F238E27FC236}">
                <a16:creationId xmlns:a16="http://schemas.microsoft.com/office/drawing/2014/main" id="{61146DAC-6107-4D6C-869F-9907A877FFE1}"/>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dirty="0"/>
              <a:t>Generic Description of Client (Title Case)</a:t>
            </a:r>
          </a:p>
        </p:txBody>
      </p:sp>
      <p:sp>
        <p:nvSpPr>
          <p:cNvPr id="12" name="Text Placeholder 3">
            <a:extLst>
              <a:ext uri="{FF2B5EF4-FFF2-40B4-BE49-F238E27FC236}">
                <a16:creationId xmlns:a16="http://schemas.microsoft.com/office/drawing/2014/main" id="{8415A2E0-F1B9-4EBA-96F5-F78EE92F1E08}"/>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3" name="Text Placeholder 10">
            <a:extLst>
              <a:ext uri="{FF2B5EF4-FFF2-40B4-BE49-F238E27FC236}">
                <a16:creationId xmlns:a16="http://schemas.microsoft.com/office/drawing/2014/main" id="{8BC8320F-9087-4AAE-B75A-D1EA89FFB2ED}"/>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4" name="Text Placeholder 10">
            <a:extLst>
              <a:ext uri="{FF2B5EF4-FFF2-40B4-BE49-F238E27FC236}">
                <a16:creationId xmlns:a16="http://schemas.microsoft.com/office/drawing/2014/main" id="{2ED2B5CD-2966-48E6-94D1-D7E9052FF2B6}"/>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5" name="Text Placeholder 10">
            <a:extLst>
              <a:ext uri="{FF2B5EF4-FFF2-40B4-BE49-F238E27FC236}">
                <a16:creationId xmlns:a16="http://schemas.microsoft.com/office/drawing/2014/main" id="{3996F948-5017-45BB-9C36-0B243840915F}"/>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7" name="Text Placeholder 17">
            <a:extLst>
              <a:ext uri="{FF2B5EF4-FFF2-40B4-BE49-F238E27FC236}">
                <a16:creationId xmlns:a16="http://schemas.microsoft.com/office/drawing/2014/main" id="{9A897374-B66C-40CB-93D1-274A35D36F48}"/>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2934293788"/>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 - White 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3" name="Footer Placeholder 2">
            <a:extLst>
              <a:ext uri="{FF2B5EF4-FFF2-40B4-BE49-F238E27FC236}">
                <a16:creationId xmlns:a16="http://schemas.microsoft.com/office/drawing/2014/main" id="{37B9257D-02E0-47E5-8066-3653BB63A0F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accent2"/>
                </a:solidFill>
              </a:defRPr>
            </a:lvl1pPr>
          </a:lstStyle>
          <a:p>
            <a:pPr defTabSz="609555"/>
            <a:r>
              <a:rPr lang="en-US" dirty="0"/>
              <a:t>© 2019 NTT DATA, Inc. All rights reserved.</a:t>
            </a:r>
          </a:p>
        </p:txBody>
      </p:sp>
      <p:grpSp>
        <p:nvGrpSpPr>
          <p:cNvPr id="5" name="Group 4">
            <a:extLst>
              <a:ext uri="{FF2B5EF4-FFF2-40B4-BE49-F238E27FC236}">
                <a16:creationId xmlns:a16="http://schemas.microsoft.com/office/drawing/2014/main" id="{3B77727F-6303-4D84-A7F7-DDCF08B2190A}"/>
              </a:ext>
            </a:extLst>
          </p:cNvPr>
          <p:cNvGrpSpPr/>
          <p:nvPr userDrawn="1"/>
        </p:nvGrpSpPr>
        <p:grpSpPr>
          <a:xfrm>
            <a:off x="4261573" y="2829464"/>
            <a:ext cx="3686134" cy="1216322"/>
            <a:chOff x="9448800" y="420688"/>
            <a:chExt cx="2362201" cy="779463"/>
          </a:xfrm>
        </p:grpSpPr>
        <p:sp>
          <p:nvSpPr>
            <p:cNvPr id="7" name="Freeform 5">
              <a:extLst>
                <a:ext uri="{FF2B5EF4-FFF2-40B4-BE49-F238E27FC236}">
                  <a16:creationId xmlns:a16="http://schemas.microsoft.com/office/drawing/2014/main" id="{6733B983-86BF-4752-A889-9E202C3AAFDC}"/>
                </a:ext>
              </a:extLst>
            </p:cNvPr>
            <p:cNvSpPr>
              <a:spLocks/>
            </p:cNvSpPr>
            <p:nvPr/>
          </p:nvSpPr>
          <p:spPr bwMode="auto">
            <a:xfrm>
              <a:off x="10166350" y="862013"/>
              <a:ext cx="254000" cy="338138"/>
            </a:xfrm>
            <a:custGeom>
              <a:avLst/>
              <a:gdLst>
                <a:gd name="T0" fmla="*/ 35 w 278"/>
                <a:gd name="T1" fmla="*/ 245 h 368"/>
                <a:gd name="T2" fmla="*/ 43 w 278"/>
                <a:gd name="T3" fmla="*/ 290 h 368"/>
                <a:gd name="T4" fmla="*/ 68 w 278"/>
                <a:gd name="T5" fmla="*/ 319 h 368"/>
                <a:gd name="T6" fmla="*/ 105 w 278"/>
                <a:gd name="T7" fmla="*/ 335 h 368"/>
                <a:gd name="T8" fmla="*/ 150 w 278"/>
                <a:gd name="T9" fmla="*/ 340 h 368"/>
                <a:gd name="T10" fmla="*/ 181 w 278"/>
                <a:gd name="T11" fmla="*/ 336 h 368"/>
                <a:gd name="T12" fmla="*/ 211 w 278"/>
                <a:gd name="T13" fmla="*/ 323 h 368"/>
                <a:gd name="T14" fmla="*/ 235 w 278"/>
                <a:gd name="T15" fmla="*/ 301 h 368"/>
                <a:gd name="T16" fmla="*/ 244 w 278"/>
                <a:gd name="T17" fmla="*/ 268 h 368"/>
                <a:gd name="T18" fmla="*/ 237 w 278"/>
                <a:gd name="T19" fmla="*/ 242 h 368"/>
                <a:gd name="T20" fmla="*/ 220 w 278"/>
                <a:gd name="T21" fmla="*/ 224 h 368"/>
                <a:gd name="T22" fmla="*/ 196 w 278"/>
                <a:gd name="T23" fmla="*/ 212 h 368"/>
                <a:gd name="T24" fmla="*/ 171 w 278"/>
                <a:gd name="T25" fmla="*/ 204 h 368"/>
                <a:gd name="T26" fmla="*/ 92 w 278"/>
                <a:gd name="T27" fmla="*/ 185 h 368"/>
                <a:gd name="T28" fmla="*/ 62 w 278"/>
                <a:gd name="T29" fmla="*/ 175 h 368"/>
                <a:gd name="T30" fmla="*/ 37 w 278"/>
                <a:gd name="T31" fmla="*/ 159 h 368"/>
                <a:gd name="T32" fmla="*/ 19 w 278"/>
                <a:gd name="T33" fmla="*/ 135 h 368"/>
                <a:gd name="T34" fmla="*/ 13 w 278"/>
                <a:gd name="T35" fmla="*/ 99 h 368"/>
                <a:gd name="T36" fmla="*/ 18 w 278"/>
                <a:gd name="T37" fmla="*/ 69 h 368"/>
                <a:gd name="T38" fmla="*/ 36 w 278"/>
                <a:gd name="T39" fmla="*/ 37 h 368"/>
                <a:gd name="T40" fmla="*/ 74 w 278"/>
                <a:gd name="T41" fmla="*/ 11 h 368"/>
                <a:gd name="T42" fmla="*/ 135 w 278"/>
                <a:gd name="T43" fmla="*/ 0 h 368"/>
                <a:gd name="T44" fmla="*/ 185 w 278"/>
                <a:gd name="T45" fmla="*/ 7 h 368"/>
                <a:gd name="T46" fmla="*/ 226 w 278"/>
                <a:gd name="T47" fmla="*/ 28 h 368"/>
                <a:gd name="T48" fmla="*/ 255 w 278"/>
                <a:gd name="T49" fmla="*/ 62 h 368"/>
                <a:gd name="T50" fmla="*/ 265 w 278"/>
                <a:gd name="T51" fmla="*/ 110 h 368"/>
                <a:gd name="T52" fmla="*/ 232 w 278"/>
                <a:gd name="T53" fmla="*/ 110 h 368"/>
                <a:gd name="T54" fmla="*/ 223 w 278"/>
                <a:gd name="T55" fmla="*/ 74 h 368"/>
                <a:gd name="T56" fmla="*/ 201 w 278"/>
                <a:gd name="T57" fmla="*/ 49 h 368"/>
                <a:gd name="T58" fmla="*/ 171 w 278"/>
                <a:gd name="T59" fmla="*/ 34 h 368"/>
                <a:gd name="T60" fmla="*/ 135 w 278"/>
                <a:gd name="T61" fmla="*/ 29 h 368"/>
                <a:gd name="T62" fmla="*/ 102 w 278"/>
                <a:gd name="T63" fmla="*/ 32 h 368"/>
                <a:gd name="T64" fmla="*/ 73 w 278"/>
                <a:gd name="T65" fmla="*/ 44 h 368"/>
                <a:gd name="T66" fmla="*/ 54 w 278"/>
                <a:gd name="T67" fmla="*/ 66 h 368"/>
                <a:gd name="T68" fmla="*/ 46 w 278"/>
                <a:gd name="T69" fmla="*/ 99 h 368"/>
                <a:gd name="T70" fmla="*/ 51 w 278"/>
                <a:gd name="T71" fmla="*/ 121 h 368"/>
                <a:gd name="T72" fmla="*/ 62 w 278"/>
                <a:gd name="T73" fmla="*/ 136 h 368"/>
                <a:gd name="T74" fmla="*/ 79 w 278"/>
                <a:gd name="T75" fmla="*/ 146 h 368"/>
                <a:gd name="T76" fmla="*/ 100 w 278"/>
                <a:gd name="T77" fmla="*/ 153 h 368"/>
                <a:gd name="T78" fmla="*/ 186 w 278"/>
                <a:gd name="T79" fmla="*/ 174 h 368"/>
                <a:gd name="T80" fmla="*/ 221 w 278"/>
                <a:gd name="T81" fmla="*/ 186 h 368"/>
                <a:gd name="T82" fmla="*/ 251 w 278"/>
                <a:gd name="T83" fmla="*/ 204 h 368"/>
                <a:gd name="T84" fmla="*/ 270 w 278"/>
                <a:gd name="T85" fmla="*/ 230 h 368"/>
                <a:gd name="T86" fmla="*/ 278 w 278"/>
                <a:gd name="T87" fmla="*/ 267 h 368"/>
                <a:gd name="T88" fmla="*/ 276 w 278"/>
                <a:gd name="T89" fmla="*/ 283 h 368"/>
                <a:gd name="T90" fmla="*/ 270 w 278"/>
                <a:gd name="T91" fmla="*/ 304 h 368"/>
                <a:gd name="T92" fmla="*/ 257 w 278"/>
                <a:gd name="T93" fmla="*/ 327 h 368"/>
                <a:gd name="T94" fmla="*/ 233 w 278"/>
                <a:gd name="T95" fmla="*/ 348 h 368"/>
                <a:gd name="T96" fmla="*/ 196 w 278"/>
                <a:gd name="T97" fmla="*/ 363 h 368"/>
                <a:gd name="T98" fmla="*/ 142 w 278"/>
                <a:gd name="T99" fmla="*/ 368 h 368"/>
                <a:gd name="T100" fmla="*/ 85 w 278"/>
                <a:gd name="T101" fmla="*/ 361 h 368"/>
                <a:gd name="T102" fmla="*/ 39 w 278"/>
                <a:gd name="T103" fmla="*/ 339 h 368"/>
                <a:gd name="T104" fmla="*/ 10 w 278"/>
                <a:gd name="T105" fmla="*/ 300 h 368"/>
                <a:gd name="T106" fmla="*/ 1 w 278"/>
                <a:gd name="T107" fmla="*/ 245 h 368"/>
                <a:gd name="T108" fmla="*/ 35 w 278"/>
                <a:gd name="T109"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68">
                  <a:moveTo>
                    <a:pt x="35" y="245"/>
                  </a:moveTo>
                  <a:cubicBezTo>
                    <a:pt x="35" y="263"/>
                    <a:pt x="37" y="278"/>
                    <a:pt x="43" y="290"/>
                  </a:cubicBezTo>
                  <a:cubicBezTo>
                    <a:pt x="49" y="302"/>
                    <a:pt x="58" y="312"/>
                    <a:pt x="68" y="319"/>
                  </a:cubicBezTo>
                  <a:cubicBezTo>
                    <a:pt x="78" y="327"/>
                    <a:pt x="91" y="332"/>
                    <a:pt x="105" y="335"/>
                  </a:cubicBezTo>
                  <a:cubicBezTo>
                    <a:pt x="119" y="338"/>
                    <a:pt x="134" y="340"/>
                    <a:pt x="150" y="340"/>
                  </a:cubicBezTo>
                  <a:cubicBezTo>
                    <a:pt x="160" y="340"/>
                    <a:pt x="170" y="338"/>
                    <a:pt x="181" y="336"/>
                  </a:cubicBezTo>
                  <a:cubicBezTo>
                    <a:pt x="191" y="333"/>
                    <a:pt x="202" y="329"/>
                    <a:pt x="211" y="323"/>
                  </a:cubicBezTo>
                  <a:cubicBezTo>
                    <a:pt x="220" y="317"/>
                    <a:pt x="228" y="310"/>
                    <a:pt x="235" y="301"/>
                  </a:cubicBezTo>
                  <a:cubicBezTo>
                    <a:pt x="241" y="292"/>
                    <a:pt x="244" y="281"/>
                    <a:pt x="244" y="268"/>
                  </a:cubicBezTo>
                  <a:cubicBezTo>
                    <a:pt x="244" y="258"/>
                    <a:pt x="242" y="249"/>
                    <a:pt x="237" y="242"/>
                  </a:cubicBezTo>
                  <a:cubicBezTo>
                    <a:pt x="233" y="235"/>
                    <a:pt x="227" y="229"/>
                    <a:pt x="220" y="224"/>
                  </a:cubicBezTo>
                  <a:cubicBezTo>
                    <a:pt x="213" y="219"/>
                    <a:pt x="205" y="215"/>
                    <a:pt x="196" y="212"/>
                  </a:cubicBezTo>
                  <a:cubicBezTo>
                    <a:pt x="188" y="209"/>
                    <a:pt x="179" y="206"/>
                    <a:pt x="171" y="204"/>
                  </a:cubicBezTo>
                  <a:cubicBezTo>
                    <a:pt x="92" y="185"/>
                    <a:pt x="92" y="185"/>
                    <a:pt x="92" y="185"/>
                  </a:cubicBezTo>
                  <a:cubicBezTo>
                    <a:pt x="82" y="182"/>
                    <a:pt x="72" y="179"/>
                    <a:pt x="62" y="175"/>
                  </a:cubicBezTo>
                  <a:cubicBezTo>
                    <a:pt x="53" y="171"/>
                    <a:pt x="44" y="166"/>
                    <a:pt x="37" y="159"/>
                  </a:cubicBezTo>
                  <a:cubicBezTo>
                    <a:pt x="30" y="152"/>
                    <a:pt x="24" y="144"/>
                    <a:pt x="19" y="135"/>
                  </a:cubicBezTo>
                  <a:cubicBezTo>
                    <a:pt x="15" y="125"/>
                    <a:pt x="13" y="113"/>
                    <a:pt x="13" y="99"/>
                  </a:cubicBezTo>
                  <a:cubicBezTo>
                    <a:pt x="13" y="91"/>
                    <a:pt x="14" y="81"/>
                    <a:pt x="18" y="69"/>
                  </a:cubicBezTo>
                  <a:cubicBezTo>
                    <a:pt x="21" y="58"/>
                    <a:pt x="27" y="47"/>
                    <a:pt x="36" y="37"/>
                  </a:cubicBezTo>
                  <a:cubicBezTo>
                    <a:pt x="45" y="26"/>
                    <a:pt x="58" y="18"/>
                    <a:pt x="74" y="11"/>
                  </a:cubicBezTo>
                  <a:cubicBezTo>
                    <a:pt x="89" y="3"/>
                    <a:pt x="110" y="0"/>
                    <a:pt x="135" y="0"/>
                  </a:cubicBezTo>
                  <a:cubicBezTo>
                    <a:pt x="152" y="0"/>
                    <a:pt x="169" y="2"/>
                    <a:pt x="185" y="7"/>
                  </a:cubicBezTo>
                  <a:cubicBezTo>
                    <a:pt x="200" y="12"/>
                    <a:pt x="214" y="18"/>
                    <a:pt x="226" y="28"/>
                  </a:cubicBezTo>
                  <a:cubicBezTo>
                    <a:pt x="238" y="37"/>
                    <a:pt x="248" y="48"/>
                    <a:pt x="255" y="62"/>
                  </a:cubicBezTo>
                  <a:cubicBezTo>
                    <a:pt x="262" y="76"/>
                    <a:pt x="265" y="92"/>
                    <a:pt x="265" y="110"/>
                  </a:cubicBezTo>
                  <a:cubicBezTo>
                    <a:pt x="232" y="110"/>
                    <a:pt x="232" y="110"/>
                    <a:pt x="232" y="110"/>
                  </a:cubicBezTo>
                  <a:cubicBezTo>
                    <a:pt x="231" y="96"/>
                    <a:pt x="228" y="85"/>
                    <a:pt x="223" y="74"/>
                  </a:cubicBezTo>
                  <a:cubicBezTo>
                    <a:pt x="217" y="64"/>
                    <a:pt x="210" y="56"/>
                    <a:pt x="201" y="49"/>
                  </a:cubicBezTo>
                  <a:cubicBezTo>
                    <a:pt x="192" y="42"/>
                    <a:pt x="182" y="37"/>
                    <a:pt x="171" y="34"/>
                  </a:cubicBezTo>
                  <a:cubicBezTo>
                    <a:pt x="160" y="30"/>
                    <a:pt x="148" y="29"/>
                    <a:pt x="135" y="29"/>
                  </a:cubicBezTo>
                  <a:cubicBezTo>
                    <a:pt x="123" y="29"/>
                    <a:pt x="112" y="30"/>
                    <a:pt x="102" y="32"/>
                  </a:cubicBezTo>
                  <a:cubicBezTo>
                    <a:pt x="91" y="35"/>
                    <a:pt x="81" y="39"/>
                    <a:pt x="73" y="44"/>
                  </a:cubicBezTo>
                  <a:cubicBezTo>
                    <a:pt x="65" y="50"/>
                    <a:pt x="59" y="57"/>
                    <a:pt x="54" y="66"/>
                  </a:cubicBezTo>
                  <a:cubicBezTo>
                    <a:pt x="49" y="75"/>
                    <a:pt x="46" y="86"/>
                    <a:pt x="46" y="99"/>
                  </a:cubicBezTo>
                  <a:cubicBezTo>
                    <a:pt x="46" y="107"/>
                    <a:pt x="48" y="114"/>
                    <a:pt x="51" y="121"/>
                  </a:cubicBezTo>
                  <a:cubicBezTo>
                    <a:pt x="53" y="127"/>
                    <a:pt x="57" y="132"/>
                    <a:pt x="62" y="136"/>
                  </a:cubicBezTo>
                  <a:cubicBezTo>
                    <a:pt x="67" y="140"/>
                    <a:pt x="73" y="143"/>
                    <a:pt x="79" y="146"/>
                  </a:cubicBezTo>
                  <a:cubicBezTo>
                    <a:pt x="86" y="149"/>
                    <a:pt x="93" y="151"/>
                    <a:pt x="100" y="153"/>
                  </a:cubicBezTo>
                  <a:cubicBezTo>
                    <a:pt x="186" y="174"/>
                    <a:pt x="186" y="174"/>
                    <a:pt x="186" y="174"/>
                  </a:cubicBezTo>
                  <a:cubicBezTo>
                    <a:pt x="199" y="178"/>
                    <a:pt x="210" y="182"/>
                    <a:pt x="221" y="186"/>
                  </a:cubicBezTo>
                  <a:cubicBezTo>
                    <a:pt x="232" y="191"/>
                    <a:pt x="242" y="197"/>
                    <a:pt x="251" y="204"/>
                  </a:cubicBezTo>
                  <a:cubicBezTo>
                    <a:pt x="259" y="211"/>
                    <a:pt x="266" y="220"/>
                    <a:pt x="270" y="230"/>
                  </a:cubicBezTo>
                  <a:cubicBezTo>
                    <a:pt x="275" y="240"/>
                    <a:pt x="278" y="253"/>
                    <a:pt x="278" y="267"/>
                  </a:cubicBezTo>
                  <a:cubicBezTo>
                    <a:pt x="278" y="271"/>
                    <a:pt x="277" y="277"/>
                    <a:pt x="276" y="283"/>
                  </a:cubicBezTo>
                  <a:cubicBezTo>
                    <a:pt x="276" y="290"/>
                    <a:pt x="274" y="297"/>
                    <a:pt x="270" y="304"/>
                  </a:cubicBezTo>
                  <a:cubicBezTo>
                    <a:pt x="267" y="312"/>
                    <a:pt x="263" y="319"/>
                    <a:pt x="257" y="327"/>
                  </a:cubicBezTo>
                  <a:cubicBezTo>
                    <a:pt x="251" y="334"/>
                    <a:pt x="243" y="341"/>
                    <a:pt x="233" y="348"/>
                  </a:cubicBezTo>
                  <a:cubicBezTo>
                    <a:pt x="223" y="354"/>
                    <a:pt x="211" y="359"/>
                    <a:pt x="196" y="363"/>
                  </a:cubicBezTo>
                  <a:cubicBezTo>
                    <a:pt x="181" y="366"/>
                    <a:pt x="163" y="368"/>
                    <a:pt x="142" y="368"/>
                  </a:cubicBezTo>
                  <a:cubicBezTo>
                    <a:pt x="122" y="368"/>
                    <a:pt x="102" y="366"/>
                    <a:pt x="85" y="361"/>
                  </a:cubicBezTo>
                  <a:cubicBezTo>
                    <a:pt x="67" y="356"/>
                    <a:pt x="51" y="349"/>
                    <a:pt x="39" y="339"/>
                  </a:cubicBezTo>
                  <a:cubicBezTo>
                    <a:pt x="26" y="329"/>
                    <a:pt x="17" y="316"/>
                    <a:pt x="10" y="300"/>
                  </a:cubicBezTo>
                  <a:cubicBezTo>
                    <a:pt x="3" y="285"/>
                    <a:pt x="0" y="266"/>
                    <a:pt x="1" y="245"/>
                  </a:cubicBezTo>
                  <a:lnTo>
                    <a:pt x="35"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8" name="Freeform 6">
              <a:extLst>
                <a:ext uri="{FF2B5EF4-FFF2-40B4-BE49-F238E27FC236}">
                  <a16:creationId xmlns:a16="http://schemas.microsoft.com/office/drawing/2014/main" id="{DC251DB1-02C0-45BA-B3A1-0806863C22DB}"/>
                </a:ext>
              </a:extLst>
            </p:cNvPr>
            <p:cNvSpPr>
              <a:spLocks noEditPoints="1"/>
            </p:cNvSpPr>
            <p:nvPr/>
          </p:nvSpPr>
          <p:spPr bwMode="auto">
            <a:xfrm>
              <a:off x="10452100" y="952501"/>
              <a:ext cx="209550" cy="247650"/>
            </a:xfrm>
            <a:custGeom>
              <a:avLst/>
              <a:gdLst>
                <a:gd name="T0" fmla="*/ 31 w 229"/>
                <a:gd name="T1" fmla="*/ 144 h 270"/>
                <a:gd name="T2" fmla="*/ 36 w 229"/>
                <a:gd name="T3" fmla="*/ 179 h 270"/>
                <a:gd name="T4" fmla="*/ 51 w 229"/>
                <a:gd name="T5" fmla="*/ 211 h 270"/>
                <a:gd name="T6" fmla="*/ 77 w 229"/>
                <a:gd name="T7" fmla="*/ 235 h 270"/>
                <a:gd name="T8" fmla="*/ 116 w 229"/>
                <a:gd name="T9" fmla="*/ 244 h 270"/>
                <a:gd name="T10" fmla="*/ 169 w 229"/>
                <a:gd name="T11" fmla="*/ 226 h 270"/>
                <a:gd name="T12" fmla="*/ 196 w 229"/>
                <a:gd name="T13" fmla="*/ 179 h 270"/>
                <a:gd name="T14" fmla="*/ 227 w 229"/>
                <a:gd name="T15" fmla="*/ 179 h 270"/>
                <a:gd name="T16" fmla="*/ 191 w 229"/>
                <a:gd name="T17" fmla="*/ 246 h 270"/>
                <a:gd name="T18" fmla="*/ 116 w 229"/>
                <a:gd name="T19" fmla="*/ 270 h 270"/>
                <a:gd name="T20" fmla="*/ 63 w 229"/>
                <a:gd name="T21" fmla="*/ 259 h 270"/>
                <a:gd name="T22" fmla="*/ 28 w 229"/>
                <a:gd name="T23" fmla="*/ 230 h 270"/>
                <a:gd name="T24" fmla="*/ 7 w 229"/>
                <a:gd name="T25" fmla="*/ 187 h 270"/>
                <a:gd name="T26" fmla="*/ 0 w 229"/>
                <a:gd name="T27" fmla="*/ 135 h 270"/>
                <a:gd name="T28" fmla="*/ 7 w 229"/>
                <a:gd name="T29" fmla="*/ 86 h 270"/>
                <a:gd name="T30" fmla="*/ 28 w 229"/>
                <a:gd name="T31" fmla="*/ 42 h 270"/>
                <a:gd name="T32" fmla="*/ 63 w 229"/>
                <a:gd name="T33" fmla="*/ 12 h 270"/>
                <a:gd name="T34" fmla="*/ 116 w 229"/>
                <a:gd name="T35" fmla="*/ 0 h 270"/>
                <a:gd name="T36" fmla="*/ 168 w 229"/>
                <a:gd name="T37" fmla="*/ 12 h 270"/>
                <a:gd name="T38" fmla="*/ 204 w 229"/>
                <a:gd name="T39" fmla="*/ 45 h 270"/>
                <a:gd name="T40" fmla="*/ 223 w 229"/>
                <a:gd name="T41" fmla="*/ 91 h 270"/>
                <a:gd name="T42" fmla="*/ 228 w 229"/>
                <a:gd name="T43" fmla="*/ 144 h 270"/>
                <a:gd name="T44" fmla="*/ 31 w 229"/>
                <a:gd name="T45" fmla="*/ 144 h 270"/>
                <a:gd name="T46" fmla="*/ 197 w 229"/>
                <a:gd name="T47" fmla="*/ 117 h 270"/>
                <a:gd name="T48" fmla="*/ 191 w 229"/>
                <a:gd name="T49" fmla="*/ 83 h 270"/>
                <a:gd name="T50" fmla="*/ 175 w 229"/>
                <a:gd name="T51" fmla="*/ 54 h 270"/>
                <a:gd name="T52" fmla="*/ 149 w 229"/>
                <a:gd name="T53" fmla="*/ 34 h 270"/>
                <a:gd name="T54" fmla="*/ 116 w 229"/>
                <a:gd name="T55" fmla="*/ 26 h 270"/>
                <a:gd name="T56" fmla="*/ 82 w 229"/>
                <a:gd name="T57" fmla="*/ 34 h 270"/>
                <a:gd name="T58" fmla="*/ 56 w 229"/>
                <a:gd name="T59" fmla="*/ 54 h 270"/>
                <a:gd name="T60" fmla="*/ 40 w 229"/>
                <a:gd name="T61" fmla="*/ 83 h 270"/>
                <a:gd name="T62" fmla="*/ 31 w 229"/>
                <a:gd name="T63" fmla="*/ 117 h 270"/>
                <a:gd name="T64" fmla="*/ 197 w 229"/>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70">
                  <a:moveTo>
                    <a:pt x="31" y="144"/>
                  </a:moveTo>
                  <a:cubicBezTo>
                    <a:pt x="31" y="155"/>
                    <a:pt x="33" y="167"/>
                    <a:pt x="36" y="179"/>
                  </a:cubicBezTo>
                  <a:cubicBezTo>
                    <a:pt x="40" y="191"/>
                    <a:pt x="45" y="201"/>
                    <a:pt x="51" y="211"/>
                  </a:cubicBezTo>
                  <a:cubicBezTo>
                    <a:pt x="58" y="221"/>
                    <a:pt x="67" y="228"/>
                    <a:pt x="77" y="235"/>
                  </a:cubicBezTo>
                  <a:cubicBezTo>
                    <a:pt x="88" y="241"/>
                    <a:pt x="101" y="244"/>
                    <a:pt x="116" y="244"/>
                  </a:cubicBezTo>
                  <a:cubicBezTo>
                    <a:pt x="138" y="244"/>
                    <a:pt x="156" y="238"/>
                    <a:pt x="169" y="226"/>
                  </a:cubicBezTo>
                  <a:cubicBezTo>
                    <a:pt x="182" y="214"/>
                    <a:pt x="191" y="198"/>
                    <a:pt x="196" y="179"/>
                  </a:cubicBezTo>
                  <a:cubicBezTo>
                    <a:pt x="227" y="179"/>
                    <a:pt x="227" y="179"/>
                    <a:pt x="227" y="179"/>
                  </a:cubicBezTo>
                  <a:cubicBezTo>
                    <a:pt x="220" y="208"/>
                    <a:pt x="208" y="230"/>
                    <a:pt x="191" y="246"/>
                  </a:cubicBezTo>
                  <a:cubicBezTo>
                    <a:pt x="173" y="262"/>
                    <a:pt x="148" y="270"/>
                    <a:pt x="116" y="270"/>
                  </a:cubicBezTo>
                  <a:cubicBezTo>
                    <a:pt x="95" y="270"/>
                    <a:pt x="78" y="267"/>
                    <a:pt x="63" y="259"/>
                  </a:cubicBezTo>
                  <a:cubicBezTo>
                    <a:pt x="49" y="252"/>
                    <a:pt x="37" y="242"/>
                    <a:pt x="28" y="230"/>
                  </a:cubicBezTo>
                  <a:cubicBezTo>
                    <a:pt x="18" y="218"/>
                    <a:pt x="11" y="203"/>
                    <a:pt x="7" y="187"/>
                  </a:cubicBezTo>
                  <a:cubicBezTo>
                    <a:pt x="3" y="171"/>
                    <a:pt x="0" y="153"/>
                    <a:pt x="0" y="135"/>
                  </a:cubicBezTo>
                  <a:cubicBezTo>
                    <a:pt x="0" y="118"/>
                    <a:pt x="3" y="102"/>
                    <a:pt x="7" y="86"/>
                  </a:cubicBezTo>
                  <a:cubicBezTo>
                    <a:pt x="11" y="69"/>
                    <a:pt x="18" y="55"/>
                    <a:pt x="28" y="42"/>
                  </a:cubicBezTo>
                  <a:cubicBezTo>
                    <a:pt x="37" y="30"/>
                    <a:pt x="49" y="19"/>
                    <a:pt x="63" y="12"/>
                  </a:cubicBezTo>
                  <a:cubicBezTo>
                    <a:pt x="78" y="4"/>
                    <a:pt x="95" y="0"/>
                    <a:pt x="116" y="0"/>
                  </a:cubicBezTo>
                  <a:cubicBezTo>
                    <a:pt x="136" y="0"/>
                    <a:pt x="154" y="4"/>
                    <a:pt x="168" y="12"/>
                  </a:cubicBezTo>
                  <a:cubicBezTo>
                    <a:pt x="183" y="21"/>
                    <a:pt x="194" y="31"/>
                    <a:pt x="204" y="45"/>
                  </a:cubicBezTo>
                  <a:cubicBezTo>
                    <a:pt x="213" y="58"/>
                    <a:pt x="219" y="74"/>
                    <a:pt x="223" y="91"/>
                  </a:cubicBezTo>
                  <a:cubicBezTo>
                    <a:pt x="227" y="108"/>
                    <a:pt x="229" y="126"/>
                    <a:pt x="228" y="144"/>
                  </a:cubicBezTo>
                  <a:lnTo>
                    <a:pt x="31" y="144"/>
                  </a:lnTo>
                  <a:close/>
                  <a:moveTo>
                    <a:pt x="197" y="117"/>
                  </a:moveTo>
                  <a:cubicBezTo>
                    <a:pt x="197" y="105"/>
                    <a:pt x="194" y="94"/>
                    <a:pt x="191" y="83"/>
                  </a:cubicBezTo>
                  <a:cubicBezTo>
                    <a:pt x="187" y="72"/>
                    <a:pt x="182" y="63"/>
                    <a:pt x="175" y="54"/>
                  </a:cubicBezTo>
                  <a:cubicBezTo>
                    <a:pt x="168" y="46"/>
                    <a:pt x="159" y="39"/>
                    <a:pt x="149" y="34"/>
                  </a:cubicBezTo>
                  <a:cubicBezTo>
                    <a:pt x="139" y="29"/>
                    <a:pt x="128" y="26"/>
                    <a:pt x="116" y="26"/>
                  </a:cubicBezTo>
                  <a:cubicBezTo>
                    <a:pt x="103" y="26"/>
                    <a:pt x="91" y="29"/>
                    <a:pt x="82" y="34"/>
                  </a:cubicBezTo>
                  <a:cubicBezTo>
                    <a:pt x="72" y="39"/>
                    <a:pt x="63" y="46"/>
                    <a:pt x="56" y="54"/>
                  </a:cubicBezTo>
                  <a:cubicBezTo>
                    <a:pt x="49" y="63"/>
                    <a:pt x="44" y="72"/>
                    <a:pt x="40" y="83"/>
                  </a:cubicBezTo>
                  <a:cubicBezTo>
                    <a:pt x="36" y="95"/>
                    <a:pt x="33"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9" name="Freeform 7">
              <a:extLst>
                <a:ext uri="{FF2B5EF4-FFF2-40B4-BE49-F238E27FC236}">
                  <a16:creationId xmlns:a16="http://schemas.microsoft.com/office/drawing/2014/main" id="{AE3F7F53-2B38-4DC0-93E5-1895DA6C10C9}"/>
                </a:ext>
              </a:extLst>
            </p:cNvPr>
            <p:cNvSpPr>
              <a:spLocks/>
            </p:cNvSpPr>
            <p:nvPr/>
          </p:nvSpPr>
          <p:spPr bwMode="auto">
            <a:xfrm>
              <a:off x="10698163" y="955676"/>
              <a:ext cx="115888" cy="238125"/>
            </a:xfrm>
            <a:custGeom>
              <a:avLst/>
              <a:gdLst>
                <a:gd name="T0" fmla="*/ 0 w 126"/>
                <a:gd name="T1" fmla="*/ 4 h 260"/>
                <a:gd name="T2" fmla="*/ 29 w 126"/>
                <a:gd name="T3" fmla="*/ 4 h 260"/>
                <a:gd name="T4" fmla="*/ 29 w 126"/>
                <a:gd name="T5" fmla="*/ 64 h 260"/>
                <a:gd name="T6" fmla="*/ 30 w 126"/>
                <a:gd name="T7" fmla="*/ 64 h 260"/>
                <a:gd name="T8" fmla="*/ 67 w 126"/>
                <a:gd name="T9" fmla="*/ 16 h 260"/>
                <a:gd name="T10" fmla="*/ 126 w 126"/>
                <a:gd name="T11" fmla="*/ 1 h 260"/>
                <a:gd name="T12" fmla="*/ 126 w 126"/>
                <a:gd name="T13" fmla="*/ 32 h 260"/>
                <a:gd name="T14" fmla="*/ 88 w 126"/>
                <a:gd name="T15" fmla="*/ 38 h 260"/>
                <a:gd name="T16" fmla="*/ 58 w 126"/>
                <a:gd name="T17" fmla="*/ 57 h 260"/>
                <a:gd name="T18" fmla="*/ 38 w 126"/>
                <a:gd name="T19" fmla="*/ 87 h 260"/>
                <a:gd name="T20" fmla="*/ 31 w 126"/>
                <a:gd name="T21" fmla="*/ 124 h 260"/>
                <a:gd name="T22" fmla="*/ 31 w 126"/>
                <a:gd name="T23" fmla="*/ 260 h 260"/>
                <a:gd name="T24" fmla="*/ 0 w 126"/>
                <a:gd name="T25" fmla="*/ 260 h 260"/>
                <a:gd name="T26" fmla="*/ 0 w 126"/>
                <a:gd name="T2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0">
                  <a:moveTo>
                    <a:pt x="0" y="4"/>
                  </a:moveTo>
                  <a:cubicBezTo>
                    <a:pt x="29" y="4"/>
                    <a:pt x="29" y="4"/>
                    <a:pt x="29" y="4"/>
                  </a:cubicBezTo>
                  <a:cubicBezTo>
                    <a:pt x="29" y="64"/>
                    <a:pt x="29" y="64"/>
                    <a:pt x="29" y="64"/>
                  </a:cubicBezTo>
                  <a:cubicBezTo>
                    <a:pt x="30" y="64"/>
                    <a:pt x="30" y="64"/>
                    <a:pt x="30" y="64"/>
                  </a:cubicBezTo>
                  <a:cubicBezTo>
                    <a:pt x="38" y="44"/>
                    <a:pt x="50" y="28"/>
                    <a:pt x="67" y="16"/>
                  </a:cubicBezTo>
                  <a:cubicBezTo>
                    <a:pt x="83" y="5"/>
                    <a:pt x="103" y="0"/>
                    <a:pt x="126" y="1"/>
                  </a:cubicBezTo>
                  <a:cubicBezTo>
                    <a:pt x="126" y="32"/>
                    <a:pt x="126" y="32"/>
                    <a:pt x="126" y="32"/>
                  </a:cubicBezTo>
                  <a:cubicBezTo>
                    <a:pt x="112" y="31"/>
                    <a:pt x="99" y="33"/>
                    <a:pt x="88" y="38"/>
                  </a:cubicBezTo>
                  <a:cubicBezTo>
                    <a:pt x="76" y="42"/>
                    <a:pt x="66" y="49"/>
                    <a:pt x="58" y="57"/>
                  </a:cubicBezTo>
                  <a:cubicBezTo>
                    <a:pt x="49" y="65"/>
                    <a:pt x="43" y="75"/>
                    <a:pt x="38" y="87"/>
                  </a:cubicBezTo>
                  <a:cubicBezTo>
                    <a:pt x="34" y="98"/>
                    <a:pt x="31" y="111"/>
                    <a:pt x="31" y="124"/>
                  </a:cubicBezTo>
                  <a:cubicBezTo>
                    <a:pt x="31" y="260"/>
                    <a:pt x="31" y="260"/>
                    <a:pt x="31" y="260"/>
                  </a:cubicBezTo>
                  <a:cubicBezTo>
                    <a:pt x="0" y="260"/>
                    <a:pt x="0" y="260"/>
                    <a:pt x="0" y="260"/>
                  </a:cubicBez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0" name="Freeform 8">
              <a:extLst>
                <a:ext uri="{FF2B5EF4-FFF2-40B4-BE49-F238E27FC236}">
                  <a16:creationId xmlns:a16="http://schemas.microsoft.com/office/drawing/2014/main" id="{63C34EF4-885E-4B65-A5D6-F4E78AF067AF}"/>
                </a:ext>
              </a:extLst>
            </p:cNvPr>
            <p:cNvSpPr>
              <a:spLocks/>
            </p:cNvSpPr>
            <p:nvPr/>
          </p:nvSpPr>
          <p:spPr bwMode="auto">
            <a:xfrm>
              <a:off x="10837863" y="958851"/>
              <a:ext cx="207963" cy="234950"/>
            </a:xfrm>
            <a:custGeom>
              <a:avLst/>
              <a:gdLst>
                <a:gd name="T0" fmla="*/ 0 w 131"/>
                <a:gd name="T1" fmla="*/ 0 h 148"/>
                <a:gd name="T2" fmla="*/ 20 w 131"/>
                <a:gd name="T3" fmla="*/ 0 h 148"/>
                <a:gd name="T4" fmla="*/ 66 w 131"/>
                <a:gd name="T5" fmla="*/ 130 h 148"/>
                <a:gd name="T6" fmla="*/ 67 w 131"/>
                <a:gd name="T7" fmla="*/ 130 h 148"/>
                <a:gd name="T8" fmla="*/ 112 w 131"/>
                <a:gd name="T9" fmla="*/ 0 h 148"/>
                <a:gd name="T10" fmla="*/ 131 w 131"/>
                <a:gd name="T11" fmla="*/ 0 h 148"/>
                <a:gd name="T12" fmla="*/ 76 w 131"/>
                <a:gd name="T13" fmla="*/ 148 h 148"/>
                <a:gd name="T14" fmla="*/ 57 w 131"/>
                <a:gd name="T15" fmla="*/ 148 h 148"/>
                <a:gd name="T16" fmla="*/ 0 w 131"/>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8">
                  <a:moveTo>
                    <a:pt x="0" y="0"/>
                  </a:moveTo>
                  <a:lnTo>
                    <a:pt x="20" y="0"/>
                  </a:lnTo>
                  <a:lnTo>
                    <a:pt x="66" y="130"/>
                  </a:lnTo>
                  <a:lnTo>
                    <a:pt x="67" y="130"/>
                  </a:lnTo>
                  <a:lnTo>
                    <a:pt x="112" y="0"/>
                  </a:lnTo>
                  <a:lnTo>
                    <a:pt x="131" y="0"/>
                  </a:lnTo>
                  <a:lnTo>
                    <a:pt x="76" y="148"/>
                  </a:lnTo>
                  <a:lnTo>
                    <a:pt x="57" y="14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1" name="Freeform 9">
              <a:extLst>
                <a:ext uri="{FF2B5EF4-FFF2-40B4-BE49-F238E27FC236}">
                  <a16:creationId xmlns:a16="http://schemas.microsoft.com/office/drawing/2014/main" id="{51C6FF6B-CF73-4BC4-8630-88246AA5D546}"/>
                </a:ext>
              </a:extLst>
            </p:cNvPr>
            <p:cNvSpPr>
              <a:spLocks noEditPoints="1"/>
            </p:cNvSpPr>
            <p:nvPr/>
          </p:nvSpPr>
          <p:spPr bwMode="auto">
            <a:xfrm>
              <a:off x="11074400" y="868363"/>
              <a:ext cx="28575" cy="325438"/>
            </a:xfrm>
            <a:custGeom>
              <a:avLst/>
              <a:gdLst>
                <a:gd name="T0" fmla="*/ 0 w 18"/>
                <a:gd name="T1" fmla="*/ 0 h 205"/>
                <a:gd name="T2" fmla="*/ 18 w 18"/>
                <a:gd name="T3" fmla="*/ 0 h 205"/>
                <a:gd name="T4" fmla="*/ 18 w 18"/>
                <a:gd name="T5" fmla="*/ 29 h 205"/>
                <a:gd name="T6" fmla="*/ 0 w 18"/>
                <a:gd name="T7" fmla="*/ 29 h 205"/>
                <a:gd name="T8" fmla="*/ 0 w 18"/>
                <a:gd name="T9" fmla="*/ 0 h 205"/>
                <a:gd name="T10" fmla="*/ 0 w 18"/>
                <a:gd name="T11" fmla="*/ 57 h 205"/>
                <a:gd name="T12" fmla="*/ 18 w 18"/>
                <a:gd name="T13" fmla="*/ 57 h 205"/>
                <a:gd name="T14" fmla="*/ 18 w 18"/>
                <a:gd name="T15" fmla="*/ 205 h 205"/>
                <a:gd name="T16" fmla="*/ 0 w 18"/>
                <a:gd name="T17" fmla="*/ 205 h 205"/>
                <a:gd name="T18" fmla="*/ 0 w 18"/>
                <a:gd name="T19" fmla="*/ 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5">
                  <a:moveTo>
                    <a:pt x="0" y="0"/>
                  </a:moveTo>
                  <a:lnTo>
                    <a:pt x="18" y="0"/>
                  </a:lnTo>
                  <a:lnTo>
                    <a:pt x="18" y="29"/>
                  </a:lnTo>
                  <a:lnTo>
                    <a:pt x="0" y="29"/>
                  </a:lnTo>
                  <a:lnTo>
                    <a:pt x="0" y="0"/>
                  </a:lnTo>
                  <a:close/>
                  <a:moveTo>
                    <a:pt x="0" y="57"/>
                  </a:moveTo>
                  <a:lnTo>
                    <a:pt x="18" y="57"/>
                  </a:lnTo>
                  <a:lnTo>
                    <a:pt x="18" y="205"/>
                  </a:lnTo>
                  <a:lnTo>
                    <a:pt x="0" y="205"/>
                  </a:lnTo>
                  <a:lnTo>
                    <a:pt x="0"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2" name="Freeform 10">
              <a:extLst>
                <a:ext uri="{FF2B5EF4-FFF2-40B4-BE49-F238E27FC236}">
                  <a16:creationId xmlns:a16="http://schemas.microsoft.com/office/drawing/2014/main" id="{1E4361F4-9E1F-4BAE-BF14-E19373EE4674}"/>
                </a:ext>
              </a:extLst>
            </p:cNvPr>
            <p:cNvSpPr>
              <a:spLocks/>
            </p:cNvSpPr>
            <p:nvPr/>
          </p:nvSpPr>
          <p:spPr bwMode="auto">
            <a:xfrm>
              <a:off x="11145838" y="952501"/>
              <a:ext cx="207963" cy="247650"/>
            </a:xfrm>
            <a:custGeom>
              <a:avLst/>
              <a:gdLst>
                <a:gd name="T0" fmla="*/ 193 w 226"/>
                <a:gd name="T1" fmla="*/ 88 h 270"/>
                <a:gd name="T2" fmla="*/ 169 w 226"/>
                <a:gd name="T3" fmla="*/ 43 h 270"/>
                <a:gd name="T4" fmla="*/ 121 w 226"/>
                <a:gd name="T5" fmla="*/ 26 h 270"/>
                <a:gd name="T6" fmla="*/ 82 w 226"/>
                <a:gd name="T7" fmla="*/ 36 h 270"/>
                <a:gd name="T8" fmla="*/ 54 w 226"/>
                <a:gd name="T9" fmla="*/ 60 h 270"/>
                <a:gd name="T10" fmla="*/ 37 w 226"/>
                <a:gd name="T11" fmla="*/ 95 h 270"/>
                <a:gd name="T12" fmla="*/ 31 w 226"/>
                <a:gd name="T13" fmla="*/ 135 h 270"/>
                <a:gd name="T14" fmla="*/ 37 w 226"/>
                <a:gd name="T15" fmla="*/ 175 h 270"/>
                <a:gd name="T16" fmla="*/ 54 w 226"/>
                <a:gd name="T17" fmla="*/ 210 h 270"/>
                <a:gd name="T18" fmla="*/ 82 w 226"/>
                <a:gd name="T19" fmla="*/ 235 h 270"/>
                <a:gd name="T20" fmla="*/ 121 w 226"/>
                <a:gd name="T21" fmla="*/ 244 h 270"/>
                <a:gd name="T22" fmla="*/ 148 w 226"/>
                <a:gd name="T23" fmla="*/ 239 h 270"/>
                <a:gd name="T24" fmla="*/ 171 w 226"/>
                <a:gd name="T25" fmla="*/ 224 h 270"/>
                <a:gd name="T26" fmla="*/ 187 w 226"/>
                <a:gd name="T27" fmla="*/ 201 h 270"/>
                <a:gd name="T28" fmla="*/ 195 w 226"/>
                <a:gd name="T29" fmla="*/ 171 h 270"/>
                <a:gd name="T30" fmla="*/ 226 w 226"/>
                <a:gd name="T31" fmla="*/ 171 h 270"/>
                <a:gd name="T32" fmla="*/ 192 w 226"/>
                <a:gd name="T33" fmla="*/ 244 h 270"/>
                <a:gd name="T34" fmla="*/ 121 w 226"/>
                <a:gd name="T35" fmla="*/ 270 h 270"/>
                <a:gd name="T36" fmla="*/ 69 w 226"/>
                <a:gd name="T37" fmla="*/ 259 h 270"/>
                <a:gd name="T38" fmla="*/ 31 w 226"/>
                <a:gd name="T39" fmla="*/ 230 h 270"/>
                <a:gd name="T40" fmla="*/ 8 w 226"/>
                <a:gd name="T41" fmla="*/ 187 h 270"/>
                <a:gd name="T42" fmla="*/ 0 w 226"/>
                <a:gd name="T43" fmla="*/ 135 h 270"/>
                <a:gd name="T44" fmla="*/ 8 w 226"/>
                <a:gd name="T45" fmla="*/ 83 h 270"/>
                <a:gd name="T46" fmla="*/ 31 w 226"/>
                <a:gd name="T47" fmla="*/ 40 h 270"/>
                <a:gd name="T48" fmla="*/ 69 w 226"/>
                <a:gd name="T49" fmla="*/ 11 h 270"/>
                <a:gd name="T50" fmla="*/ 121 w 226"/>
                <a:gd name="T51" fmla="*/ 0 h 270"/>
                <a:gd name="T52" fmla="*/ 190 w 226"/>
                <a:gd name="T53" fmla="*/ 22 h 270"/>
                <a:gd name="T54" fmla="*/ 224 w 226"/>
                <a:gd name="T55" fmla="*/ 88 h 270"/>
                <a:gd name="T56" fmla="*/ 193 w 226"/>
                <a:gd name="T57"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270">
                  <a:moveTo>
                    <a:pt x="193" y="88"/>
                  </a:moveTo>
                  <a:cubicBezTo>
                    <a:pt x="189" y="69"/>
                    <a:pt x="181" y="53"/>
                    <a:pt x="169" y="43"/>
                  </a:cubicBezTo>
                  <a:cubicBezTo>
                    <a:pt x="157" y="32"/>
                    <a:pt x="141" y="26"/>
                    <a:pt x="121" y="26"/>
                  </a:cubicBezTo>
                  <a:cubicBezTo>
                    <a:pt x="106" y="26"/>
                    <a:pt x="93" y="29"/>
                    <a:pt x="82" y="36"/>
                  </a:cubicBezTo>
                  <a:cubicBezTo>
                    <a:pt x="70" y="42"/>
                    <a:pt x="61" y="50"/>
                    <a:pt x="54" y="60"/>
                  </a:cubicBezTo>
                  <a:cubicBezTo>
                    <a:pt x="46" y="71"/>
                    <a:pt x="41" y="82"/>
                    <a:pt x="37" y="95"/>
                  </a:cubicBezTo>
                  <a:cubicBezTo>
                    <a:pt x="33" y="108"/>
                    <a:pt x="31" y="122"/>
                    <a:pt x="31" y="135"/>
                  </a:cubicBezTo>
                  <a:cubicBezTo>
                    <a:pt x="31" y="149"/>
                    <a:pt x="33" y="162"/>
                    <a:pt x="37" y="175"/>
                  </a:cubicBezTo>
                  <a:cubicBezTo>
                    <a:pt x="41" y="188"/>
                    <a:pt x="46" y="200"/>
                    <a:pt x="54" y="210"/>
                  </a:cubicBezTo>
                  <a:cubicBezTo>
                    <a:pt x="61" y="220"/>
                    <a:pt x="70" y="228"/>
                    <a:pt x="82" y="235"/>
                  </a:cubicBezTo>
                  <a:cubicBezTo>
                    <a:pt x="93" y="241"/>
                    <a:pt x="106" y="244"/>
                    <a:pt x="121" y="244"/>
                  </a:cubicBezTo>
                  <a:cubicBezTo>
                    <a:pt x="130" y="244"/>
                    <a:pt x="139" y="242"/>
                    <a:pt x="148" y="239"/>
                  </a:cubicBezTo>
                  <a:cubicBezTo>
                    <a:pt x="157" y="235"/>
                    <a:pt x="164" y="230"/>
                    <a:pt x="171" y="224"/>
                  </a:cubicBezTo>
                  <a:cubicBezTo>
                    <a:pt x="177" y="217"/>
                    <a:pt x="183" y="209"/>
                    <a:pt x="187" y="201"/>
                  </a:cubicBezTo>
                  <a:cubicBezTo>
                    <a:pt x="191" y="192"/>
                    <a:pt x="194" y="182"/>
                    <a:pt x="195" y="171"/>
                  </a:cubicBezTo>
                  <a:cubicBezTo>
                    <a:pt x="226" y="171"/>
                    <a:pt x="226" y="171"/>
                    <a:pt x="226" y="171"/>
                  </a:cubicBezTo>
                  <a:cubicBezTo>
                    <a:pt x="222" y="202"/>
                    <a:pt x="210" y="227"/>
                    <a:pt x="192" y="244"/>
                  </a:cubicBezTo>
                  <a:cubicBezTo>
                    <a:pt x="173" y="262"/>
                    <a:pt x="149" y="270"/>
                    <a:pt x="121" y="270"/>
                  </a:cubicBezTo>
                  <a:cubicBezTo>
                    <a:pt x="101" y="270"/>
                    <a:pt x="84" y="267"/>
                    <a:pt x="69" y="259"/>
                  </a:cubicBezTo>
                  <a:cubicBezTo>
                    <a:pt x="54" y="252"/>
                    <a:pt x="41" y="242"/>
                    <a:pt x="31" y="230"/>
                  </a:cubicBezTo>
                  <a:cubicBezTo>
                    <a:pt x="21" y="218"/>
                    <a:pt x="13" y="204"/>
                    <a:pt x="8" y="187"/>
                  </a:cubicBezTo>
                  <a:cubicBezTo>
                    <a:pt x="3" y="171"/>
                    <a:pt x="0" y="154"/>
                    <a:pt x="0" y="135"/>
                  </a:cubicBezTo>
                  <a:cubicBezTo>
                    <a:pt x="0" y="117"/>
                    <a:pt x="3" y="100"/>
                    <a:pt x="8" y="83"/>
                  </a:cubicBezTo>
                  <a:cubicBezTo>
                    <a:pt x="13" y="67"/>
                    <a:pt x="21" y="52"/>
                    <a:pt x="31" y="40"/>
                  </a:cubicBezTo>
                  <a:cubicBezTo>
                    <a:pt x="41" y="28"/>
                    <a:pt x="54" y="18"/>
                    <a:pt x="69" y="11"/>
                  </a:cubicBezTo>
                  <a:cubicBezTo>
                    <a:pt x="84" y="4"/>
                    <a:pt x="101" y="0"/>
                    <a:pt x="121" y="0"/>
                  </a:cubicBezTo>
                  <a:cubicBezTo>
                    <a:pt x="148" y="0"/>
                    <a:pt x="171" y="7"/>
                    <a:pt x="190" y="22"/>
                  </a:cubicBezTo>
                  <a:cubicBezTo>
                    <a:pt x="209" y="36"/>
                    <a:pt x="221" y="58"/>
                    <a:pt x="224" y="88"/>
                  </a:cubicBezTo>
                  <a:lnTo>
                    <a:pt x="193"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3" name="Freeform 11">
              <a:extLst>
                <a:ext uri="{FF2B5EF4-FFF2-40B4-BE49-F238E27FC236}">
                  <a16:creationId xmlns:a16="http://schemas.microsoft.com/office/drawing/2014/main" id="{ED242030-ED87-46B4-96AA-30AC2E9C29DB}"/>
                </a:ext>
              </a:extLst>
            </p:cNvPr>
            <p:cNvSpPr>
              <a:spLocks noEditPoints="1"/>
            </p:cNvSpPr>
            <p:nvPr/>
          </p:nvSpPr>
          <p:spPr bwMode="auto">
            <a:xfrm>
              <a:off x="11382375" y="952501"/>
              <a:ext cx="207963" cy="247650"/>
            </a:xfrm>
            <a:custGeom>
              <a:avLst/>
              <a:gdLst>
                <a:gd name="T0" fmla="*/ 31 w 228"/>
                <a:gd name="T1" fmla="*/ 144 h 270"/>
                <a:gd name="T2" fmla="*/ 36 w 228"/>
                <a:gd name="T3" fmla="*/ 179 h 270"/>
                <a:gd name="T4" fmla="*/ 51 w 228"/>
                <a:gd name="T5" fmla="*/ 211 h 270"/>
                <a:gd name="T6" fmla="*/ 77 w 228"/>
                <a:gd name="T7" fmla="*/ 235 h 270"/>
                <a:gd name="T8" fmla="*/ 115 w 228"/>
                <a:gd name="T9" fmla="*/ 244 h 270"/>
                <a:gd name="T10" fmla="*/ 169 w 228"/>
                <a:gd name="T11" fmla="*/ 226 h 270"/>
                <a:gd name="T12" fmla="*/ 196 w 228"/>
                <a:gd name="T13" fmla="*/ 179 h 270"/>
                <a:gd name="T14" fmla="*/ 227 w 228"/>
                <a:gd name="T15" fmla="*/ 179 h 270"/>
                <a:gd name="T16" fmla="*/ 190 w 228"/>
                <a:gd name="T17" fmla="*/ 246 h 270"/>
                <a:gd name="T18" fmla="*/ 115 w 228"/>
                <a:gd name="T19" fmla="*/ 270 h 270"/>
                <a:gd name="T20" fmla="*/ 63 w 228"/>
                <a:gd name="T21" fmla="*/ 259 h 270"/>
                <a:gd name="T22" fmla="*/ 27 w 228"/>
                <a:gd name="T23" fmla="*/ 230 h 270"/>
                <a:gd name="T24" fmla="*/ 7 w 228"/>
                <a:gd name="T25" fmla="*/ 187 h 270"/>
                <a:gd name="T26" fmla="*/ 0 w 228"/>
                <a:gd name="T27" fmla="*/ 135 h 270"/>
                <a:gd name="T28" fmla="*/ 7 w 228"/>
                <a:gd name="T29" fmla="*/ 86 h 270"/>
                <a:gd name="T30" fmla="*/ 27 w 228"/>
                <a:gd name="T31" fmla="*/ 42 h 270"/>
                <a:gd name="T32" fmla="*/ 63 w 228"/>
                <a:gd name="T33" fmla="*/ 12 h 270"/>
                <a:gd name="T34" fmla="*/ 115 w 228"/>
                <a:gd name="T35" fmla="*/ 0 h 270"/>
                <a:gd name="T36" fmla="*/ 168 w 228"/>
                <a:gd name="T37" fmla="*/ 12 h 270"/>
                <a:gd name="T38" fmla="*/ 203 w 228"/>
                <a:gd name="T39" fmla="*/ 45 h 270"/>
                <a:gd name="T40" fmla="*/ 223 w 228"/>
                <a:gd name="T41" fmla="*/ 91 h 270"/>
                <a:gd name="T42" fmla="*/ 228 w 228"/>
                <a:gd name="T43" fmla="*/ 144 h 270"/>
                <a:gd name="T44" fmla="*/ 31 w 228"/>
                <a:gd name="T45" fmla="*/ 144 h 270"/>
                <a:gd name="T46" fmla="*/ 197 w 228"/>
                <a:gd name="T47" fmla="*/ 117 h 270"/>
                <a:gd name="T48" fmla="*/ 190 w 228"/>
                <a:gd name="T49" fmla="*/ 83 h 270"/>
                <a:gd name="T50" fmla="*/ 174 w 228"/>
                <a:gd name="T51" fmla="*/ 54 h 270"/>
                <a:gd name="T52" fmla="*/ 149 w 228"/>
                <a:gd name="T53" fmla="*/ 34 h 270"/>
                <a:gd name="T54" fmla="*/ 115 w 228"/>
                <a:gd name="T55" fmla="*/ 26 h 270"/>
                <a:gd name="T56" fmla="*/ 81 w 228"/>
                <a:gd name="T57" fmla="*/ 34 h 270"/>
                <a:gd name="T58" fmla="*/ 56 w 228"/>
                <a:gd name="T59" fmla="*/ 54 h 270"/>
                <a:gd name="T60" fmla="*/ 39 w 228"/>
                <a:gd name="T61" fmla="*/ 83 h 270"/>
                <a:gd name="T62" fmla="*/ 31 w 228"/>
                <a:gd name="T63" fmla="*/ 117 h 270"/>
                <a:gd name="T64" fmla="*/ 197 w 228"/>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70">
                  <a:moveTo>
                    <a:pt x="31" y="144"/>
                  </a:moveTo>
                  <a:cubicBezTo>
                    <a:pt x="31" y="155"/>
                    <a:pt x="33" y="167"/>
                    <a:pt x="36" y="179"/>
                  </a:cubicBezTo>
                  <a:cubicBezTo>
                    <a:pt x="39" y="191"/>
                    <a:pt x="44" y="201"/>
                    <a:pt x="51" y="211"/>
                  </a:cubicBezTo>
                  <a:cubicBezTo>
                    <a:pt x="58" y="221"/>
                    <a:pt x="66" y="228"/>
                    <a:pt x="77" y="235"/>
                  </a:cubicBezTo>
                  <a:cubicBezTo>
                    <a:pt x="88" y="241"/>
                    <a:pt x="100" y="244"/>
                    <a:pt x="115" y="244"/>
                  </a:cubicBezTo>
                  <a:cubicBezTo>
                    <a:pt x="138" y="244"/>
                    <a:pt x="156" y="238"/>
                    <a:pt x="169" y="226"/>
                  </a:cubicBezTo>
                  <a:cubicBezTo>
                    <a:pt x="182" y="214"/>
                    <a:pt x="191" y="198"/>
                    <a:pt x="196" y="179"/>
                  </a:cubicBezTo>
                  <a:cubicBezTo>
                    <a:pt x="227" y="179"/>
                    <a:pt x="227" y="179"/>
                    <a:pt x="227" y="179"/>
                  </a:cubicBezTo>
                  <a:cubicBezTo>
                    <a:pt x="220" y="208"/>
                    <a:pt x="208" y="230"/>
                    <a:pt x="190" y="246"/>
                  </a:cubicBezTo>
                  <a:cubicBezTo>
                    <a:pt x="173" y="262"/>
                    <a:pt x="148" y="270"/>
                    <a:pt x="115" y="270"/>
                  </a:cubicBezTo>
                  <a:cubicBezTo>
                    <a:pt x="95" y="270"/>
                    <a:pt x="77" y="267"/>
                    <a:pt x="63" y="259"/>
                  </a:cubicBezTo>
                  <a:cubicBezTo>
                    <a:pt x="48" y="252"/>
                    <a:pt x="36" y="242"/>
                    <a:pt x="27" y="230"/>
                  </a:cubicBezTo>
                  <a:cubicBezTo>
                    <a:pt x="18" y="218"/>
                    <a:pt x="11" y="203"/>
                    <a:pt x="7" y="187"/>
                  </a:cubicBezTo>
                  <a:cubicBezTo>
                    <a:pt x="2" y="171"/>
                    <a:pt x="0" y="153"/>
                    <a:pt x="0" y="135"/>
                  </a:cubicBezTo>
                  <a:cubicBezTo>
                    <a:pt x="0" y="118"/>
                    <a:pt x="2" y="102"/>
                    <a:pt x="7" y="86"/>
                  </a:cubicBezTo>
                  <a:cubicBezTo>
                    <a:pt x="11" y="69"/>
                    <a:pt x="18" y="55"/>
                    <a:pt x="27" y="42"/>
                  </a:cubicBezTo>
                  <a:cubicBezTo>
                    <a:pt x="36" y="30"/>
                    <a:pt x="48" y="19"/>
                    <a:pt x="63" y="12"/>
                  </a:cubicBezTo>
                  <a:cubicBezTo>
                    <a:pt x="77" y="4"/>
                    <a:pt x="95" y="0"/>
                    <a:pt x="115" y="0"/>
                  </a:cubicBezTo>
                  <a:cubicBezTo>
                    <a:pt x="136" y="0"/>
                    <a:pt x="153" y="4"/>
                    <a:pt x="168" y="12"/>
                  </a:cubicBezTo>
                  <a:cubicBezTo>
                    <a:pt x="182" y="21"/>
                    <a:pt x="194" y="31"/>
                    <a:pt x="203" y="45"/>
                  </a:cubicBezTo>
                  <a:cubicBezTo>
                    <a:pt x="212" y="58"/>
                    <a:pt x="219" y="74"/>
                    <a:pt x="223" y="91"/>
                  </a:cubicBezTo>
                  <a:cubicBezTo>
                    <a:pt x="227" y="108"/>
                    <a:pt x="228" y="126"/>
                    <a:pt x="228" y="144"/>
                  </a:cubicBezTo>
                  <a:lnTo>
                    <a:pt x="31" y="144"/>
                  </a:lnTo>
                  <a:close/>
                  <a:moveTo>
                    <a:pt x="197" y="117"/>
                  </a:moveTo>
                  <a:cubicBezTo>
                    <a:pt x="196" y="105"/>
                    <a:pt x="194" y="94"/>
                    <a:pt x="190" y="83"/>
                  </a:cubicBezTo>
                  <a:cubicBezTo>
                    <a:pt x="187" y="72"/>
                    <a:pt x="181" y="63"/>
                    <a:pt x="174" y="54"/>
                  </a:cubicBezTo>
                  <a:cubicBezTo>
                    <a:pt x="167" y="46"/>
                    <a:pt x="159" y="39"/>
                    <a:pt x="149" y="34"/>
                  </a:cubicBezTo>
                  <a:cubicBezTo>
                    <a:pt x="139" y="29"/>
                    <a:pt x="128" y="26"/>
                    <a:pt x="115" y="26"/>
                  </a:cubicBezTo>
                  <a:cubicBezTo>
                    <a:pt x="102" y="26"/>
                    <a:pt x="91" y="29"/>
                    <a:pt x="81" y="34"/>
                  </a:cubicBezTo>
                  <a:cubicBezTo>
                    <a:pt x="71" y="39"/>
                    <a:pt x="63" y="46"/>
                    <a:pt x="56" y="54"/>
                  </a:cubicBezTo>
                  <a:cubicBezTo>
                    <a:pt x="49" y="63"/>
                    <a:pt x="43" y="72"/>
                    <a:pt x="39" y="83"/>
                  </a:cubicBezTo>
                  <a:cubicBezTo>
                    <a:pt x="35" y="95"/>
                    <a:pt x="32"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4" name="Freeform 12">
              <a:extLst>
                <a:ext uri="{FF2B5EF4-FFF2-40B4-BE49-F238E27FC236}">
                  <a16:creationId xmlns:a16="http://schemas.microsoft.com/office/drawing/2014/main" id="{E4BFF621-DD2D-4C10-B007-66375143B6D8}"/>
                </a:ext>
              </a:extLst>
            </p:cNvPr>
            <p:cNvSpPr>
              <a:spLocks/>
            </p:cNvSpPr>
            <p:nvPr/>
          </p:nvSpPr>
          <p:spPr bwMode="auto">
            <a:xfrm>
              <a:off x="11615738" y="952501"/>
              <a:ext cx="190500" cy="247650"/>
            </a:xfrm>
            <a:custGeom>
              <a:avLst/>
              <a:gdLst>
                <a:gd name="T0" fmla="*/ 168 w 208"/>
                <a:gd name="T1" fmla="*/ 82 h 270"/>
                <a:gd name="T2" fmla="*/ 162 w 208"/>
                <a:gd name="T3" fmla="*/ 57 h 270"/>
                <a:gd name="T4" fmla="*/ 147 w 208"/>
                <a:gd name="T5" fmla="*/ 40 h 270"/>
                <a:gd name="T6" fmla="*/ 126 w 208"/>
                <a:gd name="T7" fmla="*/ 29 h 270"/>
                <a:gd name="T8" fmla="*/ 101 w 208"/>
                <a:gd name="T9" fmla="*/ 26 h 270"/>
                <a:gd name="T10" fmla="*/ 80 w 208"/>
                <a:gd name="T11" fmla="*/ 28 h 270"/>
                <a:gd name="T12" fmla="*/ 60 w 208"/>
                <a:gd name="T13" fmla="*/ 36 h 270"/>
                <a:gd name="T14" fmla="*/ 46 w 208"/>
                <a:gd name="T15" fmla="*/ 50 h 270"/>
                <a:gd name="T16" fmla="*/ 41 w 208"/>
                <a:gd name="T17" fmla="*/ 70 h 270"/>
                <a:gd name="T18" fmla="*/ 46 w 208"/>
                <a:gd name="T19" fmla="*/ 88 h 270"/>
                <a:gd name="T20" fmla="*/ 59 w 208"/>
                <a:gd name="T21" fmla="*/ 100 h 270"/>
                <a:gd name="T22" fmla="*/ 76 w 208"/>
                <a:gd name="T23" fmla="*/ 108 h 270"/>
                <a:gd name="T24" fmla="*/ 94 w 208"/>
                <a:gd name="T25" fmla="*/ 113 h 270"/>
                <a:gd name="T26" fmla="*/ 135 w 208"/>
                <a:gd name="T27" fmla="*/ 123 h 270"/>
                <a:gd name="T28" fmla="*/ 162 w 208"/>
                <a:gd name="T29" fmla="*/ 130 h 270"/>
                <a:gd name="T30" fmla="*/ 185 w 208"/>
                <a:gd name="T31" fmla="*/ 144 h 270"/>
                <a:gd name="T32" fmla="*/ 202 w 208"/>
                <a:gd name="T33" fmla="*/ 164 h 270"/>
                <a:gd name="T34" fmla="*/ 208 w 208"/>
                <a:gd name="T35" fmla="*/ 194 h 270"/>
                <a:gd name="T36" fmla="*/ 199 w 208"/>
                <a:gd name="T37" fmla="*/ 229 h 270"/>
                <a:gd name="T38" fmla="*/ 175 w 208"/>
                <a:gd name="T39" fmla="*/ 253 h 270"/>
                <a:gd name="T40" fmla="*/ 142 w 208"/>
                <a:gd name="T41" fmla="*/ 266 h 270"/>
                <a:gd name="T42" fmla="*/ 105 w 208"/>
                <a:gd name="T43" fmla="*/ 270 h 270"/>
                <a:gd name="T44" fmla="*/ 32 w 208"/>
                <a:gd name="T45" fmla="*/ 249 h 270"/>
                <a:gd name="T46" fmla="*/ 0 w 208"/>
                <a:gd name="T47" fmla="*/ 180 h 270"/>
                <a:gd name="T48" fmla="*/ 32 w 208"/>
                <a:gd name="T49" fmla="*/ 180 h 270"/>
                <a:gd name="T50" fmla="*/ 55 w 208"/>
                <a:gd name="T51" fmla="*/ 228 h 270"/>
                <a:gd name="T52" fmla="*/ 107 w 208"/>
                <a:gd name="T53" fmla="*/ 244 h 270"/>
                <a:gd name="T54" fmla="*/ 130 w 208"/>
                <a:gd name="T55" fmla="*/ 242 h 270"/>
                <a:gd name="T56" fmla="*/ 153 w 208"/>
                <a:gd name="T57" fmla="*/ 233 h 270"/>
                <a:gd name="T58" fmla="*/ 170 w 208"/>
                <a:gd name="T59" fmla="*/ 218 h 270"/>
                <a:gd name="T60" fmla="*/ 177 w 208"/>
                <a:gd name="T61" fmla="*/ 196 h 270"/>
                <a:gd name="T62" fmla="*/ 172 w 208"/>
                <a:gd name="T63" fmla="*/ 177 h 270"/>
                <a:gd name="T64" fmla="*/ 159 w 208"/>
                <a:gd name="T65" fmla="*/ 164 h 270"/>
                <a:gd name="T66" fmla="*/ 141 w 208"/>
                <a:gd name="T67" fmla="*/ 155 h 270"/>
                <a:gd name="T68" fmla="*/ 121 w 208"/>
                <a:gd name="T69" fmla="*/ 149 h 270"/>
                <a:gd name="T70" fmla="*/ 81 w 208"/>
                <a:gd name="T71" fmla="*/ 140 h 270"/>
                <a:gd name="T72" fmla="*/ 52 w 208"/>
                <a:gd name="T73" fmla="*/ 131 h 270"/>
                <a:gd name="T74" fmla="*/ 30 w 208"/>
                <a:gd name="T75" fmla="*/ 118 h 270"/>
                <a:gd name="T76" fmla="*/ 15 w 208"/>
                <a:gd name="T77" fmla="*/ 99 h 270"/>
                <a:gd name="T78" fmla="*/ 9 w 208"/>
                <a:gd name="T79" fmla="*/ 72 h 270"/>
                <a:gd name="T80" fmla="*/ 18 w 208"/>
                <a:gd name="T81" fmla="*/ 39 h 270"/>
                <a:gd name="T82" fmla="*/ 41 w 208"/>
                <a:gd name="T83" fmla="*/ 16 h 270"/>
                <a:gd name="T84" fmla="*/ 72 w 208"/>
                <a:gd name="T85" fmla="*/ 4 h 270"/>
                <a:gd name="T86" fmla="*/ 105 w 208"/>
                <a:gd name="T87" fmla="*/ 0 h 270"/>
                <a:gd name="T88" fmla="*/ 141 w 208"/>
                <a:gd name="T89" fmla="*/ 5 h 270"/>
                <a:gd name="T90" fmla="*/ 171 w 208"/>
                <a:gd name="T91" fmla="*/ 20 h 270"/>
                <a:gd name="T92" fmla="*/ 191 w 208"/>
                <a:gd name="T93" fmla="*/ 46 h 270"/>
                <a:gd name="T94" fmla="*/ 199 w 208"/>
                <a:gd name="T95" fmla="*/ 82 h 270"/>
                <a:gd name="T96" fmla="*/ 168 w 208"/>
                <a:gd name="T97" fmla="*/ 8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70">
                  <a:moveTo>
                    <a:pt x="168" y="82"/>
                  </a:moveTo>
                  <a:cubicBezTo>
                    <a:pt x="168" y="73"/>
                    <a:pt x="166" y="64"/>
                    <a:pt x="162" y="57"/>
                  </a:cubicBezTo>
                  <a:cubicBezTo>
                    <a:pt x="158" y="50"/>
                    <a:pt x="153" y="44"/>
                    <a:pt x="147" y="40"/>
                  </a:cubicBezTo>
                  <a:cubicBezTo>
                    <a:pt x="141" y="35"/>
                    <a:pt x="134" y="32"/>
                    <a:pt x="126" y="29"/>
                  </a:cubicBezTo>
                  <a:cubicBezTo>
                    <a:pt x="118" y="27"/>
                    <a:pt x="110" y="26"/>
                    <a:pt x="101" y="26"/>
                  </a:cubicBezTo>
                  <a:cubicBezTo>
                    <a:pt x="94" y="26"/>
                    <a:pt x="87" y="27"/>
                    <a:pt x="80" y="28"/>
                  </a:cubicBezTo>
                  <a:cubicBezTo>
                    <a:pt x="73" y="30"/>
                    <a:pt x="66" y="32"/>
                    <a:pt x="60" y="36"/>
                  </a:cubicBezTo>
                  <a:cubicBezTo>
                    <a:pt x="54" y="39"/>
                    <a:pt x="50" y="44"/>
                    <a:pt x="46" y="50"/>
                  </a:cubicBezTo>
                  <a:cubicBezTo>
                    <a:pt x="42" y="55"/>
                    <a:pt x="41" y="62"/>
                    <a:pt x="41" y="70"/>
                  </a:cubicBezTo>
                  <a:cubicBezTo>
                    <a:pt x="41" y="77"/>
                    <a:pt x="42" y="83"/>
                    <a:pt x="46" y="88"/>
                  </a:cubicBezTo>
                  <a:cubicBezTo>
                    <a:pt x="49" y="93"/>
                    <a:pt x="54" y="97"/>
                    <a:pt x="59" y="100"/>
                  </a:cubicBezTo>
                  <a:cubicBezTo>
                    <a:pt x="64" y="103"/>
                    <a:pt x="70" y="106"/>
                    <a:pt x="76" y="108"/>
                  </a:cubicBezTo>
                  <a:cubicBezTo>
                    <a:pt x="83" y="110"/>
                    <a:pt x="88" y="112"/>
                    <a:pt x="94" y="113"/>
                  </a:cubicBezTo>
                  <a:cubicBezTo>
                    <a:pt x="135" y="123"/>
                    <a:pt x="135" y="123"/>
                    <a:pt x="135" y="123"/>
                  </a:cubicBezTo>
                  <a:cubicBezTo>
                    <a:pt x="144" y="124"/>
                    <a:pt x="153" y="127"/>
                    <a:pt x="162" y="130"/>
                  </a:cubicBezTo>
                  <a:cubicBezTo>
                    <a:pt x="170" y="133"/>
                    <a:pt x="178" y="138"/>
                    <a:pt x="185" y="144"/>
                  </a:cubicBezTo>
                  <a:cubicBezTo>
                    <a:pt x="192" y="149"/>
                    <a:pt x="197" y="156"/>
                    <a:pt x="202" y="164"/>
                  </a:cubicBezTo>
                  <a:cubicBezTo>
                    <a:pt x="206" y="173"/>
                    <a:pt x="208" y="182"/>
                    <a:pt x="208" y="194"/>
                  </a:cubicBezTo>
                  <a:cubicBezTo>
                    <a:pt x="208" y="207"/>
                    <a:pt x="205" y="219"/>
                    <a:pt x="199" y="229"/>
                  </a:cubicBezTo>
                  <a:cubicBezTo>
                    <a:pt x="192" y="239"/>
                    <a:pt x="184" y="247"/>
                    <a:pt x="175" y="253"/>
                  </a:cubicBezTo>
                  <a:cubicBezTo>
                    <a:pt x="165" y="259"/>
                    <a:pt x="154" y="263"/>
                    <a:pt x="142" y="266"/>
                  </a:cubicBezTo>
                  <a:cubicBezTo>
                    <a:pt x="129" y="269"/>
                    <a:pt x="117" y="270"/>
                    <a:pt x="105" y="270"/>
                  </a:cubicBezTo>
                  <a:cubicBezTo>
                    <a:pt x="75" y="270"/>
                    <a:pt x="51" y="263"/>
                    <a:pt x="32" y="249"/>
                  </a:cubicBezTo>
                  <a:cubicBezTo>
                    <a:pt x="14" y="234"/>
                    <a:pt x="3" y="212"/>
                    <a:pt x="0" y="180"/>
                  </a:cubicBezTo>
                  <a:cubicBezTo>
                    <a:pt x="32" y="180"/>
                    <a:pt x="32" y="180"/>
                    <a:pt x="32" y="180"/>
                  </a:cubicBezTo>
                  <a:cubicBezTo>
                    <a:pt x="33" y="201"/>
                    <a:pt x="41" y="217"/>
                    <a:pt x="55" y="228"/>
                  </a:cubicBezTo>
                  <a:cubicBezTo>
                    <a:pt x="69" y="239"/>
                    <a:pt x="86" y="244"/>
                    <a:pt x="107" y="244"/>
                  </a:cubicBezTo>
                  <a:cubicBezTo>
                    <a:pt x="114" y="244"/>
                    <a:pt x="122" y="243"/>
                    <a:pt x="130" y="242"/>
                  </a:cubicBezTo>
                  <a:cubicBezTo>
                    <a:pt x="138" y="240"/>
                    <a:pt x="146" y="237"/>
                    <a:pt x="153" y="233"/>
                  </a:cubicBezTo>
                  <a:cubicBezTo>
                    <a:pt x="160" y="229"/>
                    <a:pt x="166" y="224"/>
                    <a:pt x="170" y="218"/>
                  </a:cubicBezTo>
                  <a:cubicBezTo>
                    <a:pt x="175" y="212"/>
                    <a:pt x="177" y="205"/>
                    <a:pt x="177" y="196"/>
                  </a:cubicBezTo>
                  <a:cubicBezTo>
                    <a:pt x="177" y="188"/>
                    <a:pt x="175" y="182"/>
                    <a:pt x="172" y="177"/>
                  </a:cubicBezTo>
                  <a:cubicBezTo>
                    <a:pt x="169" y="171"/>
                    <a:pt x="165" y="167"/>
                    <a:pt x="159" y="164"/>
                  </a:cubicBezTo>
                  <a:cubicBezTo>
                    <a:pt x="154" y="160"/>
                    <a:pt x="148" y="157"/>
                    <a:pt x="141" y="155"/>
                  </a:cubicBezTo>
                  <a:cubicBezTo>
                    <a:pt x="135" y="153"/>
                    <a:pt x="128" y="151"/>
                    <a:pt x="121" y="149"/>
                  </a:cubicBezTo>
                  <a:cubicBezTo>
                    <a:pt x="81" y="140"/>
                    <a:pt x="81" y="140"/>
                    <a:pt x="81" y="140"/>
                  </a:cubicBezTo>
                  <a:cubicBezTo>
                    <a:pt x="70" y="138"/>
                    <a:pt x="61" y="134"/>
                    <a:pt x="52" y="131"/>
                  </a:cubicBezTo>
                  <a:cubicBezTo>
                    <a:pt x="44" y="128"/>
                    <a:pt x="36" y="123"/>
                    <a:pt x="30" y="118"/>
                  </a:cubicBezTo>
                  <a:cubicBezTo>
                    <a:pt x="23" y="113"/>
                    <a:pt x="18" y="107"/>
                    <a:pt x="15" y="99"/>
                  </a:cubicBezTo>
                  <a:cubicBezTo>
                    <a:pt x="11" y="92"/>
                    <a:pt x="9" y="83"/>
                    <a:pt x="9" y="72"/>
                  </a:cubicBezTo>
                  <a:cubicBezTo>
                    <a:pt x="9" y="59"/>
                    <a:pt x="12" y="48"/>
                    <a:pt x="18" y="39"/>
                  </a:cubicBezTo>
                  <a:cubicBezTo>
                    <a:pt x="24" y="29"/>
                    <a:pt x="31" y="22"/>
                    <a:pt x="41" y="16"/>
                  </a:cubicBezTo>
                  <a:cubicBezTo>
                    <a:pt x="50" y="11"/>
                    <a:pt x="60" y="7"/>
                    <a:pt x="72" y="4"/>
                  </a:cubicBezTo>
                  <a:cubicBezTo>
                    <a:pt x="83" y="1"/>
                    <a:pt x="94" y="0"/>
                    <a:pt x="105" y="0"/>
                  </a:cubicBezTo>
                  <a:cubicBezTo>
                    <a:pt x="118" y="0"/>
                    <a:pt x="130" y="2"/>
                    <a:pt x="141" y="5"/>
                  </a:cubicBezTo>
                  <a:cubicBezTo>
                    <a:pt x="152" y="8"/>
                    <a:pt x="162" y="13"/>
                    <a:pt x="171" y="20"/>
                  </a:cubicBezTo>
                  <a:cubicBezTo>
                    <a:pt x="179" y="27"/>
                    <a:pt x="186" y="36"/>
                    <a:pt x="191" y="46"/>
                  </a:cubicBezTo>
                  <a:cubicBezTo>
                    <a:pt x="196" y="56"/>
                    <a:pt x="198" y="68"/>
                    <a:pt x="199" y="82"/>
                  </a:cubicBezTo>
                  <a:lnTo>
                    <a:pt x="168" y="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5" name="Freeform 13">
              <a:extLst>
                <a:ext uri="{FF2B5EF4-FFF2-40B4-BE49-F238E27FC236}">
                  <a16:creationId xmlns:a16="http://schemas.microsoft.com/office/drawing/2014/main" id="{822D2733-D388-400E-9F2E-FFBEF33015D0}"/>
                </a:ext>
              </a:extLst>
            </p:cNvPr>
            <p:cNvSpPr>
              <a:spLocks noEditPoints="1"/>
            </p:cNvSpPr>
            <p:nvPr/>
          </p:nvSpPr>
          <p:spPr bwMode="auto">
            <a:xfrm>
              <a:off x="10855325" y="423863"/>
              <a:ext cx="320675"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6" name="Freeform 14">
              <a:extLst>
                <a:ext uri="{FF2B5EF4-FFF2-40B4-BE49-F238E27FC236}">
                  <a16:creationId xmlns:a16="http://schemas.microsoft.com/office/drawing/2014/main" id="{5D021B19-354D-441D-8610-89897C441D12}"/>
                </a:ext>
              </a:extLst>
            </p:cNvPr>
            <p:cNvSpPr>
              <a:spLocks noEditPoints="1"/>
            </p:cNvSpPr>
            <p:nvPr/>
          </p:nvSpPr>
          <p:spPr bwMode="auto">
            <a:xfrm>
              <a:off x="11491913" y="423863"/>
              <a:ext cx="319088"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7" name="Freeform 15">
              <a:extLst>
                <a:ext uri="{FF2B5EF4-FFF2-40B4-BE49-F238E27FC236}">
                  <a16:creationId xmlns:a16="http://schemas.microsoft.com/office/drawing/2014/main" id="{A56727DE-0334-451B-A088-7FFD57373705}"/>
                </a:ext>
              </a:extLst>
            </p:cNvPr>
            <p:cNvSpPr>
              <a:spLocks/>
            </p:cNvSpPr>
            <p:nvPr/>
          </p:nvSpPr>
          <p:spPr bwMode="auto">
            <a:xfrm>
              <a:off x="10123488" y="423863"/>
              <a:ext cx="293688" cy="334963"/>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8" name="Freeform 16">
              <a:extLst>
                <a:ext uri="{FF2B5EF4-FFF2-40B4-BE49-F238E27FC236}">
                  <a16:creationId xmlns:a16="http://schemas.microsoft.com/office/drawing/2014/main" id="{D3ED9D30-3E88-4BF4-971B-55673B42F5DD}"/>
                </a:ext>
              </a:extLst>
            </p:cNvPr>
            <p:cNvSpPr>
              <a:spLocks/>
            </p:cNvSpPr>
            <p:nvPr/>
          </p:nvSpPr>
          <p:spPr bwMode="auto">
            <a:xfrm>
              <a:off x="111918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19" name="Freeform 17">
              <a:extLst>
                <a:ext uri="{FF2B5EF4-FFF2-40B4-BE49-F238E27FC236}">
                  <a16:creationId xmlns:a16="http://schemas.microsoft.com/office/drawing/2014/main" id="{E774B1DA-5930-434A-9CFA-EEB247072A92}"/>
                </a:ext>
              </a:extLst>
            </p:cNvPr>
            <p:cNvSpPr>
              <a:spLocks noEditPoints="1"/>
            </p:cNvSpPr>
            <p:nvPr/>
          </p:nvSpPr>
          <p:spPr bwMode="auto">
            <a:xfrm>
              <a:off x="10509250" y="423863"/>
              <a:ext cx="315913" cy="334963"/>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20" name="Freeform 18">
              <a:extLst>
                <a:ext uri="{FF2B5EF4-FFF2-40B4-BE49-F238E27FC236}">
                  <a16:creationId xmlns:a16="http://schemas.microsoft.com/office/drawing/2014/main" id="{8313F940-5692-49BA-A350-AB859961A42A}"/>
                </a:ext>
              </a:extLst>
            </p:cNvPr>
            <p:cNvSpPr>
              <a:spLocks/>
            </p:cNvSpPr>
            <p:nvPr/>
          </p:nvSpPr>
          <p:spPr bwMode="auto">
            <a:xfrm>
              <a:off x="9448800" y="420688"/>
              <a:ext cx="331788" cy="342900"/>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21" name="Freeform 19">
              <a:extLst>
                <a:ext uri="{FF2B5EF4-FFF2-40B4-BE49-F238E27FC236}">
                  <a16:creationId xmlns:a16="http://schemas.microsoft.com/office/drawing/2014/main" id="{EBE8B024-B444-4D02-8ED3-D4B4C2A089DC}"/>
                </a:ext>
              </a:extLst>
            </p:cNvPr>
            <p:cNvSpPr>
              <a:spLocks/>
            </p:cNvSpPr>
            <p:nvPr/>
          </p:nvSpPr>
          <p:spPr bwMode="auto">
            <a:xfrm>
              <a:off x="98075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325331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I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2019 NTT DATA, Inc. All rights reserved.</a:t>
            </a:r>
          </a:p>
        </p:txBody>
      </p:sp>
      <p:pic>
        <p:nvPicPr>
          <p:cNvPr id="8" name="Picture 7">
            <a:extLst>
              <a:ext uri="{FF2B5EF4-FFF2-40B4-BE49-F238E27FC236}">
                <a16:creationId xmlns:a16="http://schemas.microsoft.com/office/drawing/2014/main" id="{CB7C81CB-B857-43DB-A5F9-7A9A19A32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25" y="2829025"/>
            <a:ext cx="3657600" cy="1209574"/>
          </a:xfrm>
          <a:prstGeom prst="rect">
            <a:avLst/>
          </a:prstGeom>
        </p:spPr>
      </p:pic>
    </p:spTree>
    <p:extLst>
      <p:ext uri="{BB962C8B-B14F-4D97-AF65-F5344CB8AC3E}">
        <p14:creationId xmlns:p14="http://schemas.microsoft.com/office/powerpoint/2010/main" val="2416206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I - Black Closing Slide">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2019 NTT DATA, Inc. All rights reserved.</a:t>
            </a:r>
          </a:p>
        </p:txBody>
      </p:sp>
      <p:pic>
        <p:nvPicPr>
          <p:cNvPr id="8" name="Picture 7">
            <a:extLst>
              <a:ext uri="{FF2B5EF4-FFF2-40B4-BE49-F238E27FC236}">
                <a16:creationId xmlns:a16="http://schemas.microsoft.com/office/drawing/2014/main" id="{CB7C81CB-B857-43DB-A5F9-7A9A19A32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25" y="2829025"/>
            <a:ext cx="3657600" cy="1209574"/>
          </a:xfrm>
          <a:prstGeom prst="rect">
            <a:avLst/>
          </a:prstGeom>
        </p:spPr>
      </p:pic>
    </p:spTree>
    <p:extLst>
      <p:ext uri="{BB962C8B-B14F-4D97-AF65-F5344CB8AC3E}">
        <p14:creationId xmlns:p14="http://schemas.microsoft.com/office/powerpoint/2010/main" val="2408704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 - White 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pic>
        <p:nvPicPr>
          <p:cNvPr id="6" name="図 5">
            <a:extLst>
              <a:ext uri="{FF2B5EF4-FFF2-40B4-BE49-F238E27FC236}">
                <a16:creationId xmlns:a16="http://schemas.microsoft.com/office/drawing/2014/main" id="{233CCCD6-2B32-724F-8E6B-82620F2B10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26850" y="2714625"/>
            <a:ext cx="4125600" cy="1413400"/>
          </a:xfrm>
          <a:prstGeom prst="rect">
            <a:avLst/>
          </a:prstGeom>
        </p:spPr>
      </p:pic>
      <p:sp>
        <p:nvSpPr>
          <p:cNvPr id="3" name="Footer Placeholder 2">
            <a:extLst>
              <a:ext uri="{FF2B5EF4-FFF2-40B4-BE49-F238E27FC236}">
                <a16:creationId xmlns:a16="http://schemas.microsoft.com/office/drawing/2014/main" id="{37B9257D-02E0-47E5-8066-3653BB63A0F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accent2"/>
                </a:solidFill>
              </a:defRPr>
            </a:lvl1pPr>
          </a:lstStyle>
          <a:p>
            <a:pPr defTabSz="609555"/>
            <a:r>
              <a:rPr lang="en-US" dirty="0"/>
              <a:t>© 2019 NTT DATA, Inc. All rights reserved.</a:t>
            </a:r>
          </a:p>
        </p:txBody>
      </p:sp>
    </p:spTree>
    <p:extLst>
      <p:ext uri="{BB962C8B-B14F-4D97-AF65-F5344CB8AC3E}">
        <p14:creationId xmlns:p14="http://schemas.microsoft.com/office/powerpoint/2010/main" val="1942884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2019 NTT DATA, Inc. All rights reserved.</a:t>
            </a:r>
          </a:p>
        </p:txBody>
      </p:sp>
    </p:spTree>
    <p:extLst>
      <p:ext uri="{BB962C8B-B14F-4D97-AF65-F5344CB8AC3E}">
        <p14:creationId xmlns:p14="http://schemas.microsoft.com/office/powerpoint/2010/main" val="2341213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ogo - Black Closing Slide">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2019 NTT DATA, Inc. All rights reserved.</a:t>
            </a:r>
          </a:p>
        </p:txBody>
      </p:sp>
    </p:spTree>
    <p:extLst>
      <p:ext uri="{BB962C8B-B14F-4D97-AF65-F5344CB8AC3E}">
        <p14:creationId xmlns:p14="http://schemas.microsoft.com/office/powerpoint/2010/main" val="1622234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ideo Background">
    <p:bg>
      <p:bgPr>
        <a:solidFill>
          <a:srgbClr val="000000"/>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 hasCustomPrompt="1"/>
          </p:nvPr>
        </p:nvSpPr>
        <p:spPr>
          <a:xfrm>
            <a:off x="1524000" y="673768"/>
            <a:ext cx="9144000" cy="5498432"/>
          </a:xfrm>
          <a:prstGeom prst="rect">
            <a:avLst/>
          </a:prstGeom>
          <a:ln w="38100">
            <a:solidFill>
              <a:schemeClr val="bg1"/>
            </a:solidFill>
            <a:prstDash val="sysDot"/>
          </a:ln>
        </p:spPr>
        <p:txBody>
          <a:bodyPr lIns="90000" anchor="ctr" anchorCtr="1"/>
          <a:lstStyle>
            <a:lvl1pPr marL="0" marR="0" indent="0" algn="l" defTabSz="534552" rtl="0" eaLnBrk="1" fontAlgn="ctr" latinLnBrk="0" hangingPunct="1">
              <a:lnSpc>
                <a:spcPct val="100000"/>
              </a:lnSpc>
              <a:spcBef>
                <a:spcPts val="0"/>
              </a:spcBef>
              <a:spcAft>
                <a:spcPct val="0"/>
              </a:spcAft>
              <a:buClrTx/>
              <a:buSzTx/>
              <a:buFontTx/>
              <a:buNone/>
              <a:tabLst/>
              <a:defRPr sz="2000" b="0" i="0" spc="88" baseline="0">
                <a:solidFill>
                  <a:schemeClr val="bg1"/>
                </a:solidFill>
                <a:latin typeface="+mn-lt"/>
                <a:ea typeface="HGPGothicE" charset="-128"/>
                <a:cs typeface="HGPGothicE" charset="-128"/>
              </a:defRPr>
            </a:lvl1pPr>
            <a:lvl2pPr marL="534552" indent="0" fontAlgn="ctr">
              <a:spcBef>
                <a:spcPts val="0"/>
              </a:spcBef>
              <a:buFontTx/>
              <a:buNone/>
              <a:defRPr sz="1754" b="0" i="0" spc="88">
                <a:solidFill>
                  <a:schemeClr val="tx1"/>
                </a:solidFill>
                <a:latin typeface="HGPGothicE" charset="-128"/>
                <a:ea typeface="HGPGothicE" charset="-128"/>
                <a:cs typeface="HGPGothicE" charset="-128"/>
              </a:defRPr>
            </a:lvl2pPr>
            <a:lvl3pPr marL="1069105" indent="0" fontAlgn="ctr">
              <a:spcBef>
                <a:spcPts val="0"/>
              </a:spcBef>
              <a:buFontTx/>
              <a:buNone/>
              <a:defRPr sz="1754" b="0" i="0" spc="88">
                <a:solidFill>
                  <a:schemeClr val="tx1"/>
                </a:solidFill>
                <a:latin typeface="HGPGothicE" charset="-128"/>
                <a:ea typeface="HGPGothicE" charset="-128"/>
                <a:cs typeface="HGPGothicE" charset="-128"/>
              </a:defRPr>
            </a:lvl3pPr>
            <a:lvl4pPr marL="1603659" indent="0">
              <a:buFontTx/>
              <a:buNone/>
              <a:defRPr>
                <a:solidFill>
                  <a:schemeClr val="tx2"/>
                </a:solidFill>
              </a:defRPr>
            </a:lvl4pPr>
            <a:lvl5pPr marL="2138212" indent="0">
              <a:buFontTx/>
              <a:buNone/>
              <a:defRPr>
                <a:solidFill>
                  <a:schemeClr val="tx2"/>
                </a:solidFill>
              </a:defRPr>
            </a:lvl5pPr>
          </a:lstStyle>
          <a:p>
            <a:pPr algn="ctr"/>
            <a:r>
              <a:rPr lang="ja-JP" altLang="en-US" sz="2000" spc="200" dirty="0">
                <a:solidFill>
                  <a:srgbClr val="FFFFFF"/>
                </a:solidFill>
                <a:latin typeface="Arial" panose="020B0604020202020204" pitchFamily="34" charset="0"/>
                <a:ea typeface="HGPGothicE" charset="-128"/>
                <a:cs typeface="Arial" panose="020B0604020202020204" pitchFamily="34" charset="0"/>
              </a:rPr>
              <a:t>［</a:t>
            </a:r>
            <a:r>
              <a:rPr lang="en-US" altLang="ja-JP" sz="2000" spc="200" dirty="0">
                <a:solidFill>
                  <a:srgbClr val="FFFFFF"/>
                </a:solidFill>
                <a:latin typeface="Arial" panose="020B0604020202020204" pitchFamily="34" charset="0"/>
                <a:ea typeface="HGPGothicE" charset="-128"/>
                <a:cs typeface="Arial" panose="020B0604020202020204" pitchFamily="34" charset="0"/>
              </a:rPr>
              <a:t>Photo/Movie</a:t>
            </a:r>
            <a:r>
              <a:rPr lang="ja-JP" altLang="en-US" sz="2000" spc="200" dirty="0">
                <a:solidFill>
                  <a:srgbClr val="FFFFFF"/>
                </a:solidFill>
                <a:latin typeface="Arial" panose="020B0604020202020204" pitchFamily="34" charset="0"/>
                <a:ea typeface="HGPGothicE" charset="-128"/>
                <a:cs typeface="Arial" panose="020B0604020202020204" pitchFamily="34" charset="0"/>
              </a:rPr>
              <a:t>］</a:t>
            </a:r>
          </a:p>
        </p:txBody>
      </p:sp>
      <p:sp>
        <p:nvSpPr>
          <p:cNvPr id="6" name="Footer Placeholder 1">
            <a:extLst>
              <a:ext uri="{FF2B5EF4-FFF2-40B4-BE49-F238E27FC236}">
                <a16:creationId xmlns:a16="http://schemas.microsoft.com/office/drawing/2014/main" id="{51EDD12F-E7E9-46F4-A0A2-8EA6B7B4792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7" name="Slide Number Placeholder 2">
            <a:extLst>
              <a:ext uri="{FF2B5EF4-FFF2-40B4-BE49-F238E27FC236}">
                <a16:creationId xmlns:a16="http://schemas.microsoft.com/office/drawing/2014/main" id="{13781934-54E2-4A85-90B7-6C4D9224A139}"/>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8" name="Freeform 5">
            <a:extLst>
              <a:ext uri="{FF2B5EF4-FFF2-40B4-BE49-F238E27FC236}">
                <a16:creationId xmlns:a16="http://schemas.microsoft.com/office/drawing/2014/main" id="{A3315B48-646C-4569-A5B1-3E1F043F25F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528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userDrawn="1">
          <p15:clr>
            <a:srgbClr val="FBAE40"/>
          </p15:clr>
        </p15:guide>
        <p15:guide id="4" pos="7488"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E70DC4F-2996-4CBA-9314-DA8DDC617267}"/>
              </a:ext>
            </a:extLst>
          </p:cNvPr>
          <p:cNvSpPr>
            <a:spLocks noGrp="1"/>
          </p:cNvSpPr>
          <p:nvPr>
            <p:ph type="pic" sz="quarter" idx="10" hasCustomPrompt="1"/>
          </p:nvPr>
        </p:nvSpPr>
        <p:spPr>
          <a:xfrm>
            <a:off x="0" y="0"/>
            <a:ext cx="12192000" cy="6858000"/>
          </a:xfrm>
          <a:prstGeom prst="rect">
            <a:avLst/>
          </a:prstGeom>
        </p:spPr>
        <p:txBody>
          <a:bodyPr anchor="ctr"/>
          <a:lstStyle>
            <a:lvl1pPr marL="0" indent="0" algn="ctr">
              <a:buNone/>
              <a:defRPr sz="3200" b="0"/>
            </a:lvl1pPr>
          </a:lstStyle>
          <a:p>
            <a:r>
              <a:rPr lang="en-US" dirty="0"/>
              <a:t>Select Image </a:t>
            </a:r>
            <a:br>
              <a:rPr lang="en-US" dirty="0"/>
            </a:br>
            <a:r>
              <a:rPr lang="en-US" dirty="0"/>
              <a:t>(1280x720px @ 96dpi)</a:t>
            </a:r>
          </a:p>
        </p:txBody>
      </p:sp>
    </p:spTree>
    <p:extLst>
      <p:ext uri="{BB962C8B-B14F-4D97-AF65-F5344CB8AC3E}">
        <p14:creationId xmlns:p14="http://schemas.microsoft.com/office/powerpoint/2010/main" val="161037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301752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dirty="0"/>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dirty="0"/>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78554598"/>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599" y="6556248"/>
            <a:ext cx="2657475" cy="182880"/>
          </a:xfrm>
          <a:prstGeom prst="rect">
            <a:avLst/>
          </a:prstGeom>
        </p:spPr>
        <p:txBody>
          <a:bodyPr anchor="ctr"/>
          <a:lstStyle>
            <a:lvl1pPr>
              <a:defRPr sz="800">
                <a:solidFill>
                  <a:schemeClr val="accent2"/>
                </a:solidFill>
              </a:defRPr>
            </a:lvl1pPr>
          </a:lstStyle>
          <a:p>
            <a:pPr defTabSz="609555"/>
            <a:r>
              <a:rPr lang="pt-BR"/>
              <a:t>© 2023 NTT DATA Americas, Inc.</a:t>
            </a:r>
            <a:r>
              <a:rPr lang="en-US"/>
              <a:t>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2933337"/>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660904" cy="182880"/>
          </a:xfrm>
          <a:prstGeom prst="rect">
            <a:avLst/>
          </a:prstGeom>
        </p:spPr>
        <p:txBody>
          <a:bodyPr anchor="ctr"/>
          <a:lstStyle>
            <a:lvl1pPr>
              <a:defRPr sz="800">
                <a:solidFill>
                  <a:schemeClr val="bg1"/>
                </a:solidFill>
              </a:defRPr>
            </a:lvl1pPr>
          </a:lstStyle>
          <a:p>
            <a:pPr defTabSz="609555"/>
            <a:r>
              <a:rPr lang="pt-BR"/>
              <a:t>© 2023 NTT DATA Americas, Inc.</a:t>
            </a:r>
            <a:r>
              <a:rPr lang="en-US"/>
              <a:t>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0837137"/>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590800"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a:t>[Title]</a:t>
            </a:r>
          </a:p>
        </p:txBody>
      </p:sp>
    </p:spTree>
    <p:extLst>
      <p:ext uri="{BB962C8B-B14F-4D97-AF65-F5344CB8AC3E}">
        <p14:creationId xmlns:p14="http://schemas.microsoft.com/office/powerpoint/2010/main" val="219082718"/>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guide id="5" orient="horz" pos="2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852513771"/>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362169440"/>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7488">
          <p15:clr>
            <a:srgbClr val="FBAE40"/>
          </p15:clr>
        </p15:guide>
        <p15:guide id="4" pos="19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503937761"/>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guide id="4" orient="horz" pos="912">
          <p15:clr>
            <a:srgbClr val="FBAE40"/>
          </p15:clr>
        </p15:guide>
        <p15:guide id="5" orient="horz"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4" name="Footer Placeholder 1">
            <a:extLst>
              <a:ext uri="{FF2B5EF4-FFF2-40B4-BE49-F238E27FC236}">
                <a16:creationId xmlns:a16="http://schemas.microsoft.com/office/drawing/2014/main" id="{A2358B46-304A-B9F8-32EE-993D3F7AEBF4}"/>
              </a:ext>
            </a:extLst>
          </p:cNvPr>
          <p:cNvSpPr>
            <a:spLocks noGrp="1"/>
          </p:cNvSpPr>
          <p:nvPr>
            <p:ph type="ftr" sz="quarter" idx="13"/>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Tree>
    <p:extLst>
      <p:ext uri="{BB962C8B-B14F-4D97-AF65-F5344CB8AC3E}">
        <p14:creationId xmlns:p14="http://schemas.microsoft.com/office/powerpoint/2010/main" val="4162345696"/>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9111973"/>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4224509692"/>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a:t>© 2023 NTT DATA Americas, Inc.</a:t>
            </a:r>
            <a:r>
              <a:rPr lang="en-US"/>
              <a:t>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336859285"/>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714189940"/>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guide id="5" orient="horz" pos="28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3 Column - BH-H">
  <p:cSld name="1_Title and 3 Column - BH-H">
    <p:spTree>
      <p:nvGrpSpPr>
        <p:cNvPr id="1" name="Shape 501"/>
        <p:cNvGrpSpPr/>
        <p:nvPr/>
      </p:nvGrpSpPr>
      <p:grpSpPr>
        <a:xfrm>
          <a:off x="0" y="0"/>
          <a:ext cx="0" cy="0"/>
          <a:chOff x="0" y="0"/>
          <a:chExt cx="0" cy="0"/>
        </a:xfrm>
      </p:grpSpPr>
      <p:sp>
        <p:nvSpPr>
          <p:cNvPr id="502" name="Google Shape;502;p72"/>
          <p:cNvSpPr txBox="1">
            <a:spLocks noGrp="1"/>
          </p:cNvSpPr>
          <p:nvPr>
            <p:ph type="body" idx="1"/>
          </p:nvPr>
        </p:nvSpPr>
        <p:spPr>
          <a:xfrm>
            <a:off x="457199" y="1447800"/>
            <a:ext cx="3633553" cy="4953000"/>
          </a:xfrm>
          <a:prstGeom prst="rect">
            <a:avLst/>
          </a:prstGeom>
          <a:noFill/>
          <a:ln>
            <a:noFill/>
          </a:ln>
        </p:spPr>
        <p:txBody>
          <a:bodyPr spcFirstLastPara="1" wrap="square" lIns="0" tIns="45700" rIns="0" bIns="45700" anchor="t" anchorCtr="0">
            <a:noAutofit/>
          </a:bodyPr>
          <a:lstStyle>
            <a:lvl1pPr marL="457200" marR="0" lvl="0"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503" name="Google Shape;503;p72"/>
          <p:cNvCxnSpPr/>
          <p:nvPr/>
        </p:nvCxnSpPr>
        <p:spPr>
          <a:xfrm>
            <a:off x="4184986" y="1447800"/>
            <a:ext cx="0" cy="4953000"/>
          </a:xfrm>
          <a:prstGeom prst="straightConnector1">
            <a:avLst/>
          </a:prstGeom>
          <a:noFill/>
          <a:ln w="12700" cap="flat" cmpd="sng">
            <a:solidFill>
              <a:srgbClr val="FBFCFD"/>
            </a:solidFill>
            <a:prstDash val="dash"/>
            <a:miter lim="800000"/>
            <a:headEnd type="none" w="sm" len="sm"/>
            <a:tailEnd type="none" w="sm" len="sm"/>
          </a:ln>
        </p:spPr>
      </p:cxnSp>
      <p:cxnSp>
        <p:nvCxnSpPr>
          <p:cNvPr id="504" name="Google Shape;504;p72"/>
          <p:cNvCxnSpPr/>
          <p:nvPr/>
        </p:nvCxnSpPr>
        <p:spPr>
          <a:xfrm>
            <a:off x="8007007" y="1447800"/>
            <a:ext cx="0" cy="4953000"/>
          </a:xfrm>
          <a:prstGeom prst="straightConnector1">
            <a:avLst/>
          </a:prstGeom>
          <a:noFill/>
          <a:ln w="12700" cap="flat" cmpd="sng">
            <a:solidFill>
              <a:srgbClr val="FBFCFD"/>
            </a:solidFill>
            <a:prstDash val="dash"/>
            <a:miter lim="800000"/>
            <a:headEnd type="none" w="sm" len="sm"/>
            <a:tailEnd type="none" w="sm" len="sm"/>
          </a:ln>
        </p:spPr>
      </p:cxnSp>
      <p:sp>
        <p:nvSpPr>
          <p:cNvPr id="505" name="Google Shape;505;p72"/>
          <p:cNvSpPr txBox="1">
            <a:spLocks noGrp="1"/>
          </p:cNvSpPr>
          <p:nvPr>
            <p:ph type="title"/>
          </p:nvPr>
        </p:nvSpPr>
        <p:spPr>
          <a:xfrm>
            <a:off x="304800" y="640080"/>
            <a:ext cx="11582393" cy="55220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67" b="0" i="0" u="none" strike="noStrike" cap="none">
                <a:solidFill>
                  <a:schemeClr val="dk1"/>
                </a:solidFill>
                <a:latin typeface="Arial"/>
                <a:ea typeface="Arial"/>
                <a:cs typeface="Arial"/>
                <a:sym typeface="Arial"/>
              </a:defRPr>
            </a:lvl9pPr>
          </a:lstStyle>
          <a:p>
            <a:endParaRPr/>
          </a:p>
        </p:txBody>
      </p:sp>
      <p:sp>
        <p:nvSpPr>
          <p:cNvPr id="506" name="Google Shape;506;p72"/>
          <p:cNvSpPr txBox="1">
            <a:spLocks noGrp="1"/>
          </p:cNvSpPr>
          <p:nvPr>
            <p:ph type="ftr" idx="11"/>
          </p:nvPr>
        </p:nvSpPr>
        <p:spPr>
          <a:xfrm>
            <a:off x="228600" y="6556248"/>
            <a:ext cx="2194560" cy="1828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7" name="Google Shape;507;p72"/>
          <p:cNvSpPr txBox="1">
            <a:spLocks noGrp="1"/>
          </p:cNvSpPr>
          <p:nvPr>
            <p:ph type="sldNum" idx="12"/>
          </p:nvPr>
        </p:nvSpPr>
        <p:spPr>
          <a:xfrm>
            <a:off x="5762244" y="6556248"/>
            <a:ext cx="667512" cy="18288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800">
                <a:solidFill>
                  <a:schemeClr val="accent2"/>
                </a:solidFill>
                <a:latin typeface="Arial"/>
                <a:ea typeface="Arial"/>
                <a:cs typeface="Arial"/>
                <a:sym typeface="Arial"/>
              </a:defRPr>
            </a:lvl1pPr>
            <a:lvl2pPr marL="0" marR="0" lvl="1" indent="0" algn="ctr">
              <a:spcBef>
                <a:spcPts val="0"/>
              </a:spcBef>
              <a:buNone/>
              <a:defRPr sz="800">
                <a:solidFill>
                  <a:schemeClr val="accent2"/>
                </a:solidFill>
                <a:latin typeface="Arial"/>
                <a:ea typeface="Arial"/>
                <a:cs typeface="Arial"/>
                <a:sym typeface="Arial"/>
              </a:defRPr>
            </a:lvl2pPr>
            <a:lvl3pPr marL="0" marR="0" lvl="2" indent="0" algn="ctr">
              <a:spcBef>
                <a:spcPts val="0"/>
              </a:spcBef>
              <a:buNone/>
              <a:defRPr sz="800">
                <a:solidFill>
                  <a:schemeClr val="accent2"/>
                </a:solidFill>
                <a:latin typeface="Arial"/>
                <a:ea typeface="Arial"/>
                <a:cs typeface="Arial"/>
                <a:sym typeface="Arial"/>
              </a:defRPr>
            </a:lvl3pPr>
            <a:lvl4pPr marL="0" marR="0" lvl="3" indent="0" algn="ctr">
              <a:spcBef>
                <a:spcPts val="0"/>
              </a:spcBef>
              <a:buNone/>
              <a:defRPr sz="800">
                <a:solidFill>
                  <a:schemeClr val="accent2"/>
                </a:solidFill>
                <a:latin typeface="Arial"/>
                <a:ea typeface="Arial"/>
                <a:cs typeface="Arial"/>
                <a:sym typeface="Arial"/>
              </a:defRPr>
            </a:lvl4pPr>
            <a:lvl5pPr marL="0" marR="0" lvl="4" indent="0" algn="ctr">
              <a:spcBef>
                <a:spcPts val="0"/>
              </a:spcBef>
              <a:buNone/>
              <a:defRPr sz="800">
                <a:solidFill>
                  <a:schemeClr val="accent2"/>
                </a:solidFill>
                <a:latin typeface="Arial"/>
                <a:ea typeface="Arial"/>
                <a:cs typeface="Arial"/>
                <a:sym typeface="Arial"/>
              </a:defRPr>
            </a:lvl5pPr>
            <a:lvl6pPr marL="0" marR="0" lvl="5" indent="0" algn="ctr">
              <a:spcBef>
                <a:spcPts val="0"/>
              </a:spcBef>
              <a:buNone/>
              <a:defRPr sz="800">
                <a:solidFill>
                  <a:schemeClr val="accent2"/>
                </a:solidFill>
                <a:latin typeface="Arial"/>
                <a:ea typeface="Arial"/>
                <a:cs typeface="Arial"/>
                <a:sym typeface="Arial"/>
              </a:defRPr>
            </a:lvl6pPr>
            <a:lvl7pPr marL="0" marR="0" lvl="6" indent="0" algn="ctr">
              <a:spcBef>
                <a:spcPts val="0"/>
              </a:spcBef>
              <a:buNone/>
              <a:defRPr sz="800">
                <a:solidFill>
                  <a:schemeClr val="accent2"/>
                </a:solidFill>
                <a:latin typeface="Arial"/>
                <a:ea typeface="Arial"/>
                <a:cs typeface="Arial"/>
                <a:sym typeface="Arial"/>
              </a:defRPr>
            </a:lvl7pPr>
            <a:lvl8pPr marL="0" marR="0" lvl="7" indent="0" algn="ctr">
              <a:spcBef>
                <a:spcPts val="0"/>
              </a:spcBef>
              <a:buNone/>
              <a:defRPr sz="800">
                <a:solidFill>
                  <a:schemeClr val="accent2"/>
                </a:solidFill>
                <a:latin typeface="Arial"/>
                <a:ea typeface="Arial"/>
                <a:cs typeface="Arial"/>
                <a:sym typeface="Arial"/>
              </a:defRPr>
            </a:lvl8pPr>
            <a:lvl9pPr marL="0" marR="0" lvl="8" indent="0" algn="ctr">
              <a:spcBef>
                <a:spcPts val="0"/>
              </a:spcBef>
              <a:buNone/>
              <a:defRPr sz="800">
                <a:solidFill>
                  <a:schemeClr val="accen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08" name="Google Shape;508;p72"/>
          <p:cNvSpPr txBox="1">
            <a:spLocks noGrp="1"/>
          </p:cNvSpPr>
          <p:nvPr>
            <p:ph type="body" idx="2"/>
          </p:nvPr>
        </p:nvSpPr>
        <p:spPr>
          <a:xfrm>
            <a:off x="4279220" y="1447800"/>
            <a:ext cx="3633553" cy="4953000"/>
          </a:xfrm>
          <a:prstGeom prst="rect">
            <a:avLst/>
          </a:prstGeom>
          <a:noFill/>
          <a:ln>
            <a:noFill/>
          </a:ln>
        </p:spPr>
        <p:txBody>
          <a:bodyPr spcFirstLastPara="1" wrap="square" lIns="0" tIns="45700" rIns="0" bIns="45700" anchor="t" anchorCtr="0">
            <a:noAutofit/>
          </a:bodyPr>
          <a:lstStyle>
            <a:lvl1pPr marL="457200" marR="0" lvl="0"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09" name="Google Shape;509;p72"/>
          <p:cNvSpPr txBox="1">
            <a:spLocks noGrp="1"/>
          </p:cNvSpPr>
          <p:nvPr>
            <p:ph type="body" idx="3"/>
          </p:nvPr>
        </p:nvSpPr>
        <p:spPr>
          <a:xfrm>
            <a:off x="8101242" y="1447800"/>
            <a:ext cx="3633553" cy="4953000"/>
          </a:xfrm>
          <a:prstGeom prst="rect">
            <a:avLst/>
          </a:prstGeom>
          <a:noFill/>
          <a:ln>
            <a:noFill/>
          </a:ln>
        </p:spPr>
        <p:txBody>
          <a:bodyPr spcFirstLastPara="1" wrap="square" lIns="0" tIns="45700" rIns="0" bIns="45700" anchor="t" anchorCtr="0">
            <a:noAutofit/>
          </a:bodyPr>
          <a:lstStyle>
            <a:lvl1pPr marL="457200" marR="0" lvl="0"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88207839"/>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7488">
          <p15:clr>
            <a:srgbClr val="FBAE40"/>
          </p15:clr>
        </p15:guide>
        <p15:guide id="4" pos="1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dirty="0"/>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1219228633"/>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9.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 y="5581651"/>
            <a:ext cx="709083" cy="1276350"/>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dirty="0"/>
          </a:p>
        </p:txBody>
      </p:sp>
      <p:sp>
        <p:nvSpPr>
          <p:cNvPr id="12" name="Freeform 5">
            <a:extLst>
              <a:ext uri="{FF2B5EF4-FFF2-40B4-BE49-F238E27FC236}">
                <a16:creationId xmlns:a16="http://schemas.microsoft.com/office/drawing/2014/main" id="{D743AACC-E6A3-4545-99FC-8515D810C3F5}"/>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468731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05" r:id="rId3"/>
    <p:sldLayoutId id="2147483701" r:id="rId4"/>
    <p:sldLayoutId id="2147483881" r:id="rId5"/>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dirty="0"/>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984825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74" r:id="rId11"/>
    <p:sldLayoutId id="2147483878" r:id="rId12"/>
    <p:sldLayoutId id="2147483879" r:id="rId13"/>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userDrawn="1">
          <p15:clr>
            <a:srgbClr val="F26B43"/>
          </p15:clr>
        </p15:guide>
        <p15:guide id="3" orient="horz" pos="288" userDrawn="1">
          <p15:clr>
            <a:srgbClr val="F26B43"/>
          </p15:clr>
        </p15:guide>
        <p15:guide id="4" pos="7488" userDrawn="1">
          <p15:clr>
            <a:srgbClr val="F26B43"/>
          </p15:clr>
        </p15:guide>
        <p15:guide id="5"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2"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dirty="0"/>
          </a:p>
        </p:txBody>
      </p:sp>
      <p:sp>
        <p:nvSpPr>
          <p:cNvPr id="8" name="Freeform 5">
            <a:extLst>
              <a:ext uri="{FF2B5EF4-FFF2-40B4-BE49-F238E27FC236}">
                <a16:creationId xmlns:a16="http://schemas.microsoft.com/office/drawing/2014/main" id="{118DC6EA-A69D-4D67-A8FB-5DEACE8BC13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306023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dirty="0"/>
          </a:p>
        </p:txBody>
      </p:sp>
      <p:sp>
        <p:nvSpPr>
          <p:cNvPr id="8" name="Freeform 5">
            <a:extLst>
              <a:ext uri="{FF2B5EF4-FFF2-40B4-BE49-F238E27FC236}">
                <a16:creationId xmlns:a16="http://schemas.microsoft.com/office/drawing/2014/main" id="{8670C703-6CA0-47CC-9863-75BA63A43367}"/>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05587707"/>
      </p:ext>
    </p:extLst>
  </p:cSld>
  <p:clrMap bg1="lt1" tx1="dk1" bg2="lt2" tx2="dk2" accent1="accent1" accent2="accent2" accent3="accent3" accent4="accent4" accent5="accent5" accent6="accent6" hlink="hlink" folHlink="folHlink"/>
  <p:sldLayoutIdLst>
    <p:sldLayoutId id="214748380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76" r:id="rId12"/>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 y="5486402"/>
            <a:ext cx="761999" cy="1371599"/>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2019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986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dirty="0"/>
          </a:p>
        </p:txBody>
      </p:sp>
      <p:sp>
        <p:nvSpPr>
          <p:cNvPr id="8" name="Freeform 5">
            <a:extLst>
              <a:ext uri="{FF2B5EF4-FFF2-40B4-BE49-F238E27FC236}">
                <a16:creationId xmlns:a16="http://schemas.microsoft.com/office/drawing/2014/main" id="{81747B91-575E-43FE-838A-7834E85DAF5C}"/>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15846114"/>
      </p:ext>
    </p:extLst>
  </p:cSld>
  <p:clrMap bg1="lt1" tx1="dk1" bg2="lt2" tx2="dk2" accent1="accent1" accent2="accent2" accent3="accent3" accent4="accent4" accent5="accent5" accent6="accent6" hlink="hlink" folHlink="folHlink"/>
  <p:sldLayoutIdLst>
    <p:sldLayoutId id="2147483778"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875" r:id="rId12"/>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A0E8E794-BE56-4FEE-B70C-A1443CE9BB15}"/>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dirty="0"/>
          </a:p>
        </p:txBody>
      </p:sp>
      <p:sp>
        <p:nvSpPr>
          <p:cNvPr id="6" name="Freeform 5">
            <a:extLst>
              <a:ext uri="{FF2B5EF4-FFF2-40B4-BE49-F238E27FC236}">
                <a16:creationId xmlns:a16="http://schemas.microsoft.com/office/drawing/2014/main" id="{F37A2302-E131-483F-9D96-B80667361E8A}"/>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68212625"/>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877" r:id="rId10"/>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41D58A3C-E02C-4C9E-81B4-EF78C42B93DA}"/>
              </a:ext>
            </a:extLst>
          </p:cNvPr>
          <p:cNvSpPr/>
          <p:nvPr userDrawn="1"/>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4" name="Slide Number Placeholder 2">
            <a:extLst>
              <a:ext uri="{FF2B5EF4-FFF2-40B4-BE49-F238E27FC236}">
                <a16:creationId xmlns:a16="http://schemas.microsoft.com/office/drawing/2014/main" id="{B2F0E52C-F694-4FD9-8441-2BDF61A4280D}"/>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dirty="0"/>
          </a:p>
        </p:txBody>
      </p:sp>
      <p:sp>
        <p:nvSpPr>
          <p:cNvPr id="7" name="Freeform 5">
            <a:extLst>
              <a:ext uri="{FF2B5EF4-FFF2-40B4-BE49-F238E27FC236}">
                <a16:creationId xmlns:a16="http://schemas.microsoft.com/office/drawing/2014/main" id="{8D2FB1D3-F8C4-4CE8-9D91-71CE28020DC7}"/>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6205506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71" r:id="rId3"/>
    <p:sldLayoutId id="2147483867" r:id="rId4"/>
    <p:sldLayoutId id="2147483868" r:id="rId5"/>
    <p:sldLayoutId id="2147483872" r:id="rId6"/>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A0AD46F-27B4-4E2A-9436-A8D40D1924C7}"/>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dirty="0"/>
          </a:p>
        </p:txBody>
      </p:sp>
    </p:spTree>
    <p:extLst>
      <p:ext uri="{BB962C8B-B14F-4D97-AF65-F5344CB8AC3E}">
        <p14:creationId xmlns:p14="http://schemas.microsoft.com/office/powerpoint/2010/main" val="3343793871"/>
      </p:ext>
    </p:extLst>
  </p:cSld>
  <p:clrMap bg1="lt1" tx1="dk1" bg2="lt2" tx2="dk2" accent1="accent1" accent2="accent2" accent3="accent3" accent4="accent4" accent5="accent5" accent6="accent6" hlink="hlink" folHlink="folHlink"/>
  <p:sldLayoutIdLst>
    <p:sldLayoutId id="2147483870" r:id="rId1"/>
    <p:sldLayoutId id="2147483873" r:id="rId2"/>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490844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p15:clr>
            <a:srgbClr val="F26B43"/>
          </p15:clr>
        </p15:guide>
        <p15:guide id="3" orient="horz" pos="288">
          <p15:clr>
            <a:srgbClr val="F26B43"/>
          </p15:clr>
        </p15:guide>
        <p15:guide id="4" pos="7488">
          <p15:clr>
            <a:srgbClr val="F26B43"/>
          </p15:clr>
        </p15:guide>
        <p15:guide id="5"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68.tiff"/><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6.png"/><Relationship Id="rId11" Type="http://schemas.openxmlformats.org/officeDocument/2006/relationships/image" Target="../media/image71.jp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8.xml"/><Relationship Id="rId4" Type="http://schemas.openxmlformats.org/officeDocument/2006/relationships/image" Target="../media/image74.svg"/></Relationships>
</file>

<file path=ppt/slides/_rels/slide16.xml.rels><?xml version="1.0" encoding="UTF-8" standalone="yes"?>
<Relationships xmlns="http://schemas.openxmlformats.org/package/2006/relationships"><Relationship Id="rId2" Type="http://schemas.microsoft.com/office/2018/10/relationships/comments" Target="../comments/modernComment_12E_3358DDC.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8F_F2E6E17.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2" Type="http://schemas.microsoft.com/office/2018/10/relationships/comments" Target="../comments/modernComment_290_BEF0909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sv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slideLayout" Target="../slideLayouts/slideLayout72.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svg"/><Relationship Id="rId19" Type="http://schemas.openxmlformats.org/officeDocument/2006/relationships/image" Target="../media/image33.svg"/><Relationship Id="rId31" Type="http://schemas.openxmlformats.org/officeDocument/2006/relationships/image" Target="../media/image45.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 Id="rId30"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FD0D8D-9CA1-4678-ADEA-44445694270F}"/>
              </a:ext>
            </a:extLst>
          </p:cNvPr>
          <p:cNvSpPr>
            <a:spLocks noGrp="1"/>
          </p:cNvSpPr>
          <p:nvPr>
            <p:ph type="body" idx="17"/>
          </p:nvPr>
        </p:nvSpPr>
        <p:spPr/>
        <p:txBody>
          <a:bodyPr/>
          <a:lstStyle/>
          <a:p>
            <a:r>
              <a:rPr lang="en-US" dirty="0"/>
              <a:t>June 2023</a:t>
            </a:r>
          </a:p>
        </p:txBody>
      </p:sp>
      <p:sp>
        <p:nvSpPr>
          <p:cNvPr id="4" name="Title 3">
            <a:extLst>
              <a:ext uri="{FF2B5EF4-FFF2-40B4-BE49-F238E27FC236}">
                <a16:creationId xmlns:a16="http://schemas.microsoft.com/office/drawing/2014/main" id="{59D8BCBE-354E-440E-B439-98E96C12CA0E}"/>
              </a:ext>
            </a:extLst>
          </p:cNvPr>
          <p:cNvSpPr>
            <a:spLocks noGrp="1"/>
          </p:cNvSpPr>
          <p:nvPr>
            <p:ph type="title"/>
          </p:nvPr>
        </p:nvSpPr>
        <p:spPr/>
        <p:txBody>
          <a:bodyPr>
            <a:normAutofit/>
          </a:bodyPr>
          <a:lstStyle/>
          <a:p>
            <a:r>
              <a:rPr lang="en-US" dirty="0"/>
              <a:t>NTT DATA Security Services – </a:t>
            </a:r>
            <a:br>
              <a:rPr lang="en-US" dirty="0"/>
            </a:br>
            <a:r>
              <a:rPr lang="en-US" dirty="0"/>
              <a:t>Threat Protection with XDR and SIEM</a:t>
            </a:r>
          </a:p>
        </p:txBody>
      </p:sp>
    </p:spTree>
    <p:extLst>
      <p:ext uri="{BB962C8B-B14F-4D97-AF65-F5344CB8AC3E}">
        <p14:creationId xmlns:p14="http://schemas.microsoft.com/office/powerpoint/2010/main" val="79069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CCDC5B-02FC-44DA-8C7C-354CC5D1E671}"/>
              </a:ext>
            </a:extLst>
          </p:cNvPr>
          <p:cNvSpPr>
            <a:spLocks noGrp="1"/>
          </p:cNvSpPr>
          <p:nvPr>
            <p:ph type="ftr" sz="quarter" idx="10"/>
          </p:nvPr>
        </p:nvSpPr>
        <p:spPr/>
        <p:txBody>
          <a:bodyPr/>
          <a:lstStyle/>
          <a:p>
            <a:pPr defTabSz="609555"/>
            <a:r>
              <a:rPr lang="en-US" dirty="0"/>
              <a:t>© 2022 NTT DATA, Inc. All rights reserved.</a:t>
            </a:r>
          </a:p>
        </p:txBody>
      </p:sp>
      <p:sp>
        <p:nvSpPr>
          <p:cNvPr id="4" name="Slide Number Placeholder 3">
            <a:extLst>
              <a:ext uri="{FF2B5EF4-FFF2-40B4-BE49-F238E27FC236}">
                <a16:creationId xmlns:a16="http://schemas.microsoft.com/office/drawing/2014/main" id="{F97ECCF8-C863-45FE-821F-925CA4139A6B}"/>
              </a:ext>
            </a:extLst>
          </p:cNvPr>
          <p:cNvSpPr>
            <a:spLocks noGrp="1"/>
          </p:cNvSpPr>
          <p:nvPr>
            <p:ph type="sldNum" sz="quarter" idx="11"/>
          </p:nvPr>
        </p:nvSpPr>
        <p:spPr/>
        <p:txBody>
          <a:bodyPr/>
          <a:lstStyle/>
          <a:p>
            <a:pPr algn="ctr"/>
            <a:fld id="{92EA2340-BE12-4138-BE15-7C339B03EB4B}" type="slidenum">
              <a:rPr lang="en-US" smtClean="0"/>
              <a:pPr algn="ctr"/>
              <a:t>10</a:t>
            </a:fld>
            <a:endParaRPr lang="en-US" dirty="0"/>
          </a:p>
        </p:txBody>
      </p:sp>
      <p:sp>
        <p:nvSpPr>
          <p:cNvPr id="6" name="Title 3">
            <a:extLst>
              <a:ext uri="{FF2B5EF4-FFF2-40B4-BE49-F238E27FC236}">
                <a16:creationId xmlns:a16="http://schemas.microsoft.com/office/drawing/2014/main" id="{75EA58E2-87C1-4FCC-AF91-0AF7F819D8ED}"/>
              </a:ext>
            </a:extLst>
          </p:cNvPr>
          <p:cNvSpPr>
            <a:spLocks noGrp="1"/>
          </p:cNvSpPr>
          <p:nvPr>
            <p:ph type="title"/>
          </p:nvPr>
        </p:nvSpPr>
        <p:spPr>
          <a:xfrm>
            <a:off x="304800" y="640080"/>
            <a:ext cx="11582400" cy="552204"/>
          </a:xfrm>
        </p:spPr>
        <p:txBody>
          <a:bodyPr/>
          <a:lstStyle/>
          <a:p>
            <a:r>
              <a:rPr lang="en-US" dirty="0"/>
              <a:t>NTT </a:t>
            </a:r>
            <a:r>
              <a:rPr lang="en-US"/>
              <a:t>DATA Sentinel Managed </a:t>
            </a:r>
            <a:r>
              <a:rPr lang="en-US" dirty="0"/>
              <a:t>Services</a:t>
            </a:r>
          </a:p>
        </p:txBody>
      </p:sp>
      <p:sp>
        <p:nvSpPr>
          <p:cNvPr id="7" name="Rectangle 6">
            <a:extLst>
              <a:ext uri="{FF2B5EF4-FFF2-40B4-BE49-F238E27FC236}">
                <a16:creationId xmlns:a16="http://schemas.microsoft.com/office/drawing/2014/main" id="{4A08EC2F-4C04-4D23-83BB-6698CFE6E73D}"/>
              </a:ext>
            </a:extLst>
          </p:cNvPr>
          <p:cNvSpPr/>
          <p:nvPr/>
        </p:nvSpPr>
        <p:spPr>
          <a:xfrm>
            <a:off x="304883" y="1519545"/>
            <a:ext cx="3905194" cy="8108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b="1" dirty="0"/>
              <a:t>Operational Support</a:t>
            </a:r>
          </a:p>
        </p:txBody>
      </p:sp>
      <p:sp>
        <p:nvSpPr>
          <p:cNvPr id="8" name="Rectangle 7">
            <a:extLst>
              <a:ext uri="{FF2B5EF4-FFF2-40B4-BE49-F238E27FC236}">
                <a16:creationId xmlns:a16="http://schemas.microsoft.com/office/drawing/2014/main" id="{8DDA7DDD-0D24-4834-A859-EF7A79DBCA0C}"/>
              </a:ext>
            </a:extLst>
          </p:cNvPr>
          <p:cNvSpPr/>
          <p:nvPr/>
        </p:nvSpPr>
        <p:spPr>
          <a:xfrm>
            <a:off x="4252587" y="1519545"/>
            <a:ext cx="3905194" cy="8108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b="1" dirty="0"/>
              <a:t>Optimization Support</a:t>
            </a:r>
          </a:p>
          <a:p>
            <a:pPr algn="ctr"/>
            <a:r>
              <a:rPr lang="en-US" sz="1100" b="1" dirty="0">
                <a:solidFill>
                  <a:schemeClr val="bg1"/>
                </a:solidFill>
                <a:ea typeface="Times New Roman" panose="02020603050405020304" pitchFamily="18" charset="0"/>
                <a:cs typeface="Times New Roman" panose="02020603050405020304" pitchFamily="18" charset="0"/>
              </a:rPr>
              <a:t>Continual improvement efforts to consistently</a:t>
            </a:r>
          </a:p>
          <a:p>
            <a:pPr algn="ctr"/>
            <a:r>
              <a:rPr lang="en-US" sz="1100" b="1" dirty="0">
                <a:solidFill>
                  <a:schemeClr val="bg1"/>
                </a:solidFill>
                <a:ea typeface="Times New Roman" panose="02020603050405020304" pitchFamily="18" charset="0"/>
                <a:cs typeface="Times New Roman" panose="02020603050405020304" pitchFamily="18" charset="0"/>
              </a:rPr>
              <a:t> improve your security posture</a:t>
            </a:r>
            <a:endParaRPr lang="en-US" sz="1100" b="1" dirty="0">
              <a:solidFill>
                <a:schemeClr val="bg1"/>
              </a:solidFill>
            </a:endParaRPr>
          </a:p>
        </p:txBody>
      </p:sp>
      <p:sp>
        <p:nvSpPr>
          <p:cNvPr id="9" name="Rectangle 8">
            <a:extLst>
              <a:ext uri="{FF2B5EF4-FFF2-40B4-BE49-F238E27FC236}">
                <a16:creationId xmlns:a16="http://schemas.microsoft.com/office/drawing/2014/main" id="{7F08B8B3-C2C5-4830-86A3-2C3DBB5791FC}"/>
              </a:ext>
            </a:extLst>
          </p:cNvPr>
          <p:cNvSpPr/>
          <p:nvPr/>
        </p:nvSpPr>
        <p:spPr>
          <a:xfrm>
            <a:off x="4477159" y="2586648"/>
            <a:ext cx="3905194" cy="371333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a:spcAft>
                <a:spcPts val="300"/>
              </a:spcAft>
              <a:tabLst>
                <a:tab pos="457205" algn="l"/>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On a monthly basis:</a:t>
            </a:r>
          </a:p>
          <a:p>
            <a:pPr marL="225425" lvl="1" indent="-168275">
              <a:spcAft>
                <a:spcPts val="300"/>
              </a:spcAft>
              <a:buClr>
                <a:schemeClr val="bg2"/>
              </a:buClr>
              <a:buSzPct val="100000"/>
              <a:buFont typeface="Arial" panose="020B0604020202020204" pitchFamily="34" charset="0"/>
              <a:buChar char="•"/>
              <a:tabLst>
                <a:tab pos="228603" algn="l"/>
                <a:tab pos="502926"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Present top security use cases and remediation improvements for client consideration, to include review of non-reporting devices, and new recommended optional use cases. </a:t>
            </a:r>
          </a:p>
          <a:p>
            <a:pPr marL="225425" lvl="1" indent="-168275">
              <a:spcAft>
                <a:spcPts val="300"/>
              </a:spcAft>
              <a:buClr>
                <a:schemeClr val="bg2"/>
              </a:buClr>
              <a:buSzPct val="100000"/>
              <a:buFont typeface="Arial" panose="020B0604020202020204" pitchFamily="34" charset="0"/>
              <a:buChar char="•"/>
              <a:tabLst>
                <a:tab pos="228603" algn="l"/>
                <a:tab pos="502926"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Review of policy and automation workflow effectiveness to validate the client’s requirements are being met </a:t>
            </a:r>
          </a:p>
          <a:p>
            <a:pPr marL="225425" lvl="1" indent="-168275">
              <a:spcAft>
                <a:spcPts val="300"/>
              </a:spcAft>
              <a:buClr>
                <a:schemeClr val="bg2"/>
              </a:buClr>
              <a:buSzPct val="100000"/>
              <a:buFont typeface="Arial" panose="020B0604020202020204" pitchFamily="34" charset="0"/>
              <a:buChar char="•"/>
              <a:tabLst>
                <a:tab pos="228603" algn="l"/>
                <a:tab pos="502926"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Validate remediation recommendations, assess impacts and present mitigation approach to the client.</a:t>
            </a:r>
          </a:p>
          <a:p>
            <a:pPr marL="0" lvl="1">
              <a:spcAft>
                <a:spcPts val="300"/>
              </a:spcAft>
              <a:buClr>
                <a:schemeClr val="accent5"/>
              </a:buClr>
              <a:buSzPct val="100000"/>
              <a:tabLst>
                <a:tab pos="228603" algn="l"/>
                <a:tab pos="502926"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On a quarterly basis:</a:t>
            </a:r>
          </a:p>
          <a:p>
            <a:pPr marL="225425" indent="-168275">
              <a:spcAft>
                <a:spcPts val="3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Identify 1-3 workflow automation opportunities to improve the security of the environment.</a:t>
            </a:r>
          </a:p>
          <a:p>
            <a:pPr marL="225425" indent="-168275">
              <a:spcAft>
                <a:spcPts val="3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Review of policy and automation workflow effectiveness to validate the client’s requirements are being met </a:t>
            </a:r>
          </a:p>
          <a:p>
            <a:pPr marL="225425" indent="-168275">
              <a:spcAft>
                <a:spcPts val="3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Validate the existing threat detection workbook effectiveness, optimize based on evolved security patterns and threat trends. </a:t>
            </a:r>
          </a:p>
        </p:txBody>
      </p:sp>
      <p:sp>
        <p:nvSpPr>
          <p:cNvPr id="10" name="Rectangle 9">
            <a:extLst>
              <a:ext uri="{FF2B5EF4-FFF2-40B4-BE49-F238E27FC236}">
                <a16:creationId xmlns:a16="http://schemas.microsoft.com/office/drawing/2014/main" id="{CED3CA65-C4D7-4C7E-A4CF-B1D634EE2503}"/>
              </a:ext>
            </a:extLst>
          </p:cNvPr>
          <p:cNvSpPr/>
          <p:nvPr/>
        </p:nvSpPr>
        <p:spPr>
          <a:xfrm>
            <a:off x="8200292" y="3593845"/>
            <a:ext cx="3686826" cy="8108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b="1" dirty="0"/>
              <a:t>Audit Support</a:t>
            </a:r>
          </a:p>
          <a:p>
            <a:pPr algn="ctr"/>
            <a:r>
              <a:rPr lang="en-US" sz="11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Support client-led audit preparations for compliance or security program-related efforts</a:t>
            </a:r>
            <a:endParaRPr lang="en-US" sz="1100" b="1" dirty="0">
              <a:solidFill>
                <a:schemeClr val="bg1"/>
              </a:solidFill>
            </a:endParaRPr>
          </a:p>
        </p:txBody>
      </p:sp>
      <p:sp>
        <p:nvSpPr>
          <p:cNvPr id="11" name="Rectangle 10">
            <a:extLst>
              <a:ext uri="{FF2B5EF4-FFF2-40B4-BE49-F238E27FC236}">
                <a16:creationId xmlns:a16="http://schemas.microsoft.com/office/drawing/2014/main" id="{101F0AA7-963A-4386-AFBD-4EF0D0C280BB}"/>
              </a:ext>
            </a:extLst>
          </p:cNvPr>
          <p:cNvSpPr/>
          <p:nvPr/>
        </p:nvSpPr>
        <p:spPr>
          <a:xfrm>
            <a:off x="8200293" y="4451636"/>
            <a:ext cx="3686908" cy="163903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a:spcBef>
                <a:spcPts val="600"/>
              </a:spcBef>
              <a:spcAft>
                <a:spcPts val="600"/>
              </a:spcAf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Audit assistance on up to a biannual basis. </a:t>
            </a:r>
          </a:p>
          <a:p>
            <a:pPr>
              <a:spcBef>
                <a:spcPts val="600"/>
              </a:spcBef>
              <a:spcAft>
                <a:spcPts val="600"/>
              </a:spcAf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Such entitlements include:</a:t>
            </a:r>
          </a:p>
          <a:p>
            <a:pPr marL="225425" indent="-169863">
              <a:spcBef>
                <a:spcPts val="600"/>
              </a:spcBef>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Export data upon request</a:t>
            </a:r>
          </a:p>
          <a:p>
            <a:pPr marL="225425" indent="-169863">
              <a:spcBef>
                <a:spcPts val="600"/>
              </a:spcBef>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Detailed data usage reports</a:t>
            </a:r>
          </a:p>
          <a:p>
            <a:pPr marL="225425" indent="-169863">
              <a:spcBef>
                <a:spcPts val="600"/>
              </a:spcBef>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Off-band reporting per client-directed requirements</a:t>
            </a:r>
          </a:p>
        </p:txBody>
      </p:sp>
      <p:sp>
        <p:nvSpPr>
          <p:cNvPr id="12" name="Rectangle 11">
            <a:extLst>
              <a:ext uri="{FF2B5EF4-FFF2-40B4-BE49-F238E27FC236}">
                <a16:creationId xmlns:a16="http://schemas.microsoft.com/office/drawing/2014/main" id="{2438E549-FFBE-4BE6-9BCE-2FD9C834411A}"/>
              </a:ext>
            </a:extLst>
          </p:cNvPr>
          <p:cNvSpPr/>
          <p:nvPr/>
        </p:nvSpPr>
        <p:spPr>
          <a:xfrm>
            <a:off x="304883" y="2377334"/>
            <a:ext cx="3905194" cy="371333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228600" indent="-171450">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Security monitoring to help ensure defense integrity of the onboarded in-scope environment, with analysis and validation support as sent by Sentinel to the SOC team.</a:t>
            </a:r>
          </a:p>
          <a:p>
            <a:pPr marL="228600" indent="-171450">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Add and remove log sources on request.</a:t>
            </a:r>
          </a:p>
          <a:p>
            <a:pPr marL="228600" indent="-171450">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Add new use cases to protect customer environment from new threats.</a:t>
            </a:r>
          </a:p>
          <a:p>
            <a:pPr marL="228600" indent="-171450">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Create new automation workflows upon request o improve efficiency and security of customer environment.</a:t>
            </a:r>
          </a:p>
          <a:p>
            <a:pPr marL="228600" indent="-171450">
              <a:spcAft>
                <a:spcPts val="600"/>
              </a:spcAft>
              <a:buClr>
                <a:schemeClr val="bg2"/>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Analyze, investigate, and escalate security events in accordance with customer policies.</a:t>
            </a:r>
          </a:p>
          <a:p>
            <a:pPr marL="182882" indent="-182882">
              <a:spcAft>
                <a:spcPts val="600"/>
              </a:spcAft>
              <a:buClr>
                <a:schemeClr val="accent5"/>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Weekly or monthly report outlining operational metrics, security pattern trends and changes, improvements made, with impact or progress assessments.</a:t>
            </a:r>
          </a:p>
          <a:p>
            <a:pPr marL="182882" indent="-182882">
              <a:spcAft>
                <a:spcPts val="600"/>
              </a:spcAft>
              <a:buClr>
                <a:schemeClr val="accent5"/>
              </a:buClr>
              <a:buSzPct val="100000"/>
              <a:buFont typeface="Arial" panose="020B0604020202020204" pitchFamily="34" charset="0"/>
              <a:buChar char="•"/>
              <a:tabLst>
                <a:tab pos="457205" algn="l"/>
              </a:tabLst>
            </a:pPr>
            <a:r>
              <a:rPr lang="en-US"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Threat Hunting in coordination with NTT DATA’s worldwide threat intelligence platform, which threats identified across NTT’s extensive Internet backbone.</a:t>
            </a:r>
          </a:p>
        </p:txBody>
      </p:sp>
      <p:pic>
        <p:nvPicPr>
          <p:cNvPr id="13" name="Picture 12">
            <a:extLst>
              <a:ext uri="{FF2B5EF4-FFF2-40B4-BE49-F238E27FC236}">
                <a16:creationId xmlns:a16="http://schemas.microsoft.com/office/drawing/2014/main" id="{A2F7A293-1715-4927-8297-9DA1D4100D3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265" r="7810" b="17805"/>
          <a:stretch/>
        </p:blipFill>
        <p:spPr>
          <a:xfrm>
            <a:off x="8200293" y="1519544"/>
            <a:ext cx="3680026" cy="2027349"/>
          </a:xfrm>
          <a:prstGeom prst="rect">
            <a:avLst/>
          </a:prstGeom>
        </p:spPr>
      </p:pic>
    </p:spTree>
    <p:extLst>
      <p:ext uri="{BB962C8B-B14F-4D97-AF65-F5344CB8AC3E}">
        <p14:creationId xmlns:p14="http://schemas.microsoft.com/office/powerpoint/2010/main" val="161287365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3F70A33-FE14-4A81-AA68-A5BEB02F0EE9}"/>
              </a:ext>
            </a:extLst>
          </p:cNvPr>
          <p:cNvPicPr>
            <a:picLocks noChangeAspect="1"/>
          </p:cNvPicPr>
          <p:nvPr/>
        </p:nvPicPr>
        <p:blipFill>
          <a:blip r:embed="rId3"/>
          <a:stretch>
            <a:fillRect/>
          </a:stretch>
        </p:blipFill>
        <p:spPr>
          <a:xfrm>
            <a:off x="4639835" y="1788891"/>
            <a:ext cx="4554711" cy="4135946"/>
          </a:xfrm>
          <a:prstGeom prst="rect">
            <a:avLst/>
          </a:prstGeom>
        </p:spPr>
      </p:pic>
      <p:sp>
        <p:nvSpPr>
          <p:cNvPr id="3" name="Footer Placeholder 2">
            <a:extLst>
              <a:ext uri="{FF2B5EF4-FFF2-40B4-BE49-F238E27FC236}">
                <a16:creationId xmlns:a16="http://schemas.microsoft.com/office/drawing/2014/main" id="{6E42C144-6339-4BE0-946B-4F39B8503028}"/>
              </a:ext>
            </a:extLst>
          </p:cNvPr>
          <p:cNvSpPr>
            <a:spLocks noGrp="1"/>
          </p:cNvSpPr>
          <p:nvPr>
            <p:ph type="ftr" sz="quarter" idx="10"/>
          </p:nvPr>
        </p:nvSpPr>
        <p:spPr/>
        <p:txBody>
          <a:bodyPr/>
          <a:lstStyle/>
          <a:p>
            <a:pPr defTabSz="609555"/>
            <a:r>
              <a:rPr lang="en-US" dirty="0"/>
              <a:t>© 2023 NTT DATA, Inc. All rights reserved.</a:t>
            </a:r>
          </a:p>
        </p:txBody>
      </p:sp>
      <p:sp>
        <p:nvSpPr>
          <p:cNvPr id="4" name="Slide Number Placeholder 3">
            <a:extLst>
              <a:ext uri="{FF2B5EF4-FFF2-40B4-BE49-F238E27FC236}">
                <a16:creationId xmlns:a16="http://schemas.microsoft.com/office/drawing/2014/main" id="{C078301B-5D34-4841-AC4D-FED6C12EEFCE}"/>
              </a:ext>
            </a:extLst>
          </p:cNvPr>
          <p:cNvSpPr>
            <a:spLocks noGrp="1"/>
          </p:cNvSpPr>
          <p:nvPr>
            <p:ph type="sldNum" sz="quarter" idx="11"/>
          </p:nvPr>
        </p:nvSpPr>
        <p:spPr/>
        <p:txBody>
          <a:bodyPr/>
          <a:lstStyle/>
          <a:p>
            <a:pPr algn="ctr"/>
            <a:fld id="{92EA2340-BE12-4138-BE15-7C339B03EB4B}" type="slidenum">
              <a:rPr lang="en-US" smtClean="0"/>
              <a:pPr algn="ctr"/>
              <a:t>11</a:t>
            </a:fld>
            <a:endParaRPr lang="en-US"/>
          </a:p>
        </p:txBody>
      </p:sp>
      <p:sp>
        <p:nvSpPr>
          <p:cNvPr id="5" name="Title 4">
            <a:extLst>
              <a:ext uri="{FF2B5EF4-FFF2-40B4-BE49-F238E27FC236}">
                <a16:creationId xmlns:a16="http://schemas.microsoft.com/office/drawing/2014/main" id="{5E3B905A-AAE0-4911-86E3-94DF6EA8DCEE}"/>
              </a:ext>
            </a:extLst>
          </p:cNvPr>
          <p:cNvSpPr>
            <a:spLocks noGrp="1"/>
          </p:cNvSpPr>
          <p:nvPr>
            <p:ph type="title"/>
          </p:nvPr>
        </p:nvSpPr>
        <p:spPr/>
        <p:txBody>
          <a:bodyPr/>
          <a:lstStyle/>
          <a:p>
            <a:r>
              <a:rPr lang="en-IN" dirty="0">
                <a:latin typeface="+mn-lt"/>
              </a:rPr>
              <a:t>NTT DATA Enterprise Cybersecurity Approach</a:t>
            </a:r>
          </a:p>
        </p:txBody>
      </p:sp>
      <p:sp>
        <p:nvSpPr>
          <p:cNvPr id="40" name="Rectangle 39">
            <a:extLst>
              <a:ext uri="{FF2B5EF4-FFF2-40B4-BE49-F238E27FC236}">
                <a16:creationId xmlns:a16="http://schemas.microsoft.com/office/drawing/2014/main" id="{EAAE4178-F633-45D2-814C-2FDA55E38CE4}"/>
              </a:ext>
            </a:extLst>
          </p:cNvPr>
          <p:cNvSpPr/>
          <p:nvPr/>
        </p:nvSpPr>
        <p:spPr>
          <a:xfrm>
            <a:off x="4369328" y="1340768"/>
            <a:ext cx="5148000" cy="39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FFFFFF"/>
                </a:solidFill>
                <a:effectLst/>
                <a:uLnTx/>
                <a:uFillTx/>
                <a:ea typeface="+mn-ea"/>
                <a:cs typeface="+mn-cs"/>
              </a:rPr>
              <a:t>Zero Trust Security Services</a:t>
            </a:r>
          </a:p>
        </p:txBody>
      </p:sp>
      <p:sp>
        <p:nvSpPr>
          <p:cNvPr id="65" name="Rectangle 64">
            <a:extLst>
              <a:ext uri="{FF2B5EF4-FFF2-40B4-BE49-F238E27FC236}">
                <a16:creationId xmlns:a16="http://schemas.microsoft.com/office/drawing/2014/main" id="{712868A4-B5BB-431A-98C2-0558B9130A8B}"/>
              </a:ext>
            </a:extLst>
          </p:cNvPr>
          <p:cNvSpPr/>
          <p:nvPr/>
        </p:nvSpPr>
        <p:spPr>
          <a:xfrm>
            <a:off x="9675050" y="1816806"/>
            <a:ext cx="2218155" cy="4583994"/>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grpSp>
        <p:nvGrpSpPr>
          <p:cNvPr id="66" name="Group 65">
            <a:extLst>
              <a:ext uri="{FF2B5EF4-FFF2-40B4-BE49-F238E27FC236}">
                <a16:creationId xmlns:a16="http://schemas.microsoft.com/office/drawing/2014/main" id="{671E3CB1-FE55-427E-A748-23FC5B0FE60B}"/>
              </a:ext>
            </a:extLst>
          </p:cNvPr>
          <p:cNvGrpSpPr/>
          <p:nvPr/>
        </p:nvGrpSpPr>
        <p:grpSpPr>
          <a:xfrm>
            <a:off x="9844724" y="3130959"/>
            <a:ext cx="1905197" cy="1560055"/>
            <a:chOff x="7982500" y="2551080"/>
            <a:chExt cx="1450539" cy="1792320"/>
          </a:xfrm>
        </p:grpSpPr>
        <p:sp>
          <p:nvSpPr>
            <p:cNvPr id="77" name="Rectangle 76">
              <a:extLst>
                <a:ext uri="{FF2B5EF4-FFF2-40B4-BE49-F238E27FC236}">
                  <a16:creationId xmlns:a16="http://schemas.microsoft.com/office/drawing/2014/main" id="{872B181F-AFB4-49CC-AB34-4D35A4ACBE37}"/>
                </a:ext>
              </a:extLst>
            </p:cNvPr>
            <p:cNvSpPr/>
            <p:nvPr/>
          </p:nvSpPr>
          <p:spPr>
            <a:xfrm>
              <a:off x="7982500" y="2551080"/>
              <a:ext cx="1450539" cy="1792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mn-ea"/>
                  <a:cs typeface="+mn-cs"/>
                </a:rPr>
                <a:t>ITSM</a:t>
              </a:r>
            </a:p>
          </p:txBody>
        </p:sp>
        <p:sp>
          <p:nvSpPr>
            <p:cNvPr id="78" name="TextBox 77">
              <a:extLst>
                <a:ext uri="{FF2B5EF4-FFF2-40B4-BE49-F238E27FC236}">
                  <a16:creationId xmlns:a16="http://schemas.microsoft.com/office/drawing/2014/main" id="{4EDE4D7F-463C-4F6D-B2B3-7A9FD4B49641}"/>
                </a:ext>
              </a:extLst>
            </p:cNvPr>
            <p:cNvSpPr txBox="1"/>
            <p:nvPr/>
          </p:nvSpPr>
          <p:spPr>
            <a:xfrm>
              <a:off x="8043506" y="3794982"/>
              <a:ext cx="1318342" cy="45967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ea typeface="+mn-ea"/>
                  <a:cs typeface="+mn-cs"/>
                </a:rPr>
                <a:t>Security Incident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ea typeface="+mn-ea"/>
                  <a:cs typeface="+mn-cs"/>
                </a:rPr>
                <a:t>Tickets, CRs, dispatch, etc.</a:t>
              </a:r>
            </a:p>
          </p:txBody>
        </p:sp>
      </p:grpSp>
      <p:grpSp>
        <p:nvGrpSpPr>
          <p:cNvPr id="67" name="Group 66">
            <a:extLst>
              <a:ext uri="{FF2B5EF4-FFF2-40B4-BE49-F238E27FC236}">
                <a16:creationId xmlns:a16="http://schemas.microsoft.com/office/drawing/2014/main" id="{F13E0708-D032-4AD5-9262-58C16FAB7F0B}"/>
              </a:ext>
            </a:extLst>
          </p:cNvPr>
          <p:cNvGrpSpPr/>
          <p:nvPr/>
        </p:nvGrpSpPr>
        <p:grpSpPr>
          <a:xfrm>
            <a:off x="9718823" y="4794987"/>
            <a:ext cx="2143612" cy="1507455"/>
            <a:chOff x="7891686" y="4201994"/>
            <a:chExt cx="1632057" cy="1595608"/>
          </a:xfrm>
        </p:grpSpPr>
        <p:sp>
          <p:nvSpPr>
            <p:cNvPr id="74" name="Rectangle 73">
              <a:extLst>
                <a:ext uri="{FF2B5EF4-FFF2-40B4-BE49-F238E27FC236}">
                  <a16:creationId xmlns:a16="http://schemas.microsoft.com/office/drawing/2014/main" id="{38BFB6ED-88CB-40C6-913A-54D9065DB51A}"/>
                </a:ext>
              </a:extLst>
            </p:cNvPr>
            <p:cNvSpPr/>
            <p:nvPr/>
          </p:nvSpPr>
          <p:spPr>
            <a:xfrm>
              <a:off x="7969254" y="4201994"/>
              <a:ext cx="1450538" cy="1595608"/>
            </a:xfrm>
            <a:prstGeom prst="rect">
              <a:avLst/>
            </a:prstGeom>
            <a:solidFill>
              <a:schemeClr val="bg1"/>
            </a:solidFill>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a typeface="+mn-ea"/>
                <a:cs typeface="+mn-cs"/>
              </a:endParaRPr>
            </a:p>
          </p:txBody>
        </p:sp>
        <p:sp>
          <p:nvSpPr>
            <p:cNvPr id="75" name="TextBox 74">
              <a:extLst>
                <a:ext uri="{FF2B5EF4-FFF2-40B4-BE49-F238E27FC236}">
                  <a16:creationId xmlns:a16="http://schemas.microsoft.com/office/drawing/2014/main" id="{AC0403AD-D95B-4EC0-B8B6-0CD7640BF287}"/>
                </a:ext>
              </a:extLst>
            </p:cNvPr>
            <p:cNvSpPr txBox="1"/>
            <p:nvPr/>
          </p:nvSpPr>
          <p:spPr>
            <a:xfrm>
              <a:off x="7891686" y="5294831"/>
              <a:ext cx="1632057" cy="293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ea typeface="+mn-ea"/>
                  <a:cs typeface="+mn-cs"/>
                </a:rPr>
                <a:t>Automation, Dashboards</a:t>
              </a:r>
              <a:endParaRPr kumimoji="0" lang="en-US" sz="1000" b="0" i="0" u="none" strike="noStrike" kern="0" cap="none" spc="0" normalizeH="0" baseline="0" noProof="0" dirty="0">
                <a:ln>
                  <a:noFill/>
                </a:ln>
                <a:effectLst/>
                <a:uLnTx/>
                <a:uFillTx/>
                <a:ea typeface="+mn-ea"/>
                <a:cs typeface="+mn-cs"/>
              </a:endParaRPr>
            </a:p>
          </p:txBody>
        </p:sp>
      </p:grpSp>
      <p:grpSp>
        <p:nvGrpSpPr>
          <p:cNvPr id="68" name="Group 67">
            <a:extLst>
              <a:ext uri="{FF2B5EF4-FFF2-40B4-BE49-F238E27FC236}">
                <a16:creationId xmlns:a16="http://schemas.microsoft.com/office/drawing/2014/main" id="{1C0BD66B-BDA9-4289-AE65-961C8FFA926D}"/>
              </a:ext>
            </a:extLst>
          </p:cNvPr>
          <p:cNvGrpSpPr/>
          <p:nvPr/>
        </p:nvGrpSpPr>
        <p:grpSpPr>
          <a:xfrm>
            <a:off x="9834766" y="1973324"/>
            <a:ext cx="1910176" cy="1077598"/>
            <a:chOff x="7975968" y="1212865"/>
            <a:chExt cx="1454330" cy="1418527"/>
          </a:xfrm>
        </p:grpSpPr>
        <p:sp>
          <p:nvSpPr>
            <p:cNvPr id="72" name="Rectangle 71">
              <a:extLst>
                <a:ext uri="{FF2B5EF4-FFF2-40B4-BE49-F238E27FC236}">
                  <a16:creationId xmlns:a16="http://schemas.microsoft.com/office/drawing/2014/main" id="{C22BB8D8-46CB-401F-9243-787498DC82CF}"/>
                </a:ext>
              </a:extLst>
            </p:cNvPr>
            <p:cNvSpPr/>
            <p:nvPr/>
          </p:nvSpPr>
          <p:spPr>
            <a:xfrm>
              <a:off x="7979761" y="1212865"/>
              <a:ext cx="1450537" cy="700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70" name="Rectangle 69">
              <a:extLst>
                <a:ext uri="{FF2B5EF4-FFF2-40B4-BE49-F238E27FC236}">
                  <a16:creationId xmlns:a16="http://schemas.microsoft.com/office/drawing/2014/main" id="{A3955CCF-0157-485E-90FC-A9E2288F3CE0}"/>
                </a:ext>
              </a:extLst>
            </p:cNvPr>
            <p:cNvSpPr/>
            <p:nvPr/>
          </p:nvSpPr>
          <p:spPr>
            <a:xfrm>
              <a:off x="7975968" y="1408341"/>
              <a:ext cx="1450539" cy="1223051"/>
            </a:xfrm>
            <a:prstGeom prst="rect">
              <a:avLst/>
            </a:prstGeom>
            <a:solidFill>
              <a:schemeClr val="accent2"/>
            </a:solidFill>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ea"/>
                  <a:cs typeface="+mn-cs"/>
                </a:rPr>
                <a:t>InfoSec Manager (ISM)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ea"/>
                  <a:cs typeface="+mn-cs"/>
                </a:rPr>
                <a:t>Threat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kern="0" dirty="0">
                  <a:solidFill>
                    <a:srgbClr val="FFFFFF"/>
                  </a:solidFill>
                </a:rPr>
                <a:t>Delivery Execs</a:t>
              </a:r>
              <a:br>
                <a:rPr kumimoji="0" lang="en-US" sz="1200" b="0" i="0" u="none" strike="noStrike" kern="0" cap="none" spc="0" normalizeH="0" baseline="0" noProof="0" dirty="0">
                  <a:ln>
                    <a:noFill/>
                  </a:ln>
                  <a:solidFill>
                    <a:srgbClr val="FFFFFF"/>
                  </a:solidFill>
                  <a:effectLst/>
                  <a:uLnTx/>
                  <a:uFillTx/>
                  <a:ea typeface="+mn-ea"/>
                  <a:cs typeface="+mn-cs"/>
                </a:rPr>
              </a:br>
              <a:endParaRPr kumimoji="0" lang="en-US" sz="1200" b="0" i="0" u="none" strike="noStrike" kern="0" cap="none" spc="0" normalizeH="0" baseline="0" noProof="0" dirty="0">
                <a:ln>
                  <a:noFill/>
                </a:ln>
                <a:solidFill>
                  <a:srgbClr val="FFFFFF"/>
                </a:solidFill>
                <a:effectLst/>
                <a:uLnTx/>
                <a:uFillTx/>
                <a:ea typeface="+mn-ea"/>
                <a:cs typeface="+mn-cs"/>
              </a:endParaRPr>
            </a:p>
          </p:txBody>
        </p:sp>
      </p:grpSp>
      <p:pic>
        <p:nvPicPr>
          <p:cNvPr id="69" name="Picture 4" descr="ServiceNow logo">
            <a:extLst>
              <a:ext uri="{FF2B5EF4-FFF2-40B4-BE49-F238E27FC236}">
                <a16:creationId xmlns:a16="http://schemas.microsoft.com/office/drawing/2014/main" id="{E499F1FA-AAAA-4187-A7B6-773D2C62FF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42161" y="3006446"/>
            <a:ext cx="1510322" cy="1093473"/>
          </a:xfrm>
          <a:prstGeom prst="rect">
            <a:avLst/>
          </a:prstGeom>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5281E581-B63F-447D-BC36-3F995C04A65C}"/>
              </a:ext>
            </a:extLst>
          </p:cNvPr>
          <p:cNvSpPr/>
          <p:nvPr/>
        </p:nvSpPr>
        <p:spPr>
          <a:xfrm>
            <a:off x="9675050" y="1340768"/>
            <a:ext cx="2217600" cy="39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IT/Business</a:t>
            </a:r>
            <a:endParaRPr kumimoji="1" lang="en-US" sz="1600" b="1" i="0" u="none" strike="noStrike" kern="1200" cap="none" spc="0" normalizeH="0" baseline="0" noProof="0" dirty="0">
              <a:ln>
                <a:noFill/>
              </a:ln>
              <a:solidFill>
                <a:srgbClr val="FFFFFF"/>
              </a:solidFill>
              <a:effectLst/>
              <a:uLnTx/>
              <a:uFillTx/>
              <a:cs typeface="+mn-cs"/>
            </a:endParaRPr>
          </a:p>
        </p:txBody>
      </p:sp>
      <p:sp>
        <p:nvSpPr>
          <p:cNvPr id="57" name="Rectangle 56">
            <a:extLst>
              <a:ext uri="{FF2B5EF4-FFF2-40B4-BE49-F238E27FC236}">
                <a16:creationId xmlns:a16="http://schemas.microsoft.com/office/drawing/2014/main" id="{B783B36D-0EED-4764-9939-80879872C5A6}"/>
              </a:ext>
            </a:extLst>
          </p:cNvPr>
          <p:cNvSpPr/>
          <p:nvPr/>
        </p:nvSpPr>
        <p:spPr>
          <a:xfrm>
            <a:off x="9816766" y="1970550"/>
            <a:ext cx="1933155" cy="2616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100" b="0" i="0" u="none" strike="noStrike" kern="1200" cap="none" spc="0" normalizeH="0" baseline="0" noProof="0" dirty="0">
                <a:ln>
                  <a:noFill/>
                </a:ln>
                <a:solidFill>
                  <a:srgbClr val="1C1C1C"/>
                </a:solidFill>
                <a:effectLst/>
                <a:uLnTx/>
                <a:uFillTx/>
                <a:cs typeface="+mn-cs"/>
              </a:rPr>
              <a:t>Leadership</a:t>
            </a:r>
            <a:r>
              <a:rPr kumimoji="1" lang="en-US" sz="1100" b="0" i="0" u="none" strike="noStrike" kern="1200" cap="none" spc="0" normalizeH="0" noProof="0" dirty="0">
                <a:ln>
                  <a:noFill/>
                </a:ln>
                <a:solidFill>
                  <a:srgbClr val="1C1C1C"/>
                </a:solidFill>
                <a:effectLst/>
                <a:uLnTx/>
                <a:uFillTx/>
                <a:cs typeface="+mn-cs"/>
              </a:rPr>
              <a:t> Services</a:t>
            </a:r>
            <a:endParaRPr kumimoji="1" lang="en-US" sz="1100" b="0" i="0" u="none" strike="noStrike" kern="1200" cap="none" spc="0" normalizeH="0" baseline="0" noProof="0" dirty="0">
              <a:ln>
                <a:noFill/>
              </a:ln>
              <a:solidFill>
                <a:srgbClr val="1C1C1C"/>
              </a:solidFill>
              <a:effectLst/>
              <a:uLnTx/>
              <a:uFillTx/>
              <a:cs typeface="+mn-cs"/>
            </a:endParaRPr>
          </a:p>
        </p:txBody>
      </p:sp>
      <p:sp>
        <p:nvSpPr>
          <p:cNvPr id="7" name="Rectangle 6">
            <a:extLst>
              <a:ext uri="{FF2B5EF4-FFF2-40B4-BE49-F238E27FC236}">
                <a16:creationId xmlns:a16="http://schemas.microsoft.com/office/drawing/2014/main" id="{CDA5460F-9C38-46BD-8B21-14B799019D04}"/>
              </a:ext>
            </a:extLst>
          </p:cNvPr>
          <p:cNvSpPr/>
          <p:nvPr/>
        </p:nvSpPr>
        <p:spPr>
          <a:xfrm>
            <a:off x="330029" y="1340768"/>
            <a:ext cx="3861899" cy="39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MY" sz="1600" b="1" i="0" u="none" strike="noStrike" kern="1200" cap="none" spc="0" normalizeH="0" baseline="0" noProof="0">
                <a:ln>
                  <a:noFill/>
                </a:ln>
                <a:solidFill>
                  <a:srgbClr val="FFFFFF"/>
                </a:solidFill>
                <a:effectLst/>
                <a:uLnTx/>
                <a:uFillTx/>
                <a:ea typeface="+mn-ea"/>
                <a:cs typeface="+mn-cs"/>
              </a:rPr>
              <a:t>Next-Gen Security Platform </a:t>
            </a:r>
          </a:p>
        </p:txBody>
      </p:sp>
      <p:sp>
        <p:nvSpPr>
          <p:cNvPr id="8" name="Isosceles Triangle 7">
            <a:extLst>
              <a:ext uri="{FF2B5EF4-FFF2-40B4-BE49-F238E27FC236}">
                <a16:creationId xmlns:a16="http://schemas.microsoft.com/office/drawing/2014/main" id="{E3C2E18A-1C41-4C97-BBB8-CAEE8FBA3C36}"/>
              </a:ext>
            </a:extLst>
          </p:cNvPr>
          <p:cNvSpPr/>
          <p:nvPr/>
        </p:nvSpPr>
        <p:spPr>
          <a:xfrm rot="10800000">
            <a:off x="637002" y="3036036"/>
            <a:ext cx="557329" cy="17395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sp>
        <p:nvSpPr>
          <p:cNvPr id="9" name="Rectangle 8">
            <a:extLst>
              <a:ext uri="{FF2B5EF4-FFF2-40B4-BE49-F238E27FC236}">
                <a16:creationId xmlns:a16="http://schemas.microsoft.com/office/drawing/2014/main" id="{0ECC3A9E-76FB-4506-A9C3-4C6443EE50EE}"/>
              </a:ext>
            </a:extLst>
          </p:cNvPr>
          <p:cNvSpPr/>
          <p:nvPr/>
        </p:nvSpPr>
        <p:spPr>
          <a:xfrm>
            <a:off x="3057345" y="1818868"/>
            <a:ext cx="1127835" cy="122622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pic>
        <p:nvPicPr>
          <p:cNvPr id="10" name="Picture 9">
            <a:extLst>
              <a:ext uri="{FF2B5EF4-FFF2-40B4-BE49-F238E27FC236}">
                <a16:creationId xmlns:a16="http://schemas.microsoft.com/office/drawing/2014/main" id="{F5D3C048-6EA6-47B4-9FEC-FCD7B6E98E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65" t="4066" r="12765" b="3932"/>
          <a:stretch/>
        </p:blipFill>
        <p:spPr>
          <a:xfrm>
            <a:off x="3504400" y="1912610"/>
            <a:ext cx="315894" cy="377490"/>
          </a:xfrm>
          <a:prstGeom prst="rect">
            <a:avLst/>
          </a:prstGeom>
        </p:spPr>
      </p:pic>
      <p:sp>
        <p:nvSpPr>
          <p:cNvPr id="11" name="Isosceles Triangle 10">
            <a:extLst>
              <a:ext uri="{FF2B5EF4-FFF2-40B4-BE49-F238E27FC236}">
                <a16:creationId xmlns:a16="http://schemas.microsoft.com/office/drawing/2014/main" id="{347A0F6F-A4E4-484B-9566-D67F831BBBFD}"/>
              </a:ext>
            </a:extLst>
          </p:cNvPr>
          <p:cNvSpPr/>
          <p:nvPr/>
        </p:nvSpPr>
        <p:spPr>
          <a:xfrm rot="10800000">
            <a:off x="3333842" y="3043984"/>
            <a:ext cx="557329" cy="17395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sp>
        <p:nvSpPr>
          <p:cNvPr id="12" name="Rectangle 11">
            <a:extLst>
              <a:ext uri="{FF2B5EF4-FFF2-40B4-BE49-F238E27FC236}">
                <a16:creationId xmlns:a16="http://schemas.microsoft.com/office/drawing/2014/main" id="{A91F05E5-2253-4A36-9E71-ED0D951B560D}"/>
              </a:ext>
            </a:extLst>
          </p:cNvPr>
          <p:cNvSpPr/>
          <p:nvPr/>
        </p:nvSpPr>
        <p:spPr>
          <a:xfrm>
            <a:off x="330647" y="3240074"/>
            <a:ext cx="3853586" cy="155491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sp>
        <p:nvSpPr>
          <p:cNvPr id="13" name="Freeform 5">
            <a:extLst>
              <a:ext uri="{FF2B5EF4-FFF2-40B4-BE49-F238E27FC236}">
                <a16:creationId xmlns:a16="http://schemas.microsoft.com/office/drawing/2014/main" id="{7EA805CF-ED3E-4F12-B364-ED9E7743C335}"/>
              </a:ext>
            </a:extLst>
          </p:cNvPr>
          <p:cNvSpPr>
            <a:spLocks noEditPoints="1"/>
          </p:cNvSpPr>
          <p:nvPr/>
        </p:nvSpPr>
        <p:spPr bwMode="auto">
          <a:xfrm>
            <a:off x="2536491" y="3435363"/>
            <a:ext cx="279264" cy="268841"/>
          </a:xfrm>
          <a:custGeom>
            <a:avLst/>
            <a:gdLst>
              <a:gd name="T0" fmla="*/ 202 w 336"/>
              <a:gd name="T1" fmla="*/ 43 h 335"/>
              <a:gd name="T2" fmla="*/ 45 w 336"/>
              <a:gd name="T3" fmla="*/ 44 h 335"/>
              <a:gd name="T4" fmla="*/ 43 w 336"/>
              <a:gd name="T5" fmla="*/ 201 h 335"/>
              <a:gd name="T6" fmla="*/ 186 w 336"/>
              <a:gd name="T7" fmla="*/ 213 h 335"/>
              <a:gd name="T8" fmla="*/ 195 w 336"/>
              <a:gd name="T9" fmla="*/ 222 h 335"/>
              <a:gd name="T10" fmla="*/ 183 w 336"/>
              <a:gd name="T11" fmla="*/ 234 h 335"/>
              <a:gd name="T12" fmla="*/ 273 w 336"/>
              <a:gd name="T13" fmla="*/ 324 h 335"/>
              <a:gd name="T14" fmla="*/ 273 w 336"/>
              <a:gd name="T15" fmla="*/ 324 h 335"/>
              <a:gd name="T16" fmla="*/ 322 w 336"/>
              <a:gd name="T17" fmla="*/ 321 h 335"/>
              <a:gd name="T18" fmla="*/ 325 w 336"/>
              <a:gd name="T19" fmla="*/ 273 h 335"/>
              <a:gd name="T20" fmla="*/ 325 w 336"/>
              <a:gd name="T21" fmla="*/ 273 h 335"/>
              <a:gd name="T22" fmla="*/ 235 w 336"/>
              <a:gd name="T23" fmla="*/ 183 h 335"/>
              <a:gd name="T24" fmla="*/ 223 w 336"/>
              <a:gd name="T25" fmla="*/ 195 h 335"/>
              <a:gd name="T26" fmla="*/ 213 w 336"/>
              <a:gd name="T27" fmla="*/ 185 h 335"/>
              <a:gd name="T28" fmla="*/ 202 w 336"/>
              <a:gd name="T29" fmla="*/ 43 h 335"/>
              <a:gd name="T30" fmla="*/ 64 w 336"/>
              <a:gd name="T31" fmla="*/ 181 h 335"/>
              <a:gd name="T32" fmla="*/ 65 w 336"/>
              <a:gd name="T33" fmla="*/ 64 h 335"/>
              <a:gd name="T34" fmla="*/ 182 w 336"/>
              <a:gd name="T35" fmla="*/ 63 h 335"/>
              <a:gd name="T36" fmla="*/ 181 w 336"/>
              <a:gd name="T37" fmla="*/ 180 h 335"/>
              <a:gd name="T38" fmla="*/ 64 w 336"/>
              <a:gd name="T39" fmla="*/ 18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 h="335">
                <a:moveTo>
                  <a:pt x="202" y="43"/>
                </a:moveTo>
                <a:cubicBezTo>
                  <a:pt x="159" y="0"/>
                  <a:pt x="88" y="0"/>
                  <a:pt x="45" y="44"/>
                </a:cubicBezTo>
                <a:cubicBezTo>
                  <a:pt x="1" y="88"/>
                  <a:pt x="0" y="158"/>
                  <a:pt x="43" y="201"/>
                </a:cubicBezTo>
                <a:cubicBezTo>
                  <a:pt x="82" y="240"/>
                  <a:pt x="142" y="244"/>
                  <a:pt x="186" y="213"/>
                </a:cubicBezTo>
                <a:cubicBezTo>
                  <a:pt x="195" y="222"/>
                  <a:pt x="195" y="222"/>
                  <a:pt x="195" y="222"/>
                </a:cubicBezTo>
                <a:cubicBezTo>
                  <a:pt x="183" y="234"/>
                  <a:pt x="183" y="234"/>
                  <a:pt x="183" y="234"/>
                </a:cubicBezTo>
                <a:cubicBezTo>
                  <a:pt x="273" y="324"/>
                  <a:pt x="273" y="324"/>
                  <a:pt x="273" y="324"/>
                </a:cubicBezTo>
                <a:cubicBezTo>
                  <a:pt x="273" y="324"/>
                  <a:pt x="273" y="324"/>
                  <a:pt x="273" y="324"/>
                </a:cubicBezTo>
                <a:cubicBezTo>
                  <a:pt x="288" y="335"/>
                  <a:pt x="309" y="334"/>
                  <a:pt x="322" y="321"/>
                </a:cubicBezTo>
                <a:cubicBezTo>
                  <a:pt x="335" y="308"/>
                  <a:pt x="336" y="287"/>
                  <a:pt x="325" y="273"/>
                </a:cubicBezTo>
                <a:cubicBezTo>
                  <a:pt x="325" y="273"/>
                  <a:pt x="325" y="273"/>
                  <a:pt x="325" y="273"/>
                </a:cubicBezTo>
                <a:cubicBezTo>
                  <a:pt x="235" y="183"/>
                  <a:pt x="235" y="183"/>
                  <a:pt x="235" y="183"/>
                </a:cubicBezTo>
                <a:cubicBezTo>
                  <a:pt x="223" y="195"/>
                  <a:pt x="223" y="195"/>
                  <a:pt x="223" y="195"/>
                </a:cubicBezTo>
                <a:cubicBezTo>
                  <a:pt x="213" y="185"/>
                  <a:pt x="213" y="185"/>
                  <a:pt x="213" y="185"/>
                </a:cubicBezTo>
                <a:cubicBezTo>
                  <a:pt x="244" y="142"/>
                  <a:pt x="240" y="81"/>
                  <a:pt x="202" y="43"/>
                </a:cubicBezTo>
                <a:close/>
                <a:moveTo>
                  <a:pt x="64" y="181"/>
                </a:moveTo>
                <a:cubicBezTo>
                  <a:pt x="32" y="149"/>
                  <a:pt x="32" y="97"/>
                  <a:pt x="65" y="64"/>
                </a:cubicBezTo>
                <a:cubicBezTo>
                  <a:pt x="97" y="31"/>
                  <a:pt x="150" y="31"/>
                  <a:pt x="182" y="63"/>
                </a:cubicBezTo>
                <a:cubicBezTo>
                  <a:pt x="214" y="95"/>
                  <a:pt x="213" y="148"/>
                  <a:pt x="181" y="180"/>
                </a:cubicBezTo>
                <a:cubicBezTo>
                  <a:pt x="148" y="213"/>
                  <a:pt x="96" y="213"/>
                  <a:pt x="64"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pic>
        <p:nvPicPr>
          <p:cNvPr id="14" name="Picture 13">
            <a:extLst>
              <a:ext uri="{FF2B5EF4-FFF2-40B4-BE49-F238E27FC236}">
                <a16:creationId xmlns:a16="http://schemas.microsoft.com/office/drawing/2014/main" id="{B94D423B-6F6A-427B-BFDD-70A3688C9F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732" y="3374425"/>
            <a:ext cx="357465" cy="390717"/>
          </a:xfrm>
          <a:prstGeom prst="rect">
            <a:avLst/>
          </a:prstGeom>
        </p:spPr>
      </p:pic>
      <p:sp>
        <p:nvSpPr>
          <p:cNvPr id="15" name="Freeform 24">
            <a:extLst>
              <a:ext uri="{FF2B5EF4-FFF2-40B4-BE49-F238E27FC236}">
                <a16:creationId xmlns:a16="http://schemas.microsoft.com/office/drawing/2014/main" id="{80055D9A-C7BF-4092-9BA8-228C419AA0CF}"/>
              </a:ext>
            </a:extLst>
          </p:cNvPr>
          <p:cNvSpPr>
            <a:spLocks noEditPoints="1"/>
          </p:cNvSpPr>
          <p:nvPr/>
        </p:nvSpPr>
        <p:spPr bwMode="auto">
          <a:xfrm>
            <a:off x="3516107" y="3442538"/>
            <a:ext cx="337351" cy="254491"/>
          </a:xfrm>
          <a:custGeom>
            <a:avLst/>
            <a:gdLst>
              <a:gd name="T0" fmla="*/ 101 w 201"/>
              <a:gd name="T1" fmla="*/ 133 h 174"/>
              <a:gd name="T2" fmla="*/ 92 w 201"/>
              <a:gd name="T3" fmla="*/ 142 h 174"/>
              <a:gd name="T4" fmla="*/ 101 w 201"/>
              <a:gd name="T5" fmla="*/ 151 h 174"/>
              <a:gd name="T6" fmla="*/ 110 w 201"/>
              <a:gd name="T7" fmla="*/ 142 h 174"/>
              <a:gd name="T8" fmla="*/ 101 w 201"/>
              <a:gd name="T9" fmla="*/ 133 h 174"/>
              <a:gd name="T10" fmla="*/ 101 w 201"/>
              <a:gd name="T11" fmla="*/ 48 h 174"/>
              <a:gd name="T12" fmla="*/ 92 w 201"/>
              <a:gd name="T13" fmla="*/ 57 h 174"/>
              <a:gd name="T14" fmla="*/ 92 w 201"/>
              <a:gd name="T15" fmla="*/ 116 h 174"/>
              <a:gd name="T16" fmla="*/ 101 w 201"/>
              <a:gd name="T17" fmla="*/ 125 h 174"/>
              <a:gd name="T18" fmla="*/ 101 w 201"/>
              <a:gd name="T19" fmla="*/ 125 h 174"/>
              <a:gd name="T20" fmla="*/ 110 w 201"/>
              <a:gd name="T21" fmla="*/ 116 h 174"/>
              <a:gd name="T22" fmla="*/ 110 w 201"/>
              <a:gd name="T23" fmla="*/ 57 h 174"/>
              <a:gd name="T24" fmla="*/ 101 w 201"/>
              <a:gd name="T25" fmla="*/ 48 h 174"/>
              <a:gd name="T26" fmla="*/ 100 w 201"/>
              <a:gd name="T27" fmla="*/ 0 h 174"/>
              <a:gd name="T28" fmla="*/ 201 w 201"/>
              <a:gd name="T29" fmla="*/ 174 h 174"/>
              <a:gd name="T30" fmla="*/ 0 w 201"/>
              <a:gd name="T31" fmla="*/ 174 h 174"/>
              <a:gd name="T32" fmla="*/ 100 w 201"/>
              <a:gd name="T3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4">
                <a:moveTo>
                  <a:pt x="101" y="133"/>
                </a:moveTo>
                <a:cubicBezTo>
                  <a:pt x="96" y="133"/>
                  <a:pt x="92" y="137"/>
                  <a:pt x="92" y="142"/>
                </a:cubicBezTo>
                <a:cubicBezTo>
                  <a:pt x="92" y="147"/>
                  <a:pt x="96" y="151"/>
                  <a:pt x="101" y="151"/>
                </a:cubicBezTo>
                <a:cubicBezTo>
                  <a:pt x="106" y="151"/>
                  <a:pt x="110" y="147"/>
                  <a:pt x="110" y="142"/>
                </a:cubicBezTo>
                <a:cubicBezTo>
                  <a:pt x="110" y="137"/>
                  <a:pt x="106" y="133"/>
                  <a:pt x="101" y="133"/>
                </a:cubicBezTo>
                <a:close/>
                <a:moveTo>
                  <a:pt x="101" y="48"/>
                </a:moveTo>
                <a:cubicBezTo>
                  <a:pt x="96" y="48"/>
                  <a:pt x="92" y="52"/>
                  <a:pt x="92" y="57"/>
                </a:cubicBezTo>
                <a:cubicBezTo>
                  <a:pt x="92" y="116"/>
                  <a:pt x="92" y="116"/>
                  <a:pt x="92" y="116"/>
                </a:cubicBezTo>
                <a:cubicBezTo>
                  <a:pt x="92" y="121"/>
                  <a:pt x="96" y="125"/>
                  <a:pt x="101" y="125"/>
                </a:cubicBezTo>
                <a:cubicBezTo>
                  <a:pt x="101" y="125"/>
                  <a:pt x="101" y="125"/>
                  <a:pt x="101" y="125"/>
                </a:cubicBezTo>
                <a:cubicBezTo>
                  <a:pt x="106" y="125"/>
                  <a:pt x="110" y="121"/>
                  <a:pt x="110" y="116"/>
                </a:cubicBezTo>
                <a:cubicBezTo>
                  <a:pt x="110" y="97"/>
                  <a:pt x="110" y="77"/>
                  <a:pt x="110" y="57"/>
                </a:cubicBezTo>
                <a:cubicBezTo>
                  <a:pt x="110" y="52"/>
                  <a:pt x="106" y="48"/>
                  <a:pt x="101" y="48"/>
                </a:cubicBezTo>
                <a:close/>
                <a:moveTo>
                  <a:pt x="100" y="0"/>
                </a:moveTo>
                <a:cubicBezTo>
                  <a:pt x="201" y="174"/>
                  <a:pt x="201" y="174"/>
                  <a:pt x="201" y="174"/>
                </a:cubicBezTo>
                <a:cubicBezTo>
                  <a:pt x="0" y="174"/>
                  <a:pt x="0" y="174"/>
                  <a:pt x="0" y="174"/>
                </a:cubicBezTo>
                <a:cubicBezTo>
                  <a:pt x="100" y="0"/>
                  <a:pt x="100" y="0"/>
                  <a:pt x="10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17" name="TextBox 16">
            <a:extLst>
              <a:ext uri="{FF2B5EF4-FFF2-40B4-BE49-F238E27FC236}">
                <a16:creationId xmlns:a16="http://schemas.microsoft.com/office/drawing/2014/main" id="{D588E27E-3B5C-477C-92E7-1AE659C1015D}"/>
              </a:ext>
            </a:extLst>
          </p:cNvPr>
          <p:cNvSpPr txBox="1"/>
          <p:nvPr/>
        </p:nvSpPr>
        <p:spPr>
          <a:xfrm>
            <a:off x="1271464" y="3772848"/>
            <a:ext cx="7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ea typeface="+mn-ea"/>
                <a:cs typeface="+mn-cs"/>
              </a:rPr>
              <a:t>Correlate</a:t>
            </a:r>
          </a:p>
        </p:txBody>
      </p:sp>
      <p:sp>
        <p:nvSpPr>
          <p:cNvPr id="18" name="TextBox 17">
            <a:extLst>
              <a:ext uri="{FF2B5EF4-FFF2-40B4-BE49-F238E27FC236}">
                <a16:creationId xmlns:a16="http://schemas.microsoft.com/office/drawing/2014/main" id="{1FF60B65-754C-432C-AF1A-4E03A2A8D2E2}"/>
              </a:ext>
            </a:extLst>
          </p:cNvPr>
          <p:cNvSpPr txBox="1"/>
          <p:nvPr/>
        </p:nvSpPr>
        <p:spPr>
          <a:xfrm>
            <a:off x="2280123" y="3772848"/>
            <a:ext cx="7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ea typeface="+mn-ea"/>
                <a:cs typeface="+mn-cs"/>
              </a:rPr>
              <a:t>Analyze</a:t>
            </a:r>
          </a:p>
        </p:txBody>
      </p:sp>
      <p:sp>
        <p:nvSpPr>
          <p:cNvPr id="19" name="TextBox 18">
            <a:extLst>
              <a:ext uri="{FF2B5EF4-FFF2-40B4-BE49-F238E27FC236}">
                <a16:creationId xmlns:a16="http://schemas.microsoft.com/office/drawing/2014/main" id="{CF5EAD03-C28E-497D-8E39-6D00B96ED3FE}"/>
              </a:ext>
            </a:extLst>
          </p:cNvPr>
          <p:cNvSpPr txBox="1"/>
          <p:nvPr/>
        </p:nvSpPr>
        <p:spPr>
          <a:xfrm>
            <a:off x="3288782" y="3772848"/>
            <a:ext cx="7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ea typeface="+mn-ea"/>
                <a:cs typeface="+mn-cs"/>
              </a:rPr>
              <a:t>Alert</a:t>
            </a:r>
          </a:p>
        </p:txBody>
      </p:sp>
      <p:sp>
        <p:nvSpPr>
          <p:cNvPr id="20" name="AutoShape 2" descr="LogRhythm Logo">
            <a:extLst>
              <a:ext uri="{FF2B5EF4-FFF2-40B4-BE49-F238E27FC236}">
                <a16:creationId xmlns:a16="http://schemas.microsoft.com/office/drawing/2014/main" id="{1A93C341-4C90-4E20-AD1D-DB86618D5F37}"/>
              </a:ext>
            </a:extLst>
          </p:cNvPr>
          <p:cNvSpPr>
            <a:spLocks noChangeAspect="1" noChangeArrowheads="1"/>
          </p:cNvSpPr>
          <p:nvPr/>
        </p:nvSpPr>
        <p:spPr bwMode="auto">
          <a:xfrm>
            <a:off x="2791166" y="3772848"/>
            <a:ext cx="278562" cy="205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21" name="AutoShape 2" descr="Image result for AWS icon cloud pictures">
            <a:extLst>
              <a:ext uri="{FF2B5EF4-FFF2-40B4-BE49-F238E27FC236}">
                <a16:creationId xmlns:a16="http://schemas.microsoft.com/office/drawing/2014/main" id="{CB157BC4-1093-454E-A21E-B61CC89BDA3D}"/>
              </a:ext>
            </a:extLst>
          </p:cNvPr>
          <p:cNvSpPr>
            <a:spLocks noChangeAspect="1" noChangeArrowheads="1"/>
          </p:cNvSpPr>
          <p:nvPr/>
        </p:nvSpPr>
        <p:spPr bwMode="auto">
          <a:xfrm>
            <a:off x="2791166" y="3943262"/>
            <a:ext cx="278562" cy="205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22" name="TextBox 21">
            <a:extLst>
              <a:ext uri="{FF2B5EF4-FFF2-40B4-BE49-F238E27FC236}">
                <a16:creationId xmlns:a16="http://schemas.microsoft.com/office/drawing/2014/main" id="{5B46DC6E-E66E-43B7-80B8-48CD210D691F}"/>
              </a:ext>
            </a:extLst>
          </p:cNvPr>
          <p:cNvSpPr txBox="1"/>
          <p:nvPr/>
        </p:nvSpPr>
        <p:spPr>
          <a:xfrm>
            <a:off x="2976118" y="2407197"/>
            <a:ext cx="13246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Pen testing as a service (</a:t>
            </a:r>
            <a:r>
              <a:rPr kumimoji="0" lang="en-US" sz="900" b="0" i="0" u="none" strike="noStrike" kern="0" cap="none" spc="0" normalizeH="0" baseline="0" noProof="0" err="1">
                <a:ln>
                  <a:noFill/>
                </a:ln>
                <a:solidFill>
                  <a:srgbClr val="FFFFFF"/>
                </a:solidFill>
                <a:effectLst/>
                <a:uLnTx/>
                <a:uFillTx/>
                <a:ea typeface="+mn-ea"/>
                <a:cs typeface="+mn-cs"/>
              </a:rPr>
              <a:t>aaS</a:t>
            </a:r>
            <a:r>
              <a:rPr kumimoji="0" lang="en-US" sz="900" b="0" i="0" u="none" strike="noStrike" kern="0" cap="none" spc="0" normalizeH="0" baseline="0" noProof="0">
                <a:ln>
                  <a:noFill/>
                </a:ln>
                <a:solidFill>
                  <a:srgbClr val="FFFFFF"/>
                </a:solidFill>
                <a:effectLst/>
                <a:uLnTx/>
                <a:uFillTx/>
                <a:ea typeface="+mn-ea"/>
                <a:cs typeface="+mn-cs"/>
              </a:rPr>
              <a:t>)</a:t>
            </a:r>
          </a:p>
        </p:txBody>
      </p:sp>
      <p:sp>
        <p:nvSpPr>
          <p:cNvPr id="23" name="Rectangle 22">
            <a:extLst>
              <a:ext uri="{FF2B5EF4-FFF2-40B4-BE49-F238E27FC236}">
                <a16:creationId xmlns:a16="http://schemas.microsoft.com/office/drawing/2014/main" id="{6750D7DF-B752-45E3-8AF5-1467992266F1}"/>
              </a:ext>
            </a:extLst>
          </p:cNvPr>
          <p:cNvSpPr/>
          <p:nvPr/>
        </p:nvSpPr>
        <p:spPr>
          <a:xfrm>
            <a:off x="1741342" y="1818868"/>
            <a:ext cx="1074934" cy="122622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pic>
        <p:nvPicPr>
          <p:cNvPr id="24" name="Picture 23">
            <a:extLst>
              <a:ext uri="{FF2B5EF4-FFF2-40B4-BE49-F238E27FC236}">
                <a16:creationId xmlns:a16="http://schemas.microsoft.com/office/drawing/2014/main" id="{F2AE983B-AC71-42D9-8DB0-A395136C47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65" t="4066" r="12765" b="3932"/>
          <a:stretch/>
        </p:blipFill>
        <p:spPr>
          <a:xfrm>
            <a:off x="2155287" y="1904577"/>
            <a:ext cx="316976" cy="373221"/>
          </a:xfrm>
          <a:prstGeom prst="rect">
            <a:avLst/>
          </a:prstGeom>
        </p:spPr>
      </p:pic>
      <p:sp>
        <p:nvSpPr>
          <p:cNvPr id="25" name="TextBox 24">
            <a:extLst>
              <a:ext uri="{FF2B5EF4-FFF2-40B4-BE49-F238E27FC236}">
                <a16:creationId xmlns:a16="http://schemas.microsoft.com/office/drawing/2014/main" id="{7CC79EC6-518B-4B50-9CAB-4D26D08992D3}"/>
              </a:ext>
            </a:extLst>
          </p:cNvPr>
          <p:cNvSpPr txBox="1"/>
          <p:nvPr/>
        </p:nvSpPr>
        <p:spPr>
          <a:xfrm>
            <a:off x="1711250" y="2411808"/>
            <a:ext cx="11563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Patch &amp; Vulnerability Management (</a:t>
            </a:r>
            <a:r>
              <a:rPr kumimoji="0" lang="en-US" sz="900" b="0" i="0" u="none" strike="noStrike" kern="0" cap="none" spc="0" normalizeH="0" baseline="0" noProof="0" err="1">
                <a:ln>
                  <a:noFill/>
                </a:ln>
                <a:solidFill>
                  <a:srgbClr val="FFFFFF"/>
                </a:solidFill>
                <a:effectLst/>
                <a:uLnTx/>
                <a:uFillTx/>
                <a:ea typeface="+mn-ea"/>
                <a:cs typeface="+mn-cs"/>
              </a:rPr>
              <a:t>aaS</a:t>
            </a:r>
            <a:r>
              <a:rPr kumimoji="0" lang="en-US" sz="900" b="0" i="0" u="none" strike="noStrike" kern="0" cap="none" spc="0" normalizeH="0" baseline="0" noProof="0">
                <a:ln>
                  <a:noFill/>
                </a:ln>
                <a:solidFill>
                  <a:srgbClr val="FFFFFF"/>
                </a:solidFill>
                <a:effectLst/>
                <a:uLnTx/>
                <a:uFillTx/>
                <a:ea typeface="+mn-ea"/>
                <a:cs typeface="+mn-cs"/>
              </a:rPr>
              <a:t>)</a:t>
            </a:r>
          </a:p>
        </p:txBody>
      </p:sp>
      <p:sp>
        <p:nvSpPr>
          <p:cNvPr id="26" name="Isosceles Triangle 25">
            <a:extLst>
              <a:ext uri="{FF2B5EF4-FFF2-40B4-BE49-F238E27FC236}">
                <a16:creationId xmlns:a16="http://schemas.microsoft.com/office/drawing/2014/main" id="{6CA44970-B763-408A-A377-A33783A45DA2}"/>
              </a:ext>
            </a:extLst>
          </p:cNvPr>
          <p:cNvSpPr/>
          <p:nvPr/>
        </p:nvSpPr>
        <p:spPr>
          <a:xfrm rot="10800000">
            <a:off x="2029361" y="3047716"/>
            <a:ext cx="557329" cy="17395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sp>
        <p:nvSpPr>
          <p:cNvPr id="27" name="Isosceles Triangle 26">
            <a:extLst>
              <a:ext uri="{FF2B5EF4-FFF2-40B4-BE49-F238E27FC236}">
                <a16:creationId xmlns:a16="http://schemas.microsoft.com/office/drawing/2014/main" id="{514698C4-7429-4A90-BB43-7BF7166798F0}"/>
              </a:ext>
            </a:extLst>
          </p:cNvPr>
          <p:cNvSpPr/>
          <p:nvPr/>
        </p:nvSpPr>
        <p:spPr>
          <a:xfrm>
            <a:off x="3355712" y="4823211"/>
            <a:ext cx="557329" cy="17395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pic>
        <p:nvPicPr>
          <p:cNvPr id="28" name="Picture 27">
            <a:extLst>
              <a:ext uri="{FF2B5EF4-FFF2-40B4-BE49-F238E27FC236}">
                <a16:creationId xmlns:a16="http://schemas.microsoft.com/office/drawing/2014/main" id="{E19120EE-AF79-486B-ABB4-1FB7FB1135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124" y="5007134"/>
            <a:ext cx="361365" cy="273647"/>
          </a:xfrm>
          <a:prstGeom prst="rect">
            <a:avLst/>
          </a:prstGeom>
        </p:spPr>
      </p:pic>
      <p:sp>
        <p:nvSpPr>
          <p:cNvPr id="29" name="Rectangle 28">
            <a:extLst>
              <a:ext uri="{FF2B5EF4-FFF2-40B4-BE49-F238E27FC236}">
                <a16:creationId xmlns:a16="http://schemas.microsoft.com/office/drawing/2014/main" id="{96F9A067-B260-4A4C-B527-CC179B167EFA}"/>
              </a:ext>
            </a:extLst>
          </p:cNvPr>
          <p:cNvSpPr/>
          <p:nvPr/>
        </p:nvSpPr>
        <p:spPr>
          <a:xfrm>
            <a:off x="342054" y="4995443"/>
            <a:ext cx="1271065" cy="970505"/>
          </a:xfrm>
          <a:prstGeom prst="rect">
            <a:avLst/>
          </a:prstGeom>
          <a:solidFill>
            <a:srgbClr val="83B25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id="{DE954298-E70F-4025-A904-8A942394FED1}"/>
              </a:ext>
            </a:extLst>
          </p:cNvPr>
          <p:cNvSpPr/>
          <p:nvPr/>
        </p:nvSpPr>
        <p:spPr>
          <a:xfrm>
            <a:off x="590483" y="5631818"/>
            <a:ext cx="1408461" cy="2769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ea typeface="+mn-ea"/>
                <a:cs typeface="+mn-cs"/>
              </a:rPr>
              <a:t> </a:t>
            </a:r>
          </a:p>
        </p:txBody>
      </p:sp>
      <p:sp>
        <p:nvSpPr>
          <p:cNvPr id="31" name="Isosceles Triangle 30">
            <a:extLst>
              <a:ext uri="{FF2B5EF4-FFF2-40B4-BE49-F238E27FC236}">
                <a16:creationId xmlns:a16="http://schemas.microsoft.com/office/drawing/2014/main" id="{399A379C-3D73-48C6-B21D-E03BFF2D28DC}"/>
              </a:ext>
            </a:extLst>
          </p:cNvPr>
          <p:cNvSpPr/>
          <p:nvPr/>
        </p:nvSpPr>
        <p:spPr>
          <a:xfrm>
            <a:off x="695125" y="4818240"/>
            <a:ext cx="557329" cy="17395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sp>
        <p:nvSpPr>
          <p:cNvPr id="32" name="Isosceles Triangle 31">
            <a:extLst>
              <a:ext uri="{FF2B5EF4-FFF2-40B4-BE49-F238E27FC236}">
                <a16:creationId xmlns:a16="http://schemas.microsoft.com/office/drawing/2014/main" id="{251872FC-EFCA-405A-9608-24084725B1CA}"/>
              </a:ext>
            </a:extLst>
          </p:cNvPr>
          <p:cNvSpPr/>
          <p:nvPr/>
        </p:nvSpPr>
        <p:spPr>
          <a:xfrm>
            <a:off x="2079683" y="4819534"/>
            <a:ext cx="557329" cy="17395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0" cap="none" spc="0" normalizeH="0" baseline="0" noProof="0">
              <a:ln>
                <a:noFill/>
              </a:ln>
              <a:solidFill>
                <a:sysClr val="windowText" lastClr="000000"/>
              </a:solidFill>
              <a:effectLst/>
              <a:uLnTx/>
              <a:uFillTx/>
              <a:ea typeface="+mn-ea"/>
              <a:cs typeface="+mn-cs"/>
            </a:endParaRPr>
          </a:p>
        </p:txBody>
      </p:sp>
      <p:sp>
        <p:nvSpPr>
          <p:cNvPr id="33" name="TextBox 32">
            <a:extLst>
              <a:ext uri="{FF2B5EF4-FFF2-40B4-BE49-F238E27FC236}">
                <a16:creationId xmlns:a16="http://schemas.microsoft.com/office/drawing/2014/main" id="{348C5EED-F85F-4827-9390-241965F4EEFA}"/>
              </a:ext>
            </a:extLst>
          </p:cNvPr>
          <p:cNvSpPr txBox="1"/>
          <p:nvPr/>
        </p:nvSpPr>
        <p:spPr>
          <a:xfrm>
            <a:off x="368658" y="5066192"/>
            <a:ext cx="1258888" cy="507831"/>
          </a:xfrm>
          <a:prstGeom prst="rect">
            <a:avLst/>
          </a:prstGeom>
          <a:solidFill>
            <a:srgbClr val="83B25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Automate and orchestrate — NAC, FW, WAF, DLP, </a:t>
            </a:r>
            <a:r>
              <a:rPr kumimoji="0" lang="en-US" sz="900" b="0" i="0" u="none" strike="noStrike" kern="0" cap="none" spc="0" normalizeH="0" baseline="0" noProof="0" err="1">
                <a:ln>
                  <a:noFill/>
                </a:ln>
                <a:solidFill>
                  <a:srgbClr val="FFFFFF"/>
                </a:solidFill>
                <a:effectLst/>
                <a:uLnTx/>
                <a:uFillTx/>
                <a:ea typeface="+mn-ea"/>
                <a:cs typeface="+mn-cs"/>
              </a:rPr>
              <a:t>etc</a:t>
            </a:r>
            <a:endParaRPr kumimoji="0" lang="en-US" sz="900" b="0" i="0" u="none" strike="noStrike" kern="0" cap="none" spc="0" normalizeH="0" baseline="0" noProof="0">
              <a:ln>
                <a:noFill/>
              </a:ln>
              <a:solidFill>
                <a:srgbClr val="FFFFFF"/>
              </a:solidFill>
              <a:effectLst/>
              <a:uLnTx/>
              <a:uFillTx/>
              <a:ea typeface="+mn-ea"/>
              <a:cs typeface="+mn-cs"/>
            </a:endParaRPr>
          </a:p>
        </p:txBody>
      </p:sp>
      <p:sp>
        <p:nvSpPr>
          <p:cNvPr id="34" name="Rectangle 33">
            <a:extLst>
              <a:ext uri="{FF2B5EF4-FFF2-40B4-BE49-F238E27FC236}">
                <a16:creationId xmlns:a16="http://schemas.microsoft.com/office/drawing/2014/main" id="{43E813BF-B4A5-402D-AECC-48DA4F5367C7}"/>
              </a:ext>
            </a:extLst>
          </p:cNvPr>
          <p:cNvSpPr/>
          <p:nvPr/>
        </p:nvSpPr>
        <p:spPr>
          <a:xfrm>
            <a:off x="3067467" y="4995678"/>
            <a:ext cx="1124462" cy="975157"/>
          </a:xfrm>
          <a:prstGeom prst="rect">
            <a:avLst/>
          </a:prstGeom>
          <a:solidFill>
            <a:srgbClr val="83B25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35" name="Rectangle 34">
            <a:extLst>
              <a:ext uri="{FF2B5EF4-FFF2-40B4-BE49-F238E27FC236}">
                <a16:creationId xmlns:a16="http://schemas.microsoft.com/office/drawing/2014/main" id="{71BA3CE8-F669-4734-892C-F71EEF1062DA}"/>
              </a:ext>
            </a:extLst>
          </p:cNvPr>
          <p:cNvSpPr/>
          <p:nvPr/>
        </p:nvSpPr>
        <p:spPr>
          <a:xfrm>
            <a:off x="2982029" y="5097942"/>
            <a:ext cx="1201271" cy="531317"/>
          </a:xfrm>
          <a:prstGeom prst="rect">
            <a:avLst/>
          </a:prstGeom>
          <a:solidFill>
            <a:srgbClr val="83B25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Threat Feeds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UEBA, AI and</a:t>
            </a:r>
            <a:endParaRPr lang="en-US" sz="900" b="0" i="0" u="none" strike="noStrike" kern="0" cap="none" spc="0" normalizeH="0" baseline="0" noProof="0">
              <a:ln>
                <a:noFill/>
              </a:ln>
              <a:solidFill>
                <a:srgbClr val="FFFFFF"/>
              </a:solidFill>
              <a:effectLst/>
              <a:uLnTx/>
              <a:uFillTx/>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ML </a:t>
            </a:r>
          </a:p>
        </p:txBody>
      </p:sp>
      <p:sp>
        <p:nvSpPr>
          <p:cNvPr id="47" name="Rectangle 46">
            <a:extLst>
              <a:ext uri="{FF2B5EF4-FFF2-40B4-BE49-F238E27FC236}">
                <a16:creationId xmlns:a16="http://schemas.microsoft.com/office/drawing/2014/main" id="{57F84790-8419-401B-B935-4AA601EBA753}"/>
              </a:ext>
            </a:extLst>
          </p:cNvPr>
          <p:cNvSpPr/>
          <p:nvPr/>
        </p:nvSpPr>
        <p:spPr>
          <a:xfrm>
            <a:off x="321360" y="1818868"/>
            <a:ext cx="1178912" cy="122230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ea typeface="+mn-ea"/>
              <a:cs typeface="+mn-cs"/>
            </a:endParaRPr>
          </a:p>
        </p:txBody>
      </p:sp>
      <p:sp>
        <p:nvSpPr>
          <p:cNvPr id="48" name="TextBox 47">
            <a:extLst>
              <a:ext uri="{FF2B5EF4-FFF2-40B4-BE49-F238E27FC236}">
                <a16:creationId xmlns:a16="http://schemas.microsoft.com/office/drawing/2014/main" id="{A1AF78C7-0133-40AB-80BD-97D34C6EE1E1}"/>
              </a:ext>
            </a:extLst>
          </p:cNvPr>
          <p:cNvSpPr txBox="1"/>
          <p:nvPr/>
        </p:nvSpPr>
        <p:spPr>
          <a:xfrm>
            <a:off x="342138" y="2403402"/>
            <a:ext cx="1187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Compliance Management (</a:t>
            </a:r>
            <a:r>
              <a:rPr kumimoji="0" lang="en-US" sz="900" b="0" i="0" u="none" strike="noStrike" kern="0" cap="none" spc="0" normalizeH="0" baseline="0" noProof="0" err="1">
                <a:ln>
                  <a:noFill/>
                </a:ln>
                <a:solidFill>
                  <a:srgbClr val="FFFFFF"/>
                </a:solidFill>
                <a:effectLst/>
                <a:uLnTx/>
                <a:uFillTx/>
                <a:ea typeface="+mn-ea"/>
                <a:cs typeface="+mn-cs"/>
              </a:rPr>
              <a:t>aaS</a:t>
            </a:r>
            <a:r>
              <a:rPr kumimoji="0" lang="en-US" sz="900" b="0" i="0" u="none" strike="noStrike" kern="0" cap="none" spc="0" normalizeH="0" baseline="0" noProof="0">
                <a:ln>
                  <a:noFill/>
                </a:ln>
                <a:solidFill>
                  <a:srgbClr val="FFFFFF"/>
                </a:solidFill>
                <a:effectLst/>
                <a:uLnTx/>
                <a:uFillTx/>
                <a:ea typeface="+mn-ea"/>
                <a:cs typeface="+mn-cs"/>
              </a:rPr>
              <a:t>)</a:t>
            </a:r>
          </a:p>
        </p:txBody>
      </p:sp>
      <p:pic>
        <p:nvPicPr>
          <p:cNvPr id="49" name="Picture 48">
            <a:extLst>
              <a:ext uri="{FF2B5EF4-FFF2-40B4-BE49-F238E27FC236}">
                <a16:creationId xmlns:a16="http://schemas.microsoft.com/office/drawing/2014/main" id="{3F205418-E075-4F15-A7CF-66FF5CD2FD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65" t="4066" r="12765" b="3932"/>
          <a:stretch/>
        </p:blipFill>
        <p:spPr>
          <a:xfrm>
            <a:off x="826656" y="1895864"/>
            <a:ext cx="299468" cy="375980"/>
          </a:xfrm>
          <a:prstGeom prst="rect">
            <a:avLst/>
          </a:prstGeom>
        </p:spPr>
      </p:pic>
      <p:sp>
        <p:nvSpPr>
          <p:cNvPr id="50" name="Rectangle 49">
            <a:extLst>
              <a:ext uri="{FF2B5EF4-FFF2-40B4-BE49-F238E27FC236}">
                <a16:creationId xmlns:a16="http://schemas.microsoft.com/office/drawing/2014/main" id="{04E645F5-8984-4B93-ACA5-C53C0B2BF89C}"/>
              </a:ext>
            </a:extLst>
          </p:cNvPr>
          <p:cNvSpPr/>
          <p:nvPr/>
        </p:nvSpPr>
        <p:spPr>
          <a:xfrm>
            <a:off x="1669507" y="4995678"/>
            <a:ext cx="1315461" cy="975157"/>
          </a:xfrm>
          <a:prstGeom prst="rect">
            <a:avLst/>
          </a:prstGeom>
          <a:solidFill>
            <a:srgbClr val="83B25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n-ea"/>
              <a:cs typeface="+mn-cs"/>
            </a:endParaRPr>
          </a:p>
        </p:txBody>
      </p:sp>
      <p:sp>
        <p:nvSpPr>
          <p:cNvPr id="52" name="Rectangle 51">
            <a:extLst>
              <a:ext uri="{FF2B5EF4-FFF2-40B4-BE49-F238E27FC236}">
                <a16:creationId xmlns:a16="http://schemas.microsoft.com/office/drawing/2014/main" id="{F5B975FF-20C4-4596-9A4A-E43950D7A674}"/>
              </a:ext>
            </a:extLst>
          </p:cNvPr>
          <p:cNvSpPr/>
          <p:nvPr/>
        </p:nvSpPr>
        <p:spPr>
          <a:xfrm>
            <a:off x="1556480" y="5097942"/>
            <a:ext cx="1409400" cy="646331"/>
          </a:xfrm>
          <a:prstGeom prst="rect">
            <a:avLst/>
          </a:prstGeom>
          <a:solidFill>
            <a:srgbClr val="83B25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SOP/Best</a:t>
            </a:r>
            <a:br>
              <a:rPr kumimoji="0" lang="en-US" sz="900" b="0" i="0" u="none" strike="noStrike" kern="0" cap="none" spc="0" normalizeH="0" baseline="0" noProof="0">
                <a:ln>
                  <a:noFill/>
                </a:ln>
                <a:solidFill>
                  <a:srgbClr val="FFFFFF"/>
                </a:solidFill>
                <a:effectLst/>
                <a:uLnTx/>
                <a:uFillTx/>
                <a:ea typeface="+mn-ea"/>
                <a:cs typeface="+mn-cs"/>
              </a:rPr>
            </a:br>
            <a:r>
              <a:rPr kumimoji="0" lang="en-US" sz="900" b="0" i="0" u="none" strike="noStrike" kern="0" cap="none" spc="0" normalizeH="0" baseline="0" noProof="0">
                <a:ln>
                  <a:noFill/>
                </a:ln>
                <a:solidFill>
                  <a:srgbClr val="FFFFFF"/>
                </a:solidFill>
                <a:effectLst/>
                <a:uLnTx/>
                <a:uFillTx/>
                <a:ea typeface="+mn-ea"/>
                <a:cs typeface="+mn-cs"/>
              </a:rPr>
              <a:t>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ea typeface="+mn-ea"/>
                <a:cs typeface="+mn-cs"/>
              </a:rPr>
              <a:t>IRP Teams/ Governance</a:t>
            </a:r>
          </a:p>
        </p:txBody>
      </p:sp>
      <p:sp>
        <p:nvSpPr>
          <p:cNvPr id="64" name="Rectangle 63">
            <a:extLst>
              <a:ext uri="{FF2B5EF4-FFF2-40B4-BE49-F238E27FC236}">
                <a16:creationId xmlns:a16="http://schemas.microsoft.com/office/drawing/2014/main" id="{5423726D-08EF-4C51-AFAD-028BD8888D67}"/>
              </a:ext>
            </a:extLst>
          </p:cNvPr>
          <p:cNvSpPr/>
          <p:nvPr/>
        </p:nvSpPr>
        <p:spPr>
          <a:xfrm>
            <a:off x="1342322" y="4195863"/>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chemeClr val="tx1"/>
                </a:solidFill>
                <a:effectLst/>
                <a:uLnTx/>
                <a:uFillTx/>
                <a:cs typeface="+mn-cs"/>
              </a:rPr>
              <a:t>Top tier partnerships</a:t>
            </a:r>
          </a:p>
        </p:txBody>
      </p:sp>
      <p:sp>
        <p:nvSpPr>
          <p:cNvPr id="186" name="Rectangle 185">
            <a:extLst>
              <a:ext uri="{FF2B5EF4-FFF2-40B4-BE49-F238E27FC236}">
                <a16:creationId xmlns:a16="http://schemas.microsoft.com/office/drawing/2014/main" id="{533C1CC7-FFDD-4D28-92CC-E83DAB27DD1A}"/>
              </a:ext>
            </a:extLst>
          </p:cNvPr>
          <p:cNvSpPr/>
          <p:nvPr/>
        </p:nvSpPr>
        <p:spPr>
          <a:xfrm>
            <a:off x="1342322" y="4448760"/>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chemeClr val="tx1"/>
                </a:solidFill>
                <a:effectLst/>
                <a:uLnTx/>
                <a:uFillTx/>
                <a:cs typeface="+mn-cs"/>
              </a:rPr>
              <a:t>Global</a:t>
            </a:r>
          </a:p>
        </p:txBody>
      </p:sp>
      <p:sp>
        <p:nvSpPr>
          <p:cNvPr id="187" name="Rectangle 186">
            <a:extLst>
              <a:ext uri="{FF2B5EF4-FFF2-40B4-BE49-F238E27FC236}">
                <a16:creationId xmlns:a16="http://schemas.microsoft.com/office/drawing/2014/main" id="{FE41C61E-C935-437E-88BC-D39C4C88638A}"/>
              </a:ext>
            </a:extLst>
          </p:cNvPr>
          <p:cNvSpPr/>
          <p:nvPr/>
        </p:nvSpPr>
        <p:spPr>
          <a:xfrm>
            <a:off x="2032610" y="4195863"/>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chemeClr val="tx1"/>
                </a:solidFill>
                <a:effectLst/>
                <a:uLnTx/>
                <a:uFillTx/>
                <a:cs typeface="+mn-cs"/>
              </a:rPr>
              <a:t>Threat Intelligence</a:t>
            </a:r>
          </a:p>
        </p:txBody>
      </p:sp>
      <p:sp>
        <p:nvSpPr>
          <p:cNvPr id="188" name="Rectangle 187">
            <a:extLst>
              <a:ext uri="{FF2B5EF4-FFF2-40B4-BE49-F238E27FC236}">
                <a16:creationId xmlns:a16="http://schemas.microsoft.com/office/drawing/2014/main" id="{A96F1303-C7E4-4E7B-97B6-96622631D51A}"/>
              </a:ext>
            </a:extLst>
          </p:cNvPr>
          <p:cNvSpPr/>
          <p:nvPr/>
        </p:nvSpPr>
        <p:spPr>
          <a:xfrm>
            <a:off x="2032610" y="4448760"/>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chemeClr val="tx1"/>
                </a:solidFill>
                <a:effectLst/>
                <a:uLnTx/>
                <a:uFillTx/>
                <a:cs typeface="+mn-cs"/>
              </a:rPr>
              <a:t>Award winning</a:t>
            </a:r>
          </a:p>
        </p:txBody>
      </p:sp>
      <p:sp>
        <p:nvSpPr>
          <p:cNvPr id="189" name="Rectangle 188">
            <a:extLst>
              <a:ext uri="{FF2B5EF4-FFF2-40B4-BE49-F238E27FC236}">
                <a16:creationId xmlns:a16="http://schemas.microsoft.com/office/drawing/2014/main" id="{C300B007-C2EC-4FF2-94FE-928CB198EE68}"/>
              </a:ext>
            </a:extLst>
          </p:cNvPr>
          <p:cNvSpPr/>
          <p:nvPr/>
        </p:nvSpPr>
        <p:spPr>
          <a:xfrm>
            <a:off x="2722899" y="4195863"/>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chemeClr val="tx1"/>
                </a:solidFill>
                <a:effectLst/>
                <a:uLnTx/>
                <a:uFillTx/>
                <a:cs typeface="+mn-cs"/>
              </a:rPr>
              <a:t>Automatic response</a:t>
            </a:r>
          </a:p>
        </p:txBody>
      </p:sp>
      <p:sp>
        <p:nvSpPr>
          <p:cNvPr id="190" name="Rectangle 189">
            <a:extLst>
              <a:ext uri="{FF2B5EF4-FFF2-40B4-BE49-F238E27FC236}">
                <a16:creationId xmlns:a16="http://schemas.microsoft.com/office/drawing/2014/main" id="{5B7EC818-95CC-4654-B8D0-038710255B6B}"/>
              </a:ext>
            </a:extLst>
          </p:cNvPr>
          <p:cNvSpPr/>
          <p:nvPr/>
        </p:nvSpPr>
        <p:spPr>
          <a:xfrm>
            <a:off x="2722899" y="4448760"/>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chemeClr val="tx1"/>
                </a:solidFill>
                <a:effectLst/>
                <a:uLnTx/>
                <a:uFillTx/>
                <a:cs typeface="+mn-cs"/>
              </a:rPr>
              <a:t>Threat Hunting</a:t>
            </a:r>
          </a:p>
        </p:txBody>
      </p:sp>
      <p:sp>
        <p:nvSpPr>
          <p:cNvPr id="191" name="Rectangle 190">
            <a:extLst>
              <a:ext uri="{FF2B5EF4-FFF2-40B4-BE49-F238E27FC236}">
                <a16:creationId xmlns:a16="http://schemas.microsoft.com/office/drawing/2014/main" id="{6F4A70C9-C806-43CC-B273-F6C4BE3812F4}"/>
              </a:ext>
            </a:extLst>
          </p:cNvPr>
          <p:cNvSpPr/>
          <p:nvPr/>
        </p:nvSpPr>
        <p:spPr>
          <a:xfrm>
            <a:off x="3413186" y="4195863"/>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defRPr/>
            </a:pPr>
            <a:r>
              <a:rPr lang="en-US" sz="800">
                <a:solidFill>
                  <a:schemeClr val="tx1"/>
                </a:solidFill>
                <a:cs typeface="Arial"/>
              </a:rPr>
              <a:t>GIAC certified</a:t>
            </a:r>
            <a:endParaRPr lang="en-US" sz="800" b="0" i="0" u="none" strike="noStrike" kern="1200" cap="none" spc="0" normalizeH="0" baseline="0" noProof="0">
              <a:ln>
                <a:noFill/>
              </a:ln>
              <a:solidFill>
                <a:schemeClr val="tx1"/>
              </a:solidFill>
              <a:effectLst/>
              <a:uLnTx/>
              <a:uFillTx/>
              <a:cs typeface="Arial"/>
            </a:endParaRPr>
          </a:p>
        </p:txBody>
      </p:sp>
      <p:sp>
        <p:nvSpPr>
          <p:cNvPr id="192" name="Rectangle 191">
            <a:extLst>
              <a:ext uri="{FF2B5EF4-FFF2-40B4-BE49-F238E27FC236}">
                <a16:creationId xmlns:a16="http://schemas.microsoft.com/office/drawing/2014/main" id="{B44A6D5E-33BF-4843-9B68-26E04461F3A8}"/>
              </a:ext>
            </a:extLst>
          </p:cNvPr>
          <p:cNvSpPr/>
          <p:nvPr/>
        </p:nvSpPr>
        <p:spPr>
          <a:xfrm>
            <a:off x="3413186" y="4448760"/>
            <a:ext cx="6480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chemeClr val="tx1"/>
                </a:solidFill>
                <a:effectLst/>
                <a:uLnTx/>
                <a:uFillTx/>
                <a:cs typeface="+mn-cs"/>
              </a:rPr>
              <a:t>5000 cyber SMEs</a:t>
            </a:r>
          </a:p>
        </p:txBody>
      </p:sp>
      <p:sp>
        <p:nvSpPr>
          <p:cNvPr id="210" name="TextBox 209">
            <a:extLst>
              <a:ext uri="{FF2B5EF4-FFF2-40B4-BE49-F238E27FC236}">
                <a16:creationId xmlns:a16="http://schemas.microsoft.com/office/drawing/2014/main" id="{0818399E-31C2-43C5-9AD7-3E300D1C7DD4}"/>
              </a:ext>
            </a:extLst>
          </p:cNvPr>
          <p:cNvSpPr txBox="1"/>
          <p:nvPr/>
        </p:nvSpPr>
        <p:spPr>
          <a:xfrm>
            <a:off x="4300798" y="5843678"/>
            <a:ext cx="52300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400" b="0" i="0" u="none" strike="noStrike" kern="1200" cap="none" spc="0" normalizeH="0" baseline="0" noProof="0" dirty="0">
                <a:ln>
                  <a:noFill/>
                </a:ln>
                <a:solidFill>
                  <a:srgbClr val="1C1C1C"/>
                </a:solidFill>
                <a:effectLst/>
                <a:uLnTx/>
                <a:uFillTx/>
                <a:latin typeface="Arial"/>
                <a:cs typeface="+mn-cs"/>
              </a:rPr>
              <a:t>NTT DATA Services: The glue that brings Enterprise IT and Enterprise</a:t>
            </a:r>
            <a:r>
              <a:rPr kumimoji="1" lang="en-IN" sz="1400" b="0" i="0" u="none" strike="noStrike" kern="1200" cap="none" spc="0" normalizeH="0" noProof="0" dirty="0">
                <a:ln>
                  <a:noFill/>
                </a:ln>
                <a:solidFill>
                  <a:srgbClr val="1C1C1C"/>
                </a:solidFill>
                <a:effectLst/>
                <a:uLnTx/>
                <a:uFillTx/>
                <a:latin typeface="Arial"/>
                <a:cs typeface="+mn-cs"/>
              </a:rPr>
              <a:t> Security together, driving Zero Trust transformation</a:t>
            </a:r>
            <a:r>
              <a:rPr kumimoji="1" lang="en-IN" sz="1400" b="0" i="0" u="none" strike="noStrike" kern="1200" cap="none" spc="0" normalizeH="0" baseline="0" noProof="0" dirty="0">
                <a:ln>
                  <a:noFill/>
                </a:ln>
                <a:solidFill>
                  <a:srgbClr val="1C1C1C"/>
                </a:solidFill>
                <a:effectLst/>
                <a:uLnTx/>
                <a:uFillTx/>
                <a:latin typeface="Arial"/>
                <a:cs typeface="+mn-cs"/>
              </a:rPr>
              <a:t>.</a:t>
            </a:r>
            <a:endParaRPr kumimoji="1" lang="en-US" sz="1400" b="0" i="0" u="none" strike="noStrike" kern="1200" cap="none" spc="0" normalizeH="0" baseline="0" noProof="0" dirty="0">
              <a:ln>
                <a:noFill/>
              </a:ln>
              <a:solidFill>
                <a:srgbClr val="1C1C1C"/>
              </a:solidFill>
              <a:effectLst/>
              <a:uLnTx/>
              <a:uFillTx/>
              <a:latin typeface="Arial"/>
              <a:cs typeface="+mn-cs"/>
            </a:endParaRPr>
          </a:p>
        </p:txBody>
      </p:sp>
      <p:sp>
        <p:nvSpPr>
          <p:cNvPr id="2" name="TextBox 1">
            <a:extLst>
              <a:ext uri="{FF2B5EF4-FFF2-40B4-BE49-F238E27FC236}">
                <a16:creationId xmlns:a16="http://schemas.microsoft.com/office/drawing/2014/main" id="{BDC6DC63-3A2F-4335-B81F-51FA6B4C27AB}"/>
              </a:ext>
            </a:extLst>
          </p:cNvPr>
          <p:cNvSpPr txBox="1"/>
          <p:nvPr/>
        </p:nvSpPr>
        <p:spPr>
          <a:xfrm>
            <a:off x="6007792" y="4197105"/>
            <a:ext cx="698595" cy="307777"/>
          </a:xfrm>
          <a:prstGeom prst="rect">
            <a:avLst/>
          </a:prstGeom>
          <a:solidFill>
            <a:srgbClr val="0F1C50"/>
          </a:solidFill>
        </p:spPr>
        <p:txBody>
          <a:bodyPr wrap="square" rtlCol="0">
            <a:spAutoFit/>
          </a:bodyPr>
          <a:lstStyle/>
          <a:p>
            <a:r>
              <a:rPr lang="en-US" sz="1400" b="1">
                <a:solidFill>
                  <a:schemeClr val="bg1"/>
                </a:solidFill>
              </a:rPr>
              <a:t>Data</a:t>
            </a:r>
            <a:endParaRPr lang="en-IN" sz="1400" b="1">
              <a:solidFill>
                <a:schemeClr val="bg1"/>
              </a:solidFill>
            </a:endParaRPr>
          </a:p>
        </p:txBody>
      </p:sp>
      <p:sp>
        <p:nvSpPr>
          <p:cNvPr id="38" name="Rectangle 37">
            <a:extLst>
              <a:ext uri="{FF2B5EF4-FFF2-40B4-BE49-F238E27FC236}">
                <a16:creationId xmlns:a16="http://schemas.microsoft.com/office/drawing/2014/main" id="{AF8A6484-706E-42EA-BBF0-1DB4D5834E1E}"/>
              </a:ext>
            </a:extLst>
          </p:cNvPr>
          <p:cNvSpPr/>
          <p:nvPr/>
        </p:nvSpPr>
        <p:spPr>
          <a:xfrm>
            <a:off x="493721" y="3693455"/>
            <a:ext cx="816853" cy="474203"/>
          </a:xfrm>
          <a:prstGeom prst="rect">
            <a:avLst/>
          </a:prstGeom>
          <a:solidFill>
            <a:srgbClr val="83B25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dirty="0"/>
              <a:t>XDR/MDR</a:t>
            </a:r>
          </a:p>
        </p:txBody>
      </p:sp>
      <p:pic>
        <p:nvPicPr>
          <p:cNvPr id="16" name="Picture 38" descr="Logo&#10;&#10;Description automatically generated">
            <a:extLst>
              <a:ext uri="{FF2B5EF4-FFF2-40B4-BE49-F238E27FC236}">
                <a16:creationId xmlns:a16="http://schemas.microsoft.com/office/drawing/2014/main" id="{A0CF8490-13AA-3112-2213-3FECD9B31522}"/>
              </a:ext>
            </a:extLst>
          </p:cNvPr>
          <p:cNvPicPr>
            <a:picLocks noChangeAspect="1"/>
          </p:cNvPicPr>
          <p:nvPr/>
        </p:nvPicPr>
        <p:blipFill>
          <a:blip r:embed="rId8"/>
          <a:stretch>
            <a:fillRect/>
          </a:stretch>
        </p:blipFill>
        <p:spPr>
          <a:xfrm>
            <a:off x="9722757" y="4988923"/>
            <a:ext cx="2117272" cy="735513"/>
          </a:xfrm>
          <a:prstGeom prst="rect">
            <a:avLst/>
          </a:prstGeom>
        </p:spPr>
      </p:pic>
      <p:pic>
        <p:nvPicPr>
          <p:cNvPr id="41" name="Graphic 40" descr="Internet Of Things outline">
            <a:extLst>
              <a:ext uri="{FF2B5EF4-FFF2-40B4-BE49-F238E27FC236}">
                <a16:creationId xmlns:a16="http://schemas.microsoft.com/office/drawing/2014/main" id="{0E69EDD0-1F95-46C8-BC33-0860639445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29675" y="4506845"/>
            <a:ext cx="368337" cy="368337"/>
          </a:xfrm>
          <a:prstGeom prst="rect">
            <a:avLst/>
          </a:prstGeom>
        </p:spPr>
      </p:pic>
      <p:sp>
        <p:nvSpPr>
          <p:cNvPr id="42" name="TextBox 41">
            <a:extLst>
              <a:ext uri="{FF2B5EF4-FFF2-40B4-BE49-F238E27FC236}">
                <a16:creationId xmlns:a16="http://schemas.microsoft.com/office/drawing/2014/main" id="{F9366318-4C67-43A0-A16B-B872B846FFA6}"/>
              </a:ext>
            </a:extLst>
          </p:cNvPr>
          <p:cNvSpPr txBox="1"/>
          <p:nvPr/>
        </p:nvSpPr>
        <p:spPr>
          <a:xfrm>
            <a:off x="8073222" y="4789799"/>
            <a:ext cx="324128" cy="230832"/>
          </a:xfrm>
          <a:prstGeom prst="rect">
            <a:avLst/>
          </a:prstGeom>
          <a:noFill/>
        </p:spPr>
        <p:txBody>
          <a:bodyPr wrap="none" rtlCol="0">
            <a:spAutoFit/>
          </a:bodyPr>
          <a:lstStyle/>
          <a:p>
            <a:r>
              <a:rPr lang="en-US" sz="900">
                <a:latin typeface="Abadi Extra Light" panose="020B0204020104020204" pitchFamily="34" charset="0"/>
              </a:rPr>
              <a:t>IoT</a:t>
            </a:r>
          </a:p>
        </p:txBody>
      </p:sp>
      <p:sp>
        <p:nvSpPr>
          <p:cNvPr id="43" name="Rectangle 42">
            <a:extLst>
              <a:ext uri="{FF2B5EF4-FFF2-40B4-BE49-F238E27FC236}">
                <a16:creationId xmlns:a16="http://schemas.microsoft.com/office/drawing/2014/main" id="{10426F91-AE8B-4BF3-A1B2-5AE2F2712FCD}"/>
              </a:ext>
            </a:extLst>
          </p:cNvPr>
          <p:cNvSpPr/>
          <p:nvPr/>
        </p:nvSpPr>
        <p:spPr>
          <a:xfrm>
            <a:off x="6429756" y="2232160"/>
            <a:ext cx="452737" cy="327655"/>
          </a:xfrm>
          <a:prstGeom prst="rect">
            <a:avLst/>
          </a:prstGeom>
          <a:solidFill>
            <a:srgbClr val="A4B6D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pic>
        <p:nvPicPr>
          <p:cNvPr id="44" name="Picture 43">
            <a:extLst>
              <a:ext uri="{FF2B5EF4-FFF2-40B4-BE49-F238E27FC236}">
                <a16:creationId xmlns:a16="http://schemas.microsoft.com/office/drawing/2014/main" id="{071EE00C-2669-40F9-B90D-BE32EE4362A0}"/>
              </a:ext>
            </a:extLst>
          </p:cNvPr>
          <p:cNvPicPr>
            <a:picLocks noChangeAspect="1"/>
          </p:cNvPicPr>
          <p:nvPr/>
        </p:nvPicPr>
        <p:blipFill>
          <a:blip r:embed="rId11"/>
          <a:stretch>
            <a:fillRect/>
          </a:stretch>
        </p:blipFill>
        <p:spPr>
          <a:xfrm>
            <a:off x="6504474" y="2114578"/>
            <a:ext cx="351043" cy="351043"/>
          </a:xfrm>
          <a:prstGeom prst="rect">
            <a:avLst/>
          </a:prstGeom>
        </p:spPr>
      </p:pic>
      <p:sp>
        <p:nvSpPr>
          <p:cNvPr id="76" name="TextBox 75">
            <a:extLst>
              <a:ext uri="{FF2B5EF4-FFF2-40B4-BE49-F238E27FC236}">
                <a16:creationId xmlns:a16="http://schemas.microsoft.com/office/drawing/2014/main" id="{A000A29D-4318-4E08-990B-67D6619FBB5D}"/>
              </a:ext>
            </a:extLst>
          </p:cNvPr>
          <p:cNvSpPr txBox="1"/>
          <p:nvPr/>
        </p:nvSpPr>
        <p:spPr>
          <a:xfrm>
            <a:off x="6531389" y="2430022"/>
            <a:ext cx="324128" cy="230832"/>
          </a:xfrm>
          <a:prstGeom prst="rect">
            <a:avLst/>
          </a:prstGeom>
          <a:noFill/>
        </p:spPr>
        <p:txBody>
          <a:bodyPr wrap="none" rtlCol="0">
            <a:spAutoFit/>
          </a:bodyPr>
          <a:lstStyle/>
          <a:p>
            <a:r>
              <a:rPr lang="en-US" sz="900">
                <a:latin typeface="Abadi Extra Light" panose="020B0204020104020204" pitchFamily="34" charset="0"/>
              </a:rPr>
              <a:t>IoT</a:t>
            </a:r>
          </a:p>
        </p:txBody>
      </p:sp>
      <p:pic>
        <p:nvPicPr>
          <p:cNvPr id="39" name="Picture 38" descr="A blue sign with white text&#10;&#10;Description automatically generated with medium confidence">
            <a:extLst>
              <a:ext uri="{FF2B5EF4-FFF2-40B4-BE49-F238E27FC236}">
                <a16:creationId xmlns:a16="http://schemas.microsoft.com/office/drawing/2014/main" id="{34CBB4BD-7D4F-584D-5582-AC8E2C2E555C}"/>
              </a:ext>
            </a:extLst>
          </p:cNvPr>
          <p:cNvPicPr>
            <a:picLocks noChangeAspect="1"/>
          </p:cNvPicPr>
          <p:nvPr/>
        </p:nvPicPr>
        <p:blipFill>
          <a:blip r:embed="rId12"/>
          <a:stretch>
            <a:fillRect/>
          </a:stretch>
        </p:blipFill>
        <p:spPr>
          <a:xfrm>
            <a:off x="440485" y="4298642"/>
            <a:ext cx="792000" cy="315133"/>
          </a:xfrm>
          <a:prstGeom prst="rect">
            <a:avLst/>
          </a:prstGeom>
        </p:spPr>
      </p:pic>
    </p:spTree>
    <p:extLst>
      <p:ext uri="{BB962C8B-B14F-4D97-AF65-F5344CB8AC3E}">
        <p14:creationId xmlns:p14="http://schemas.microsoft.com/office/powerpoint/2010/main" val="16172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1+#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1+#ppt_w/2"/>
                                          </p:val>
                                        </p:tav>
                                        <p:tav tm="100000">
                                          <p:val>
                                            <p:strVal val="#ppt_x"/>
                                          </p:val>
                                        </p:tav>
                                      </p:tavLst>
                                    </p:anim>
                                    <p:anim calcmode="lin" valueType="num">
                                      <p:cBhvr additive="base">
                                        <p:cTn id="18" dur="500" fill="hold"/>
                                        <p:tgtEl>
                                          <p:spTgt spid="6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nodePh="1">
                                  <p:stCondLst>
                                    <p:cond delay="0"/>
                                  </p:stCondLst>
                                  <p:endCondLst>
                                    <p:cond evt="begin" delay="0">
                                      <p:tn val="57"/>
                                    </p:cond>
                                  </p:end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0-#ppt_w/2"/>
                                          </p:val>
                                        </p:tav>
                                        <p:tav tm="100000">
                                          <p:val>
                                            <p:strVal val="#ppt_x"/>
                                          </p:val>
                                        </p:tav>
                                      </p:tavLst>
                                    </p:anim>
                                    <p:anim calcmode="lin" valueType="num">
                                      <p:cBhvr additive="base">
                                        <p:cTn id="64" dur="500" fill="hold"/>
                                        <p:tgtEl>
                                          <p:spTgt spid="6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86"/>
                                        </p:tgtEl>
                                        <p:attrNameLst>
                                          <p:attrName>style.visibility</p:attrName>
                                        </p:attrNameLst>
                                      </p:cBhvr>
                                      <p:to>
                                        <p:strVal val="visible"/>
                                      </p:to>
                                    </p:set>
                                    <p:anim calcmode="lin" valueType="num">
                                      <p:cBhvr additive="base">
                                        <p:cTn id="67" dur="500" fill="hold"/>
                                        <p:tgtEl>
                                          <p:spTgt spid="186"/>
                                        </p:tgtEl>
                                        <p:attrNameLst>
                                          <p:attrName>ppt_x</p:attrName>
                                        </p:attrNameLst>
                                      </p:cBhvr>
                                      <p:tavLst>
                                        <p:tav tm="0">
                                          <p:val>
                                            <p:strVal val="0-#ppt_w/2"/>
                                          </p:val>
                                        </p:tav>
                                        <p:tav tm="100000">
                                          <p:val>
                                            <p:strVal val="#ppt_x"/>
                                          </p:val>
                                        </p:tav>
                                      </p:tavLst>
                                    </p:anim>
                                    <p:anim calcmode="lin" valueType="num">
                                      <p:cBhvr additive="base">
                                        <p:cTn id="68" dur="500" fill="hold"/>
                                        <p:tgtEl>
                                          <p:spTgt spid="18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87"/>
                                        </p:tgtEl>
                                        <p:attrNameLst>
                                          <p:attrName>style.visibility</p:attrName>
                                        </p:attrNameLst>
                                      </p:cBhvr>
                                      <p:to>
                                        <p:strVal val="visible"/>
                                      </p:to>
                                    </p:set>
                                    <p:anim calcmode="lin" valueType="num">
                                      <p:cBhvr additive="base">
                                        <p:cTn id="71" dur="500" fill="hold"/>
                                        <p:tgtEl>
                                          <p:spTgt spid="187"/>
                                        </p:tgtEl>
                                        <p:attrNameLst>
                                          <p:attrName>ppt_x</p:attrName>
                                        </p:attrNameLst>
                                      </p:cBhvr>
                                      <p:tavLst>
                                        <p:tav tm="0">
                                          <p:val>
                                            <p:strVal val="0-#ppt_w/2"/>
                                          </p:val>
                                        </p:tav>
                                        <p:tav tm="100000">
                                          <p:val>
                                            <p:strVal val="#ppt_x"/>
                                          </p:val>
                                        </p:tav>
                                      </p:tavLst>
                                    </p:anim>
                                    <p:anim calcmode="lin" valueType="num">
                                      <p:cBhvr additive="base">
                                        <p:cTn id="72" dur="500" fill="hold"/>
                                        <p:tgtEl>
                                          <p:spTgt spid="187"/>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88"/>
                                        </p:tgtEl>
                                        <p:attrNameLst>
                                          <p:attrName>style.visibility</p:attrName>
                                        </p:attrNameLst>
                                      </p:cBhvr>
                                      <p:to>
                                        <p:strVal val="visible"/>
                                      </p:to>
                                    </p:set>
                                    <p:anim calcmode="lin" valueType="num">
                                      <p:cBhvr additive="base">
                                        <p:cTn id="75" dur="500" fill="hold"/>
                                        <p:tgtEl>
                                          <p:spTgt spid="188"/>
                                        </p:tgtEl>
                                        <p:attrNameLst>
                                          <p:attrName>ppt_x</p:attrName>
                                        </p:attrNameLst>
                                      </p:cBhvr>
                                      <p:tavLst>
                                        <p:tav tm="0">
                                          <p:val>
                                            <p:strVal val="0-#ppt_w/2"/>
                                          </p:val>
                                        </p:tav>
                                        <p:tav tm="100000">
                                          <p:val>
                                            <p:strVal val="#ppt_x"/>
                                          </p:val>
                                        </p:tav>
                                      </p:tavLst>
                                    </p:anim>
                                    <p:anim calcmode="lin" valueType="num">
                                      <p:cBhvr additive="base">
                                        <p:cTn id="76" dur="500" fill="hold"/>
                                        <p:tgtEl>
                                          <p:spTgt spid="188"/>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89"/>
                                        </p:tgtEl>
                                        <p:attrNameLst>
                                          <p:attrName>style.visibility</p:attrName>
                                        </p:attrNameLst>
                                      </p:cBhvr>
                                      <p:to>
                                        <p:strVal val="visible"/>
                                      </p:to>
                                    </p:set>
                                    <p:anim calcmode="lin" valueType="num">
                                      <p:cBhvr additive="base">
                                        <p:cTn id="79" dur="500" fill="hold"/>
                                        <p:tgtEl>
                                          <p:spTgt spid="189"/>
                                        </p:tgtEl>
                                        <p:attrNameLst>
                                          <p:attrName>ppt_x</p:attrName>
                                        </p:attrNameLst>
                                      </p:cBhvr>
                                      <p:tavLst>
                                        <p:tav tm="0">
                                          <p:val>
                                            <p:strVal val="0-#ppt_w/2"/>
                                          </p:val>
                                        </p:tav>
                                        <p:tav tm="100000">
                                          <p:val>
                                            <p:strVal val="#ppt_x"/>
                                          </p:val>
                                        </p:tav>
                                      </p:tavLst>
                                    </p:anim>
                                    <p:anim calcmode="lin" valueType="num">
                                      <p:cBhvr additive="base">
                                        <p:cTn id="80" dur="500" fill="hold"/>
                                        <p:tgtEl>
                                          <p:spTgt spid="189"/>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90"/>
                                        </p:tgtEl>
                                        <p:attrNameLst>
                                          <p:attrName>style.visibility</p:attrName>
                                        </p:attrNameLst>
                                      </p:cBhvr>
                                      <p:to>
                                        <p:strVal val="visible"/>
                                      </p:to>
                                    </p:set>
                                    <p:anim calcmode="lin" valueType="num">
                                      <p:cBhvr additive="base">
                                        <p:cTn id="83" dur="500" fill="hold"/>
                                        <p:tgtEl>
                                          <p:spTgt spid="190"/>
                                        </p:tgtEl>
                                        <p:attrNameLst>
                                          <p:attrName>ppt_x</p:attrName>
                                        </p:attrNameLst>
                                      </p:cBhvr>
                                      <p:tavLst>
                                        <p:tav tm="0">
                                          <p:val>
                                            <p:strVal val="0-#ppt_w/2"/>
                                          </p:val>
                                        </p:tav>
                                        <p:tav tm="100000">
                                          <p:val>
                                            <p:strVal val="#ppt_x"/>
                                          </p:val>
                                        </p:tav>
                                      </p:tavLst>
                                    </p:anim>
                                    <p:anim calcmode="lin" valueType="num">
                                      <p:cBhvr additive="base">
                                        <p:cTn id="84" dur="500" fill="hold"/>
                                        <p:tgtEl>
                                          <p:spTgt spid="19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91"/>
                                        </p:tgtEl>
                                        <p:attrNameLst>
                                          <p:attrName>style.visibility</p:attrName>
                                        </p:attrNameLst>
                                      </p:cBhvr>
                                      <p:to>
                                        <p:strVal val="visible"/>
                                      </p:to>
                                    </p:set>
                                    <p:anim calcmode="lin" valueType="num">
                                      <p:cBhvr additive="base">
                                        <p:cTn id="87" dur="500" fill="hold"/>
                                        <p:tgtEl>
                                          <p:spTgt spid="191"/>
                                        </p:tgtEl>
                                        <p:attrNameLst>
                                          <p:attrName>ppt_x</p:attrName>
                                        </p:attrNameLst>
                                      </p:cBhvr>
                                      <p:tavLst>
                                        <p:tav tm="0">
                                          <p:val>
                                            <p:strVal val="0-#ppt_w/2"/>
                                          </p:val>
                                        </p:tav>
                                        <p:tav tm="100000">
                                          <p:val>
                                            <p:strVal val="#ppt_x"/>
                                          </p:val>
                                        </p:tav>
                                      </p:tavLst>
                                    </p:anim>
                                    <p:anim calcmode="lin" valueType="num">
                                      <p:cBhvr additive="base">
                                        <p:cTn id="88" dur="500" fill="hold"/>
                                        <p:tgtEl>
                                          <p:spTgt spid="19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92"/>
                                        </p:tgtEl>
                                        <p:attrNameLst>
                                          <p:attrName>style.visibility</p:attrName>
                                        </p:attrNameLst>
                                      </p:cBhvr>
                                      <p:to>
                                        <p:strVal val="visible"/>
                                      </p:to>
                                    </p:set>
                                    <p:anim calcmode="lin" valueType="num">
                                      <p:cBhvr additive="base">
                                        <p:cTn id="91" dur="500" fill="hold"/>
                                        <p:tgtEl>
                                          <p:spTgt spid="192"/>
                                        </p:tgtEl>
                                        <p:attrNameLst>
                                          <p:attrName>ppt_x</p:attrName>
                                        </p:attrNameLst>
                                      </p:cBhvr>
                                      <p:tavLst>
                                        <p:tav tm="0">
                                          <p:val>
                                            <p:strVal val="0-#ppt_w/2"/>
                                          </p:val>
                                        </p:tav>
                                        <p:tav tm="100000">
                                          <p:val>
                                            <p:strVal val="#ppt_x"/>
                                          </p:val>
                                        </p:tav>
                                      </p:tavLst>
                                    </p:anim>
                                    <p:anim calcmode="lin" valueType="num">
                                      <p:cBhvr additive="base">
                                        <p:cTn id="92" dur="500" fill="hold"/>
                                        <p:tgtEl>
                                          <p:spTgt spid="19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0-#ppt_w/2"/>
                                          </p:val>
                                        </p:tav>
                                        <p:tav tm="100000">
                                          <p:val>
                                            <p:strVal val="#ppt_x"/>
                                          </p:val>
                                        </p:tav>
                                      </p:tavLst>
                                    </p:anim>
                                    <p:anim calcmode="lin" valueType="num">
                                      <p:cBhvr additive="base">
                                        <p:cTn id="96" dur="500" fill="hold"/>
                                        <p:tgtEl>
                                          <p:spTgt spid="38"/>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additive="base">
                                        <p:cTn id="99" dur="500" fill="hold"/>
                                        <p:tgtEl>
                                          <p:spTgt spid="7"/>
                                        </p:tgtEl>
                                        <p:attrNameLst>
                                          <p:attrName>ppt_x</p:attrName>
                                        </p:attrNameLst>
                                      </p:cBhvr>
                                      <p:tavLst>
                                        <p:tav tm="0">
                                          <p:val>
                                            <p:strVal val="0-#ppt_w/2"/>
                                          </p:val>
                                        </p:tav>
                                        <p:tav tm="100000">
                                          <p:val>
                                            <p:strVal val="#ppt_x"/>
                                          </p:val>
                                        </p:tav>
                                      </p:tavLst>
                                    </p:anim>
                                    <p:anim calcmode="lin" valueType="num">
                                      <p:cBhvr additive="base">
                                        <p:cTn id="10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0-#ppt_w/2"/>
                                          </p:val>
                                        </p:tav>
                                        <p:tav tm="100000">
                                          <p:val>
                                            <p:strVal val="#ppt_x"/>
                                          </p:val>
                                        </p:tav>
                                      </p:tavLst>
                                    </p:anim>
                                    <p:anim calcmode="lin" valueType="num">
                                      <p:cBhvr additive="base">
                                        <p:cTn id="106" dur="500" fill="hold"/>
                                        <p:tgtEl>
                                          <p:spTgt spid="8"/>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8" fill="hold" nodeType="with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0-#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0-#ppt_w/2"/>
                                          </p:val>
                                        </p:tav>
                                        <p:tav tm="100000">
                                          <p:val>
                                            <p:strVal val="#ppt_x"/>
                                          </p:val>
                                        </p:tav>
                                      </p:tavLst>
                                    </p:anim>
                                    <p:anim calcmode="lin" valueType="num">
                                      <p:cBhvr additive="base">
                                        <p:cTn id="118" dur="500" fill="hold"/>
                                        <p:tgtEl>
                                          <p:spTgt spid="11"/>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0-#ppt_w/2"/>
                                          </p:val>
                                        </p:tav>
                                        <p:tav tm="100000">
                                          <p:val>
                                            <p:strVal val="#ppt_x"/>
                                          </p:val>
                                        </p:tav>
                                      </p:tavLst>
                                    </p:anim>
                                    <p:anim calcmode="lin" valueType="num">
                                      <p:cBhvr additive="base">
                                        <p:cTn id="122" dur="500" fill="hold"/>
                                        <p:tgtEl>
                                          <p:spTgt spid="22"/>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0-#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par>
                                <p:cTn id="127" presetID="2" presetClass="entr" presetSubtype="8" fill="hold" nodeType="withEffect">
                                  <p:stCondLst>
                                    <p:cond delay="0"/>
                                  </p:stCondLst>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0-#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0-#ppt_w/2"/>
                                          </p:val>
                                        </p:tav>
                                        <p:tav tm="100000">
                                          <p:val>
                                            <p:strVal val="#ppt_x"/>
                                          </p:val>
                                        </p:tav>
                                      </p:tavLst>
                                    </p:anim>
                                    <p:anim calcmode="lin" valueType="num">
                                      <p:cBhvr additive="base">
                                        <p:cTn id="134" dur="500" fill="hold"/>
                                        <p:tgtEl>
                                          <p:spTgt spid="25"/>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500" fill="hold"/>
                                        <p:tgtEl>
                                          <p:spTgt spid="26"/>
                                        </p:tgtEl>
                                        <p:attrNameLst>
                                          <p:attrName>ppt_x</p:attrName>
                                        </p:attrNameLst>
                                      </p:cBhvr>
                                      <p:tavLst>
                                        <p:tav tm="0">
                                          <p:val>
                                            <p:strVal val="0-#ppt_w/2"/>
                                          </p:val>
                                        </p:tav>
                                        <p:tav tm="100000">
                                          <p:val>
                                            <p:strVal val="#ppt_x"/>
                                          </p:val>
                                        </p:tav>
                                      </p:tavLst>
                                    </p:anim>
                                    <p:anim calcmode="lin" valueType="num">
                                      <p:cBhvr additive="base">
                                        <p:cTn id="138" dur="500" fill="hold"/>
                                        <p:tgtEl>
                                          <p:spTgt spid="26"/>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0-#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48"/>
                                        </p:tgtEl>
                                        <p:attrNameLst>
                                          <p:attrName>style.visibility</p:attrName>
                                        </p:attrNameLst>
                                      </p:cBhvr>
                                      <p:to>
                                        <p:strVal val="visible"/>
                                      </p:to>
                                    </p:set>
                                    <p:anim calcmode="lin" valueType="num">
                                      <p:cBhvr additive="base">
                                        <p:cTn id="145" dur="500" fill="hold"/>
                                        <p:tgtEl>
                                          <p:spTgt spid="48"/>
                                        </p:tgtEl>
                                        <p:attrNameLst>
                                          <p:attrName>ppt_x</p:attrName>
                                        </p:attrNameLst>
                                      </p:cBhvr>
                                      <p:tavLst>
                                        <p:tav tm="0">
                                          <p:val>
                                            <p:strVal val="0-#ppt_w/2"/>
                                          </p:val>
                                        </p:tav>
                                        <p:tav tm="100000">
                                          <p:val>
                                            <p:strVal val="#ppt_x"/>
                                          </p:val>
                                        </p:tav>
                                      </p:tavLst>
                                    </p:anim>
                                    <p:anim calcmode="lin" valueType="num">
                                      <p:cBhvr additive="base">
                                        <p:cTn id="146" dur="500" fill="hold"/>
                                        <p:tgtEl>
                                          <p:spTgt spid="48"/>
                                        </p:tgtEl>
                                        <p:attrNameLst>
                                          <p:attrName>ppt_y</p:attrName>
                                        </p:attrNameLst>
                                      </p:cBhvr>
                                      <p:tavLst>
                                        <p:tav tm="0">
                                          <p:val>
                                            <p:strVal val="#ppt_y"/>
                                          </p:val>
                                        </p:tav>
                                        <p:tav tm="100000">
                                          <p:val>
                                            <p:strVal val="#ppt_y"/>
                                          </p:val>
                                        </p:tav>
                                      </p:tavLst>
                                    </p:anim>
                                  </p:childTnLst>
                                </p:cTn>
                              </p:par>
                              <p:par>
                                <p:cTn id="147" presetID="2" presetClass="entr" presetSubtype="8" fill="hold" nodeType="withEffect">
                                  <p:stCondLst>
                                    <p:cond delay="0"/>
                                  </p:stCondLst>
                                  <p:childTnLst>
                                    <p:set>
                                      <p:cBhvr>
                                        <p:cTn id="148" dur="1" fill="hold">
                                          <p:stCondLst>
                                            <p:cond delay="0"/>
                                          </p:stCondLst>
                                        </p:cTn>
                                        <p:tgtEl>
                                          <p:spTgt spid="49"/>
                                        </p:tgtEl>
                                        <p:attrNameLst>
                                          <p:attrName>style.visibility</p:attrName>
                                        </p:attrNameLst>
                                      </p:cBhvr>
                                      <p:to>
                                        <p:strVal val="visible"/>
                                      </p:to>
                                    </p:set>
                                    <p:anim calcmode="lin" valueType="num">
                                      <p:cBhvr additive="base">
                                        <p:cTn id="149" dur="500" fill="hold"/>
                                        <p:tgtEl>
                                          <p:spTgt spid="49"/>
                                        </p:tgtEl>
                                        <p:attrNameLst>
                                          <p:attrName>ppt_x</p:attrName>
                                        </p:attrNameLst>
                                      </p:cBhvr>
                                      <p:tavLst>
                                        <p:tav tm="0">
                                          <p:val>
                                            <p:strVal val="0-#ppt_w/2"/>
                                          </p:val>
                                        </p:tav>
                                        <p:tav tm="100000">
                                          <p:val>
                                            <p:strVal val="#ppt_x"/>
                                          </p:val>
                                        </p:tav>
                                      </p:tavLst>
                                    </p:anim>
                                    <p:anim calcmode="lin" valueType="num">
                                      <p:cBhvr additive="base">
                                        <p:cTn id="150" dur="500" fill="hold"/>
                                        <p:tgtEl>
                                          <p:spTgt spid="49"/>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additive="base">
                                        <p:cTn id="153" dur="500" fill="hold"/>
                                        <p:tgtEl>
                                          <p:spTgt spid="27"/>
                                        </p:tgtEl>
                                        <p:attrNameLst>
                                          <p:attrName>ppt_x</p:attrName>
                                        </p:attrNameLst>
                                      </p:cBhvr>
                                      <p:tavLst>
                                        <p:tav tm="0">
                                          <p:val>
                                            <p:strVal val="0-#ppt_w/2"/>
                                          </p:val>
                                        </p:tav>
                                        <p:tav tm="100000">
                                          <p:val>
                                            <p:strVal val="#ppt_x"/>
                                          </p:val>
                                        </p:tav>
                                      </p:tavLst>
                                    </p:anim>
                                    <p:anim calcmode="lin" valueType="num">
                                      <p:cBhvr additive="base">
                                        <p:cTn id="154" dur="500" fill="hold"/>
                                        <p:tgtEl>
                                          <p:spTgt spid="27"/>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additive="base">
                                        <p:cTn id="157" dur="500" fill="hold"/>
                                        <p:tgtEl>
                                          <p:spTgt spid="28"/>
                                        </p:tgtEl>
                                        <p:attrNameLst>
                                          <p:attrName>ppt_x</p:attrName>
                                        </p:attrNameLst>
                                      </p:cBhvr>
                                      <p:tavLst>
                                        <p:tav tm="0">
                                          <p:val>
                                            <p:strVal val="0-#ppt_w/2"/>
                                          </p:val>
                                        </p:tav>
                                        <p:tav tm="100000">
                                          <p:val>
                                            <p:strVal val="#ppt_x"/>
                                          </p:val>
                                        </p:tav>
                                      </p:tavLst>
                                    </p:anim>
                                    <p:anim calcmode="lin" valueType="num">
                                      <p:cBhvr additive="base">
                                        <p:cTn id="158" dur="500" fill="hold"/>
                                        <p:tgtEl>
                                          <p:spTgt spid="28"/>
                                        </p:tgtEl>
                                        <p:attrNameLst>
                                          <p:attrName>ppt_y</p:attrName>
                                        </p:attrNameLst>
                                      </p:cBhvr>
                                      <p:tavLst>
                                        <p:tav tm="0">
                                          <p:val>
                                            <p:strVal val="#ppt_y"/>
                                          </p:val>
                                        </p:tav>
                                        <p:tav tm="100000">
                                          <p:val>
                                            <p:strVal val="#ppt_y"/>
                                          </p:val>
                                        </p:tav>
                                      </p:tavLst>
                                    </p:anim>
                                  </p:childTnLst>
                                </p:cTn>
                              </p:par>
                              <p:par>
                                <p:cTn id="159" presetID="2" presetClass="entr" presetSubtype="8" fill="hold" grpId="0" nodeType="withEffect">
                                  <p:stCondLst>
                                    <p:cond delay="0"/>
                                  </p:stCondLst>
                                  <p:childTnLst>
                                    <p:set>
                                      <p:cBhvr>
                                        <p:cTn id="160" dur="1" fill="hold">
                                          <p:stCondLst>
                                            <p:cond delay="0"/>
                                          </p:stCondLst>
                                        </p:cTn>
                                        <p:tgtEl>
                                          <p:spTgt spid="29"/>
                                        </p:tgtEl>
                                        <p:attrNameLst>
                                          <p:attrName>style.visibility</p:attrName>
                                        </p:attrNameLst>
                                      </p:cBhvr>
                                      <p:to>
                                        <p:strVal val="visible"/>
                                      </p:to>
                                    </p:set>
                                    <p:anim calcmode="lin" valueType="num">
                                      <p:cBhvr additive="base">
                                        <p:cTn id="161" dur="500" fill="hold"/>
                                        <p:tgtEl>
                                          <p:spTgt spid="29"/>
                                        </p:tgtEl>
                                        <p:attrNameLst>
                                          <p:attrName>ppt_x</p:attrName>
                                        </p:attrNameLst>
                                      </p:cBhvr>
                                      <p:tavLst>
                                        <p:tav tm="0">
                                          <p:val>
                                            <p:strVal val="0-#ppt_w/2"/>
                                          </p:val>
                                        </p:tav>
                                        <p:tav tm="100000">
                                          <p:val>
                                            <p:strVal val="#ppt_x"/>
                                          </p:val>
                                        </p:tav>
                                      </p:tavLst>
                                    </p:anim>
                                    <p:anim calcmode="lin" valueType="num">
                                      <p:cBhvr additive="base">
                                        <p:cTn id="162" dur="500" fill="hold"/>
                                        <p:tgtEl>
                                          <p:spTgt spid="29"/>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30"/>
                                        </p:tgtEl>
                                        <p:attrNameLst>
                                          <p:attrName>style.visibility</p:attrName>
                                        </p:attrNameLst>
                                      </p:cBhvr>
                                      <p:to>
                                        <p:strVal val="visible"/>
                                      </p:to>
                                    </p:set>
                                    <p:anim calcmode="lin" valueType="num">
                                      <p:cBhvr additive="base">
                                        <p:cTn id="165" dur="500" fill="hold"/>
                                        <p:tgtEl>
                                          <p:spTgt spid="30"/>
                                        </p:tgtEl>
                                        <p:attrNameLst>
                                          <p:attrName>ppt_x</p:attrName>
                                        </p:attrNameLst>
                                      </p:cBhvr>
                                      <p:tavLst>
                                        <p:tav tm="0">
                                          <p:val>
                                            <p:strVal val="0-#ppt_w/2"/>
                                          </p:val>
                                        </p:tav>
                                        <p:tav tm="100000">
                                          <p:val>
                                            <p:strVal val="#ppt_x"/>
                                          </p:val>
                                        </p:tav>
                                      </p:tavLst>
                                    </p:anim>
                                    <p:anim calcmode="lin" valueType="num">
                                      <p:cBhvr additive="base">
                                        <p:cTn id="166" dur="500" fill="hold"/>
                                        <p:tgtEl>
                                          <p:spTgt spid="30"/>
                                        </p:tgtEl>
                                        <p:attrNameLst>
                                          <p:attrName>ppt_y</p:attrName>
                                        </p:attrNameLst>
                                      </p:cBhvr>
                                      <p:tavLst>
                                        <p:tav tm="0">
                                          <p:val>
                                            <p:strVal val="#ppt_y"/>
                                          </p:val>
                                        </p:tav>
                                        <p:tav tm="100000">
                                          <p:val>
                                            <p:strVal val="#ppt_y"/>
                                          </p:val>
                                        </p:tav>
                                      </p:tavLst>
                                    </p:anim>
                                  </p:childTnLst>
                                </p:cTn>
                              </p:par>
                              <p:par>
                                <p:cTn id="167" presetID="2" presetClass="entr" presetSubtype="8" fill="hold" grpId="0" nodeType="withEffect">
                                  <p:stCondLst>
                                    <p:cond delay="0"/>
                                  </p:stCondLst>
                                  <p:childTnLst>
                                    <p:set>
                                      <p:cBhvr>
                                        <p:cTn id="168" dur="1" fill="hold">
                                          <p:stCondLst>
                                            <p:cond delay="0"/>
                                          </p:stCondLst>
                                        </p:cTn>
                                        <p:tgtEl>
                                          <p:spTgt spid="31"/>
                                        </p:tgtEl>
                                        <p:attrNameLst>
                                          <p:attrName>style.visibility</p:attrName>
                                        </p:attrNameLst>
                                      </p:cBhvr>
                                      <p:to>
                                        <p:strVal val="visible"/>
                                      </p:to>
                                    </p:set>
                                    <p:anim calcmode="lin" valueType="num">
                                      <p:cBhvr additive="base">
                                        <p:cTn id="169" dur="500" fill="hold"/>
                                        <p:tgtEl>
                                          <p:spTgt spid="31"/>
                                        </p:tgtEl>
                                        <p:attrNameLst>
                                          <p:attrName>ppt_x</p:attrName>
                                        </p:attrNameLst>
                                      </p:cBhvr>
                                      <p:tavLst>
                                        <p:tav tm="0">
                                          <p:val>
                                            <p:strVal val="0-#ppt_w/2"/>
                                          </p:val>
                                        </p:tav>
                                        <p:tav tm="100000">
                                          <p:val>
                                            <p:strVal val="#ppt_x"/>
                                          </p:val>
                                        </p:tav>
                                      </p:tavLst>
                                    </p:anim>
                                    <p:anim calcmode="lin" valueType="num">
                                      <p:cBhvr additive="base">
                                        <p:cTn id="170" dur="500" fill="hold"/>
                                        <p:tgtEl>
                                          <p:spTgt spid="31"/>
                                        </p:tgtEl>
                                        <p:attrNameLst>
                                          <p:attrName>ppt_y</p:attrName>
                                        </p:attrNameLst>
                                      </p:cBhvr>
                                      <p:tavLst>
                                        <p:tav tm="0">
                                          <p:val>
                                            <p:strVal val="#ppt_y"/>
                                          </p:val>
                                        </p:tav>
                                        <p:tav tm="100000">
                                          <p:val>
                                            <p:strVal val="#ppt_y"/>
                                          </p:val>
                                        </p:tav>
                                      </p:tavLst>
                                    </p:anim>
                                  </p:childTnLst>
                                </p:cTn>
                              </p:par>
                              <p:par>
                                <p:cTn id="171" presetID="2" presetClass="entr" presetSubtype="8" fill="hold" grpId="0" nodeType="withEffect">
                                  <p:stCondLst>
                                    <p:cond delay="0"/>
                                  </p:stCondLst>
                                  <p:childTnLst>
                                    <p:set>
                                      <p:cBhvr>
                                        <p:cTn id="172" dur="1" fill="hold">
                                          <p:stCondLst>
                                            <p:cond delay="0"/>
                                          </p:stCondLst>
                                        </p:cTn>
                                        <p:tgtEl>
                                          <p:spTgt spid="32"/>
                                        </p:tgtEl>
                                        <p:attrNameLst>
                                          <p:attrName>style.visibility</p:attrName>
                                        </p:attrNameLst>
                                      </p:cBhvr>
                                      <p:to>
                                        <p:strVal val="visible"/>
                                      </p:to>
                                    </p:set>
                                    <p:anim calcmode="lin" valueType="num">
                                      <p:cBhvr additive="base">
                                        <p:cTn id="173" dur="500" fill="hold"/>
                                        <p:tgtEl>
                                          <p:spTgt spid="32"/>
                                        </p:tgtEl>
                                        <p:attrNameLst>
                                          <p:attrName>ppt_x</p:attrName>
                                        </p:attrNameLst>
                                      </p:cBhvr>
                                      <p:tavLst>
                                        <p:tav tm="0">
                                          <p:val>
                                            <p:strVal val="0-#ppt_w/2"/>
                                          </p:val>
                                        </p:tav>
                                        <p:tav tm="100000">
                                          <p:val>
                                            <p:strVal val="#ppt_x"/>
                                          </p:val>
                                        </p:tav>
                                      </p:tavLst>
                                    </p:anim>
                                    <p:anim calcmode="lin" valueType="num">
                                      <p:cBhvr additive="base">
                                        <p:cTn id="174" dur="500" fill="hold"/>
                                        <p:tgtEl>
                                          <p:spTgt spid="32"/>
                                        </p:tgtEl>
                                        <p:attrNameLst>
                                          <p:attrName>ppt_y</p:attrName>
                                        </p:attrNameLst>
                                      </p:cBhvr>
                                      <p:tavLst>
                                        <p:tav tm="0">
                                          <p:val>
                                            <p:strVal val="#ppt_y"/>
                                          </p:val>
                                        </p:tav>
                                        <p:tav tm="100000">
                                          <p:val>
                                            <p:strVal val="#ppt_y"/>
                                          </p:val>
                                        </p:tav>
                                      </p:tavLst>
                                    </p:anim>
                                  </p:childTnLst>
                                </p:cTn>
                              </p:par>
                              <p:par>
                                <p:cTn id="175" presetID="2" presetClass="entr" presetSubtype="8"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additive="base">
                                        <p:cTn id="177" dur="500" fill="hold"/>
                                        <p:tgtEl>
                                          <p:spTgt spid="33"/>
                                        </p:tgtEl>
                                        <p:attrNameLst>
                                          <p:attrName>ppt_x</p:attrName>
                                        </p:attrNameLst>
                                      </p:cBhvr>
                                      <p:tavLst>
                                        <p:tav tm="0">
                                          <p:val>
                                            <p:strVal val="0-#ppt_w/2"/>
                                          </p:val>
                                        </p:tav>
                                        <p:tav tm="100000">
                                          <p:val>
                                            <p:strVal val="#ppt_x"/>
                                          </p:val>
                                        </p:tav>
                                      </p:tavLst>
                                    </p:anim>
                                    <p:anim calcmode="lin" valueType="num">
                                      <p:cBhvr additive="base">
                                        <p:cTn id="178" dur="500" fill="hold"/>
                                        <p:tgtEl>
                                          <p:spTgt spid="33"/>
                                        </p:tgtEl>
                                        <p:attrNameLst>
                                          <p:attrName>ppt_y</p:attrName>
                                        </p:attrNameLst>
                                      </p:cBhvr>
                                      <p:tavLst>
                                        <p:tav tm="0">
                                          <p:val>
                                            <p:strVal val="#ppt_y"/>
                                          </p:val>
                                        </p:tav>
                                        <p:tav tm="100000">
                                          <p:val>
                                            <p:strVal val="#ppt_y"/>
                                          </p:val>
                                        </p:tav>
                                      </p:tavLst>
                                    </p:anim>
                                  </p:childTnLst>
                                </p:cTn>
                              </p:par>
                              <p:par>
                                <p:cTn id="179" presetID="2" presetClass="entr" presetSubtype="8" fill="hold" grpId="0" nodeType="withEffect">
                                  <p:stCondLst>
                                    <p:cond delay="0"/>
                                  </p:stCondLst>
                                  <p:childTnLst>
                                    <p:set>
                                      <p:cBhvr>
                                        <p:cTn id="180" dur="1" fill="hold">
                                          <p:stCondLst>
                                            <p:cond delay="0"/>
                                          </p:stCondLst>
                                        </p:cTn>
                                        <p:tgtEl>
                                          <p:spTgt spid="34"/>
                                        </p:tgtEl>
                                        <p:attrNameLst>
                                          <p:attrName>style.visibility</p:attrName>
                                        </p:attrNameLst>
                                      </p:cBhvr>
                                      <p:to>
                                        <p:strVal val="visible"/>
                                      </p:to>
                                    </p:set>
                                    <p:anim calcmode="lin" valueType="num">
                                      <p:cBhvr additive="base">
                                        <p:cTn id="181" dur="500" fill="hold"/>
                                        <p:tgtEl>
                                          <p:spTgt spid="34"/>
                                        </p:tgtEl>
                                        <p:attrNameLst>
                                          <p:attrName>ppt_x</p:attrName>
                                        </p:attrNameLst>
                                      </p:cBhvr>
                                      <p:tavLst>
                                        <p:tav tm="0">
                                          <p:val>
                                            <p:strVal val="0-#ppt_w/2"/>
                                          </p:val>
                                        </p:tav>
                                        <p:tav tm="100000">
                                          <p:val>
                                            <p:strVal val="#ppt_x"/>
                                          </p:val>
                                        </p:tav>
                                      </p:tavLst>
                                    </p:anim>
                                    <p:anim calcmode="lin" valueType="num">
                                      <p:cBhvr additive="base">
                                        <p:cTn id="182" dur="500" fill="hold"/>
                                        <p:tgtEl>
                                          <p:spTgt spid="3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35"/>
                                        </p:tgtEl>
                                        <p:attrNameLst>
                                          <p:attrName>style.visibility</p:attrName>
                                        </p:attrNameLst>
                                      </p:cBhvr>
                                      <p:to>
                                        <p:strVal val="visible"/>
                                      </p:to>
                                    </p:set>
                                    <p:anim calcmode="lin" valueType="num">
                                      <p:cBhvr additive="base">
                                        <p:cTn id="185" dur="500" fill="hold"/>
                                        <p:tgtEl>
                                          <p:spTgt spid="35"/>
                                        </p:tgtEl>
                                        <p:attrNameLst>
                                          <p:attrName>ppt_x</p:attrName>
                                        </p:attrNameLst>
                                      </p:cBhvr>
                                      <p:tavLst>
                                        <p:tav tm="0">
                                          <p:val>
                                            <p:strVal val="0-#ppt_w/2"/>
                                          </p:val>
                                        </p:tav>
                                        <p:tav tm="100000">
                                          <p:val>
                                            <p:strVal val="#ppt_x"/>
                                          </p:val>
                                        </p:tav>
                                      </p:tavLst>
                                    </p:anim>
                                    <p:anim calcmode="lin" valueType="num">
                                      <p:cBhvr additive="base">
                                        <p:cTn id="186" dur="500" fill="hold"/>
                                        <p:tgtEl>
                                          <p:spTgt spid="35"/>
                                        </p:tgtEl>
                                        <p:attrNameLst>
                                          <p:attrName>ppt_y</p:attrName>
                                        </p:attrNameLst>
                                      </p:cBhvr>
                                      <p:tavLst>
                                        <p:tav tm="0">
                                          <p:val>
                                            <p:strVal val="#ppt_y"/>
                                          </p:val>
                                        </p:tav>
                                        <p:tav tm="100000">
                                          <p:val>
                                            <p:strVal val="#ppt_y"/>
                                          </p:val>
                                        </p:tav>
                                      </p:tavLst>
                                    </p:anim>
                                  </p:childTnLst>
                                </p:cTn>
                              </p:par>
                              <p:par>
                                <p:cTn id="187" presetID="2" presetClass="entr" presetSubtype="8" fill="hold" grpId="0" nodeType="withEffect">
                                  <p:stCondLst>
                                    <p:cond delay="0"/>
                                  </p:stCondLst>
                                  <p:childTnLst>
                                    <p:set>
                                      <p:cBhvr>
                                        <p:cTn id="188" dur="1" fill="hold">
                                          <p:stCondLst>
                                            <p:cond delay="0"/>
                                          </p:stCondLst>
                                        </p:cTn>
                                        <p:tgtEl>
                                          <p:spTgt spid="50"/>
                                        </p:tgtEl>
                                        <p:attrNameLst>
                                          <p:attrName>style.visibility</p:attrName>
                                        </p:attrNameLst>
                                      </p:cBhvr>
                                      <p:to>
                                        <p:strVal val="visible"/>
                                      </p:to>
                                    </p:set>
                                    <p:anim calcmode="lin" valueType="num">
                                      <p:cBhvr additive="base">
                                        <p:cTn id="189" dur="500" fill="hold"/>
                                        <p:tgtEl>
                                          <p:spTgt spid="50"/>
                                        </p:tgtEl>
                                        <p:attrNameLst>
                                          <p:attrName>ppt_x</p:attrName>
                                        </p:attrNameLst>
                                      </p:cBhvr>
                                      <p:tavLst>
                                        <p:tav tm="0">
                                          <p:val>
                                            <p:strVal val="0-#ppt_w/2"/>
                                          </p:val>
                                        </p:tav>
                                        <p:tav tm="100000">
                                          <p:val>
                                            <p:strVal val="#ppt_x"/>
                                          </p:val>
                                        </p:tav>
                                      </p:tavLst>
                                    </p:anim>
                                    <p:anim calcmode="lin" valueType="num">
                                      <p:cBhvr additive="base">
                                        <p:cTn id="190" dur="500" fill="hold"/>
                                        <p:tgtEl>
                                          <p:spTgt spid="50"/>
                                        </p:tgtEl>
                                        <p:attrNameLst>
                                          <p:attrName>ppt_y</p:attrName>
                                        </p:attrNameLst>
                                      </p:cBhvr>
                                      <p:tavLst>
                                        <p:tav tm="0">
                                          <p:val>
                                            <p:strVal val="#ppt_y"/>
                                          </p:val>
                                        </p:tav>
                                        <p:tav tm="100000">
                                          <p:val>
                                            <p:strVal val="#ppt_y"/>
                                          </p:val>
                                        </p:tav>
                                      </p:tavLst>
                                    </p:anim>
                                  </p:childTnLst>
                                </p:cTn>
                              </p:par>
                              <p:par>
                                <p:cTn id="191" presetID="2" presetClass="entr" presetSubtype="8" fill="hold" grpId="0" nodeType="withEffect">
                                  <p:stCondLst>
                                    <p:cond delay="0"/>
                                  </p:stCondLst>
                                  <p:childTnLst>
                                    <p:set>
                                      <p:cBhvr>
                                        <p:cTn id="192" dur="1" fill="hold">
                                          <p:stCondLst>
                                            <p:cond delay="0"/>
                                          </p:stCondLst>
                                        </p:cTn>
                                        <p:tgtEl>
                                          <p:spTgt spid="52"/>
                                        </p:tgtEl>
                                        <p:attrNameLst>
                                          <p:attrName>style.visibility</p:attrName>
                                        </p:attrNameLst>
                                      </p:cBhvr>
                                      <p:to>
                                        <p:strVal val="visible"/>
                                      </p:to>
                                    </p:set>
                                    <p:anim calcmode="lin" valueType="num">
                                      <p:cBhvr additive="base">
                                        <p:cTn id="193" dur="500" fill="hold"/>
                                        <p:tgtEl>
                                          <p:spTgt spid="52"/>
                                        </p:tgtEl>
                                        <p:attrNameLst>
                                          <p:attrName>ppt_x</p:attrName>
                                        </p:attrNameLst>
                                      </p:cBhvr>
                                      <p:tavLst>
                                        <p:tav tm="0">
                                          <p:val>
                                            <p:strVal val="0-#ppt_w/2"/>
                                          </p:val>
                                        </p:tav>
                                        <p:tav tm="100000">
                                          <p:val>
                                            <p:strVal val="#ppt_x"/>
                                          </p:val>
                                        </p:tav>
                                      </p:tavLst>
                                    </p:anim>
                                    <p:anim calcmode="lin" valueType="num">
                                      <p:cBhvr additive="base">
                                        <p:cTn id="19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2" fill="hold" nodeType="clickEffect">
                                  <p:stCondLst>
                                    <p:cond delay="0"/>
                                  </p:stCondLst>
                                  <p:childTnLst>
                                    <p:set>
                                      <p:cBhvr>
                                        <p:cTn id="198" dur="1" fill="hold">
                                          <p:stCondLst>
                                            <p:cond delay="0"/>
                                          </p:stCondLst>
                                        </p:cTn>
                                        <p:tgtEl>
                                          <p:spTgt spid="67"/>
                                        </p:tgtEl>
                                        <p:attrNameLst>
                                          <p:attrName>style.visibility</p:attrName>
                                        </p:attrNameLst>
                                      </p:cBhvr>
                                      <p:to>
                                        <p:strVal val="visible"/>
                                      </p:to>
                                    </p:set>
                                    <p:anim calcmode="lin" valueType="num">
                                      <p:cBhvr additive="base">
                                        <p:cTn id="199" dur="500" fill="hold"/>
                                        <p:tgtEl>
                                          <p:spTgt spid="67"/>
                                        </p:tgtEl>
                                        <p:attrNameLst>
                                          <p:attrName>ppt_x</p:attrName>
                                        </p:attrNameLst>
                                      </p:cBhvr>
                                      <p:tavLst>
                                        <p:tav tm="0">
                                          <p:val>
                                            <p:strVal val="1+#ppt_w/2"/>
                                          </p:val>
                                        </p:tav>
                                        <p:tav tm="100000">
                                          <p:val>
                                            <p:strVal val="#ppt_x"/>
                                          </p:val>
                                        </p:tav>
                                      </p:tavLst>
                                    </p:anim>
                                    <p:anim calcmode="lin" valueType="num">
                                      <p:cBhvr additive="base">
                                        <p:cTn id="200" dur="500" fill="hold"/>
                                        <p:tgtEl>
                                          <p:spTgt spid="67"/>
                                        </p:tgtEl>
                                        <p:attrNameLst>
                                          <p:attrName>ppt_y</p:attrName>
                                        </p:attrNameLst>
                                      </p:cBhvr>
                                      <p:tavLst>
                                        <p:tav tm="0">
                                          <p:val>
                                            <p:strVal val="#ppt_y"/>
                                          </p:val>
                                        </p:tav>
                                        <p:tav tm="100000">
                                          <p:val>
                                            <p:strVal val="#ppt_y"/>
                                          </p:val>
                                        </p:tav>
                                      </p:tavLst>
                                    </p:anim>
                                  </p:childTnLst>
                                </p:cTn>
                              </p:par>
                              <p:par>
                                <p:cTn id="201" presetID="2" presetClass="entr" presetSubtype="2" fill="hold" nodeType="withEffect">
                                  <p:stCondLst>
                                    <p:cond delay="0"/>
                                  </p:stCondLst>
                                  <p:childTnLst>
                                    <p:set>
                                      <p:cBhvr>
                                        <p:cTn id="202" dur="1" fill="hold">
                                          <p:stCondLst>
                                            <p:cond delay="0"/>
                                          </p:stCondLst>
                                        </p:cTn>
                                        <p:tgtEl>
                                          <p:spTgt spid="16"/>
                                        </p:tgtEl>
                                        <p:attrNameLst>
                                          <p:attrName>style.visibility</p:attrName>
                                        </p:attrNameLst>
                                      </p:cBhvr>
                                      <p:to>
                                        <p:strVal val="visible"/>
                                      </p:to>
                                    </p:set>
                                    <p:anim calcmode="lin" valueType="num">
                                      <p:cBhvr additive="base">
                                        <p:cTn id="203" dur="500" fill="hold"/>
                                        <p:tgtEl>
                                          <p:spTgt spid="16"/>
                                        </p:tgtEl>
                                        <p:attrNameLst>
                                          <p:attrName>ppt_x</p:attrName>
                                        </p:attrNameLst>
                                      </p:cBhvr>
                                      <p:tavLst>
                                        <p:tav tm="0">
                                          <p:val>
                                            <p:strVal val="1+#ppt_w/2"/>
                                          </p:val>
                                        </p:tav>
                                        <p:tav tm="100000">
                                          <p:val>
                                            <p:strVal val="#ppt_x"/>
                                          </p:val>
                                        </p:tav>
                                      </p:tavLst>
                                    </p:anim>
                                    <p:anim calcmode="lin" valueType="num">
                                      <p:cBhvr additive="base">
                                        <p:cTn id="20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2" fill="hold" nodeType="clickEffect">
                                  <p:stCondLst>
                                    <p:cond delay="0"/>
                                  </p:stCondLst>
                                  <p:childTnLst>
                                    <p:set>
                                      <p:cBhvr>
                                        <p:cTn id="208" dur="1" fill="hold">
                                          <p:stCondLst>
                                            <p:cond delay="0"/>
                                          </p:stCondLst>
                                        </p:cTn>
                                        <p:tgtEl>
                                          <p:spTgt spid="68"/>
                                        </p:tgtEl>
                                        <p:attrNameLst>
                                          <p:attrName>style.visibility</p:attrName>
                                        </p:attrNameLst>
                                      </p:cBhvr>
                                      <p:to>
                                        <p:strVal val="visible"/>
                                      </p:to>
                                    </p:set>
                                    <p:anim calcmode="lin" valueType="num">
                                      <p:cBhvr additive="base">
                                        <p:cTn id="209" dur="500" fill="hold"/>
                                        <p:tgtEl>
                                          <p:spTgt spid="68"/>
                                        </p:tgtEl>
                                        <p:attrNameLst>
                                          <p:attrName>ppt_x</p:attrName>
                                        </p:attrNameLst>
                                      </p:cBhvr>
                                      <p:tavLst>
                                        <p:tav tm="0">
                                          <p:val>
                                            <p:strVal val="1+#ppt_w/2"/>
                                          </p:val>
                                        </p:tav>
                                        <p:tav tm="100000">
                                          <p:val>
                                            <p:strVal val="#ppt_x"/>
                                          </p:val>
                                        </p:tav>
                                      </p:tavLst>
                                    </p:anim>
                                    <p:anim calcmode="lin" valueType="num">
                                      <p:cBhvr additive="base">
                                        <p:cTn id="210" dur="500" fill="hold"/>
                                        <p:tgtEl>
                                          <p:spTgt spid="68"/>
                                        </p:tgtEl>
                                        <p:attrNameLst>
                                          <p:attrName>ppt_y</p:attrName>
                                        </p:attrNameLst>
                                      </p:cBhvr>
                                      <p:tavLst>
                                        <p:tav tm="0">
                                          <p:val>
                                            <p:strVal val="#ppt_y"/>
                                          </p:val>
                                        </p:tav>
                                        <p:tav tm="100000">
                                          <p:val>
                                            <p:strVal val="#ppt_y"/>
                                          </p:val>
                                        </p:tav>
                                      </p:tavLst>
                                    </p:anim>
                                  </p:childTnLst>
                                </p:cTn>
                              </p:par>
                              <p:par>
                                <p:cTn id="211" presetID="2" presetClass="entr" presetSubtype="2" fill="hold" grpId="0" nodeType="withEffect">
                                  <p:stCondLst>
                                    <p:cond delay="0"/>
                                  </p:stCondLst>
                                  <p:childTnLst>
                                    <p:set>
                                      <p:cBhvr>
                                        <p:cTn id="212" dur="1" fill="hold">
                                          <p:stCondLst>
                                            <p:cond delay="0"/>
                                          </p:stCondLst>
                                        </p:cTn>
                                        <p:tgtEl>
                                          <p:spTgt spid="57"/>
                                        </p:tgtEl>
                                        <p:attrNameLst>
                                          <p:attrName>style.visibility</p:attrName>
                                        </p:attrNameLst>
                                      </p:cBhvr>
                                      <p:to>
                                        <p:strVal val="visible"/>
                                      </p:to>
                                    </p:set>
                                    <p:anim calcmode="lin" valueType="num">
                                      <p:cBhvr additive="base">
                                        <p:cTn id="213" dur="500" fill="hold"/>
                                        <p:tgtEl>
                                          <p:spTgt spid="57"/>
                                        </p:tgtEl>
                                        <p:attrNameLst>
                                          <p:attrName>ppt_x</p:attrName>
                                        </p:attrNameLst>
                                      </p:cBhvr>
                                      <p:tavLst>
                                        <p:tav tm="0">
                                          <p:val>
                                            <p:strVal val="1+#ppt_w/2"/>
                                          </p:val>
                                        </p:tav>
                                        <p:tav tm="100000">
                                          <p:val>
                                            <p:strVal val="#ppt_x"/>
                                          </p:val>
                                        </p:tav>
                                      </p:tavLst>
                                    </p:anim>
                                    <p:anim calcmode="lin" valueType="num">
                                      <p:cBhvr additive="base">
                                        <p:cTn id="2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37"/>
                                        </p:tgtEl>
                                        <p:attrNameLst>
                                          <p:attrName>style.visibility</p:attrName>
                                        </p:attrNameLst>
                                      </p:cBhvr>
                                      <p:to>
                                        <p:strVal val="visible"/>
                                      </p:to>
                                    </p:set>
                                    <p:anim calcmode="lin" valueType="num">
                                      <p:cBhvr additive="base">
                                        <p:cTn id="219" dur="500" fill="hold"/>
                                        <p:tgtEl>
                                          <p:spTgt spid="37"/>
                                        </p:tgtEl>
                                        <p:attrNameLst>
                                          <p:attrName>ppt_x</p:attrName>
                                        </p:attrNameLst>
                                      </p:cBhvr>
                                      <p:tavLst>
                                        <p:tav tm="0">
                                          <p:val>
                                            <p:strVal val="#ppt_x"/>
                                          </p:val>
                                        </p:tav>
                                        <p:tav tm="100000">
                                          <p:val>
                                            <p:strVal val="#ppt_x"/>
                                          </p:val>
                                        </p:tav>
                                      </p:tavLst>
                                    </p:anim>
                                    <p:anim calcmode="lin" valueType="num">
                                      <p:cBhvr additive="base">
                                        <p:cTn id="220" dur="500" fill="hold"/>
                                        <p:tgtEl>
                                          <p:spTgt spid="37"/>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40"/>
                                        </p:tgtEl>
                                        <p:attrNameLst>
                                          <p:attrName>style.visibility</p:attrName>
                                        </p:attrNameLst>
                                      </p:cBhvr>
                                      <p:to>
                                        <p:strVal val="visible"/>
                                      </p:to>
                                    </p:set>
                                    <p:anim calcmode="lin" valueType="num">
                                      <p:cBhvr additive="base">
                                        <p:cTn id="223" dur="500" fill="hold"/>
                                        <p:tgtEl>
                                          <p:spTgt spid="40"/>
                                        </p:tgtEl>
                                        <p:attrNameLst>
                                          <p:attrName>ppt_x</p:attrName>
                                        </p:attrNameLst>
                                      </p:cBhvr>
                                      <p:tavLst>
                                        <p:tav tm="0">
                                          <p:val>
                                            <p:strVal val="#ppt_x"/>
                                          </p:val>
                                        </p:tav>
                                        <p:tav tm="100000">
                                          <p:val>
                                            <p:strVal val="#ppt_x"/>
                                          </p:val>
                                        </p:tav>
                                      </p:tavLst>
                                    </p:anim>
                                    <p:anim calcmode="lin" valueType="num">
                                      <p:cBhvr additive="base">
                                        <p:cTn id="224" dur="500" fill="hold"/>
                                        <p:tgtEl>
                                          <p:spTgt spid="40"/>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0"/>
                                        </p:tgtEl>
                                        <p:attrNameLst>
                                          <p:attrName>style.visibility</p:attrName>
                                        </p:attrNameLst>
                                      </p:cBhvr>
                                      <p:to>
                                        <p:strVal val="visible"/>
                                      </p:to>
                                    </p:set>
                                    <p:anim calcmode="lin" valueType="num">
                                      <p:cBhvr additive="base">
                                        <p:cTn id="227" dur="500" fill="hold"/>
                                        <p:tgtEl>
                                          <p:spTgt spid="210"/>
                                        </p:tgtEl>
                                        <p:attrNameLst>
                                          <p:attrName>ppt_x</p:attrName>
                                        </p:attrNameLst>
                                      </p:cBhvr>
                                      <p:tavLst>
                                        <p:tav tm="0">
                                          <p:val>
                                            <p:strVal val="#ppt_x"/>
                                          </p:val>
                                        </p:tav>
                                        <p:tav tm="100000">
                                          <p:val>
                                            <p:strVal val="#ppt_x"/>
                                          </p:val>
                                        </p:tav>
                                      </p:tavLst>
                                    </p:anim>
                                    <p:anim calcmode="lin" valueType="num">
                                      <p:cBhvr additive="base">
                                        <p:cTn id="228" dur="500" fill="hold"/>
                                        <p:tgtEl>
                                          <p:spTgt spid="21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
                                        </p:tgtEl>
                                        <p:attrNameLst>
                                          <p:attrName>style.visibility</p:attrName>
                                        </p:attrNameLst>
                                      </p:cBhvr>
                                      <p:to>
                                        <p:strVal val="visible"/>
                                      </p:to>
                                    </p:set>
                                    <p:anim calcmode="lin" valueType="num">
                                      <p:cBhvr additive="base">
                                        <p:cTn id="231" dur="500" fill="hold"/>
                                        <p:tgtEl>
                                          <p:spTgt spid="2"/>
                                        </p:tgtEl>
                                        <p:attrNameLst>
                                          <p:attrName>ppt_x</p:attrName>
                                        </p:attrNameLst>
                                      </p:cBhvr>
                                      <p:tavLst>
                                        <p:tav tm="0">
                                          <p:val>
                                            <p:strVal val="#ppt_x"/>
                                          </p:val>
                                        </p:tav>
                                        <p:tav tm="100000">
                                          <p:val>
                                            <p:strVal val="#ppt_x"/>
                                          </p:val>
                                        </p:tav>
                                      </p:tavLst>
                                    </p:anim>
                                    <p:anim calcmode="lin" valueType="num">
                                      <p:cBhvr additive="base">
                                        <p:cTn id="232" dur="500" fill="hold"/>
                                        <p:tgtEl>
                                          <p:spTgt spid="2"/>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41"/>
                                        </p:tgtEl>
                                        <p:attrNameLst>
                                          <p:attrName>style.visibility</p:attrName>
                                        </p:attrNameLst>
                                      </p:cBhvr>
                                      <p:to>
                                        <p:strVal val="visible"/>
                                      </p:to>
                                    </p:set>
                                    <p:anim calcmode="lin" valueType="num">
                                      <p:cBhvr additive="base">
                                        <p:cTn id="235" dur="500" fill="hold"/>
                                        <p:tgtEl>
                                          <p:spTgt spid="41"/>
                                        </p:tgtEl>
                                        <p:attrNameLst>
                                          <p:attrName>ppt_x</p:attrName>
                                        </p:attrNameLst>
                                      </p:cBhvr>
                                      <p:tavLst>
                                        <p:tav tm="0">
                                          <p:val>
                                            <p:strVal val="#ppt_x"/>
                                          </p:val>
                                        </p:tav>
                                        <p:tav tm="100000">
                                          <p:val>
                                            <p:strVal val="#ppt_x"/>
                                          </p:val>
                                        </p:tav>
                                      </p:tavLst>
                                    </p:anim>
                                    <p:anim calcmode="lin" valueType="num">
                                      <p:cBhvr additive="base">
                                        <p:cTn id="236" dur="500" fill="hold"/>
                                        <p:tgtEl>
                                          <p:spTgt spid="41"/>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42"/>
                                        </p:tgtEl>
                                        <p:attrNameLst>
                                          <p:attrName>style.visibility</p:attrName>
                                        </p:attrNameLst>
                                      </p:cBhvr>
                                      <p:to>
                                        <p:strVal val="visible"/>
                                      </p:to>
                                    </p:set>
                                    <p:anim calcmode="lin" valueType="num">
                                      <p:cBhvr additive="base">
                                        <p:cTn id="239" dur="500" fill="hold"/>
                                        <p:tgtEl>
                                          <p:spTgt spid="42"/>
                                        </p:tgtEl>
                                        <p:attrNameLst>
                                          <p:attrName>ppt_x</p:attrName>
                                        </p:attrNameLst>
                                      </p:cBhvr>
                                      <p:tavLst>
                                        <p:tav tm="0">
                                          <p:val>
                                            <p:strVal val="#ppt_x"/>
                                          </p:val>
                                        </p:tav>
                                        <p:tav tm="100000">
                                          <p:val>
                                            <p:strVal val="#ppt_x"/>
                                          </p:val>
                                        </p:tav>
                                      </p:tavLst>
                                    </p:anim>
                                    <p:anim calcmode="lin" valueType="num">
                                      <p:cBhvr additive="base">
                                        <p:cTn id="240" dur="500" fill="hold"/>
                                        <p:tgtEl>
                                          <p:spTgt spid="4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43"/>
                                        </p:tgtEl>
                                        <p:attrNameLst>
                                          <p:attrName>style.visibility</p:attrName>
                                        </p:attrNameLst>
                                      </p:cBhvr>
                                      <p:to>
                                        <p:strVal val="visible"/>
                                      </p:to>
                                    </p:set>
                                    <p:anim calcmode="lin" valueType="num">
                                      <p:cBhvr additive="base">
                                        <p:cTn id="243" dur="500" fill="hold"/>
                                        <p:tgtEl>
                                          <p:spTgt spid="43"/>
                                        </p:tgtEl>
                                        <p:attrNameLst>
                                          <p:attrName>ppt_x</p:attrName>
                                        </p:attrNameLst>
                                      </p:cBhvr>
                                      <p:tavLst>
                                        <p:tav tm="0">
                                          <p:val>
                                            <p:strVal val="#ppt_x"/>
                                          </p:val>
                                        </p:tav>
                                        <p:tav tm="100000">
                                          <p:val>
                                            <p:strVal val="#ppt_x"/>
                                          </p:val>
                                        </p:tav>
                                      </p:tavLst>
                                    </p:anim>
                                    <p:anim calcmode="lin" valueType="num">
                                      <p:cBhvr additive="base">
                                        <p:cTn id="244" dur="500" fill="hold"/>
                                        <p:tgtEl>
                                          <p:spTgt spid="43"/>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44"/>
                                        </p:tgtEl>
                                        <p:attrNameLst>
                                          <p:attrName>style.visibility</p:attrName>
                                        </p:attrNameLst>
                                      </p:cBhvr>
                                      <p:to>
                                        <p:strVal val="visible"/>
                                      </p:to>
                                    </p:set>
                                    <p:anim calcmode="lin" valueType="num">
                                      <p:cBhvr additive="base">
                                        <p:cTn id="247" dur="500" fill="hold"/>
                                        <p:tgtEl>
                                          <p:spTgt spid="44"/>
                                        </p:tgtEl>
                                        <p:attrNameLst>
                                          <p:attrName>ppt_x</p:attrName>
                                        </p:attrNameLst>
                                      </p:cBhvr>
                                      <p:tavLst>
                                        <p:tav tm="0">
                                          <p:val>
                                            <p:strVal val="#ppt_x"/>
                                          </p:val>
                                        </p:tav>
                                        <p:tav tm="100000">
                                          <p:val>
                                            <p:strVal val="#ppt_x"/>
                                          </p:val>
                                        </p:tav>
                                      </p:tavLst>
                                    </p:anim>
                                    <p:anim calcmode="lin" valueType="num">
                                      <p:cBhvr additive="base">
                                        <p:cTn id="248" dur="500" fill="hold"/>
                                        <p:tgtEl>
                                          <p:spTgt spid="4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6"/>
                                        </p:tgtEl>
                                        <p:attrNameLst>
                                          <p:attrName>style.visibility</p:attrName>
                                        </p:attrNameLst>
                                      </p:cBhvr>
                                      <p:to>
                                        <p:strVal val="visible"/>
                                      </p:to>
                                    </p:set>
                                    <p:anim calcmode="lin" valueType="num">
                                      <p:cBhvr additive="base">
                                        <p:cTn id="251" dur="500" fill="hold"/>
                                        <p:tgtEl>
                                          <p:spTgt spid="76"/>
                                        </p:tgtEl>
                                        <p:attrNameLst>
                                          <p:attrName>ppt_x</p:attrName>
                                        </p:attrNameLst>
                                      </p:cBhvr>
                                      <p:tavLst>
                                        <p:tav tm="0">
                                          <p:val>
                                            <p:strVal val="#ppt_x"/>
                                          </p:val>
                                        </p:tav>
                                        <p:tav tm="100000">
                                          <p:val>
                                            <p:strVal val="#ppt_x"/>
                                          </p:val>
                                        </p:tav>
                                      </p:tavLst>
                                    </p:anim>
                                    <p:anim calcmode="lin" valueType="num">
                                      <p:cBhvr additive="base">
                                        <p:cTn id="25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2" presetClass="entr" presetSubtype="4" fill="hold" nodeType="clickEffect">
                                  <p:stCondLst>
                                    <p:cond delay="0"/>
                                  </p:stCondLst>
                                  <p:childTnLst>
                                    <p:set>
                                      <p:cBhvr>
                                        <p:cTn id="256" dur="1" fill="hold">
                                          <p:stCondLst>
                                            <p:cond delay="0"/>
                                          </p:stCondLst>
                                        </p:cTn>
                                        <p:tgtEl>
                                          <p:spTgt spid="39"/>
                                        </p:tgtEl>
                                        <p:attrNameLst>
                                          <p:attrName>style.visibility</p:attrName>
                                        </p:attrNameLst>
                                      </p:cBhvr>
                                      <p:to>
                                        <p:strVal val="visible"/>
                                      </p:to>
                                    </p:set>
                                    <p:anim calcmode="lin" valueType="num">
                                      <p:cBhvr additive="base">
                                        <p:cTn id="257" dur="500" fill="hold"/>
                                        <p:tgtEl>
                                          <p:spTgt spid="39"/>
                                        </p:tgtEl>
                                        <p:attrNameLst>
                                          <p:attrName>ppt_x</p:attrName>
                                        </p:attrNameLst>
                                      </p:cBhvr>
                                      <p:tavLst>
                                        <p:tav tm="0">
                                          <p:val>
                                            <p:strVal val="#ppt_x"/>
                                          </p:val>
                                        </p:tav>
                                        <p:tav tm="100000">
                                          <p:val>
                                            <p:strVal val="#ppt_x"/>
                                          </p:val>
                                        </p:tav>
                                      </p:tavLst>
                                    </p:anim>
                                    <p:anim calcmode="lin" valueType="num">
                                      <p:cBhvr additive="base">
                                        <p:cTn id="25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5" grpId="0" animBg="1"/>
      <p:bldP spid="56" grpId="0" animBg="1"/>
      <p:bldP spid="57" grpId="0" animBg="1"/>
      <p:bldP spid="7" grpId="0" animBg="1"/>
      <p:bldP spid="8" grpId="0" animBg="1"/>
      <p:bldP spid="9" grpId="0" animBg="1"/>
      <p:bldP spid="11" grpId="0" animBg="1"/>
      <p:bldP spid="12" grpId="0" animBg="1"/>
      <p:bldP spid="13" grpId="0" animBg="1"/>
      <p:bldP spid="15" grpId="0" animBg="1"/>
      <p:bldP spid="17" grpId="0"/>
      <p:bldP spid="18" grpId="0"/>
      <p:bldP spid="19" grpId="0"/>
      <p:bldP spid="20" grpId="0"/>
      <p:bldP spid="21" grpId="0"/>
      <p:bldP spid="22" grpId="0"/>
      <p:bldP spid="23" grpId="0" animBg="1"/>
      <p:bldP spid="25" grpId="0"/>
      <p:bldP spid="26" grpId="0" animBg="1"/>
      <p:bldP spid="27" grpId="0" animBg="1"/>
      <p:bldP spid="29" grpId="0" animBg="1"/>
      <p:bldP spid="30" grpId="0"/>
      <p:bldP spid="31" grpId="0" animBg="1"/>
      <p:bldP spid="32" grpId="0" animBg="1"/>
      <p:bldP spid="33" grpId="0" animBg="1"/>
      <p:bldP spid="34" grpId="0" animBg="1"/>
      <p:bldP spid="35" grpId="0" animBg="1"/>
      <p:bldP spid="47" grpId="0" animBg="1"/>
      <p:bldP spid="48" grpId="0"/>
      <p:bldP spid="50" grpId="0" animBg="1"/>
      <p:bldP spid="52" grpId="0" animBg="1"/>
      <p:bldP spid="64" grpId="0" animBg="1"/>
      <p:bldP spid="186" grpId="0" animBg="1"/>
      <p:bldP spid="187" grpId="0" animBg="1"/>
      <p:bldP spid="188" grpId="0" animBg="1"/>
      <p:bldP spid="189" grpId="0" animBg="1"/>
      <p:bldP spid="190" grpId="0" animBg="1"/>
      <p:bldP spid="191" grpId="0" animBg="1"/>
      <p:bldP spid="192" grpId="0" animBg="1"/>
      <p:bldP spid="210" grpId="0"/>
      <p:bldP spid="2" grpId="0" animBg="1"/>
      <p:bldP spid="38" grpId="0" animBg="1"/>
      <p:bldP spid="42" grpId="0"/>
      <p:bldP spid="43" grpId="0" animBg="1"/>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reeform 6"/>
          <p:cNvSpPr>
            <a:spLocks/>
          </p:cNvSpPr>
          <p:nvPr/>
        </p:nvSpPr>
        <p:spPr bwMode="auto">
          <a:xfrm>
            <a:off x="2971800" y="1295400"/>
            <a:ext cx="1949568" cy="3805095"/>
          </a:xfrm>
          <a:prstGeom prst="rect">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a:p>
            <a:endParaRPr lang="en-US" dirty="0">
              <a:latin typeface="+mn-lt"/>
            </a:endParaRPr>
          </a:p>
        </p:txBody>
      </p:sp>
      <p:sp>
        <p:nvSpPr>
          <p:cNvPr id="5" name="AutoShape 4"/>
          <p:cNvSpPr>
            <a:spLocks noChangeAspect="1" noChangeArrowheads="1" noTextEdit="1"/>
          </p:cNvSpPr>
          <p:nvPr/>
        </p:nvSpPr>
        <p:spPr bwMode="auto">
          <a:xfrm>
            <a:off x="2013745" y="1423802"/>
            <a:ext cx="8164513" cy="4254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 name="Freeform 17"/>
          <p:cNvSpPr>
            <a:spLocks/>
          </p:cNvSpPr>
          <p:nvPr/>
        </p:nvSpPr>
        <p:spPr bwMode="auto">
          <a:xfrm>
            <a:off x="5036556" y="1295401"/>
            <a:ext cx="1949568" cy="3805094"/>
          </a:xfrm>
          <a:prstGeom prst="rect">
            <a:avLst/>
          </a:pr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 name="Freeform 24"/>
          <p:cNvSpPr>
            <a:spLocks/>
          </p:cNvSpPr>
          <p:nvPr/>
        </p:nvSpPr>
        <p:spPr bwMode="auto">
          <a:xfrm>
            <a:off x="7114632" y="1295401"/>
            <a:ext cx="1949568" cy="3805094"/>
          </a:xfrm>
          <a:prstGeom prst="rect">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TextBox 13"/>
          <p:cNvSpPr txBox="1"/>
          <p:nvPr/>
        </p:nvSpPr>
        <p:spPr>
          <a:xfrm>
            <a:off x="3032184" y="2853725"/>
            <a:ext cx="1828800" cy="1384995"/>
          </a:xfrm>
          <a:prstGeom prst="rect">
            <a:avLst/>
          </a:prstGeom>
          <a:noFill/>
        </p:spPr>
        <p:txBody>
          <a:bodyPr wrap="square" rtlCol="0">
            <a:spAutoFit/>
          </a:bodyPr>
          <a:lstStyle/>
          <a:p>
            <a:r>
              <a:rPr lang="en-US" sz="1400" dirty="0">
                <a:solidFill>
                  <a:schemeClr val="bg1"/>
                </a:solidFill>
                <a:latin typeface="+mn-lt"/>
              </a:rPr>
              <a:t>Hot, Warm, and Cold storage retention period is configurable based on customer requirements</a:t>
            </a:r>
          </a:p>
        </p:txBody>
      </p:sp>
      <p:sp>
        <p:nvSpPr>
          <p:cNvPr id="15" name="TextBox 14"/>
          <p:cNvSpPr txBox="1"/>
          <p:nvPr/>
        </p:nvSpPr>
        <p:spPr>
          <a:xfrm>
            <a:off x="5096940" y="2853725"/>
            <a:ext cx="1828800" cy="2246769"/>
          </a:xfrm>
          <a:prstGeom prst="rect">
            <a:avLst/>
          </a:prstGeom>
          <a:noFill/>
        </p:spPr>
        <p:txBody>
          <a:bodyPr wrap="square" rtlCol="0">
            <a:spAutoFit/>
          </a:bodyPr>
          <a:lstStyle/>
          <a:p>
            <a:r>
              <a:rPr lang="en-US" sz="1400" dirty="0">
                <a:solidFill>
                  <a:schemeClr val="bg1"/>
                </a:solidFill>
              </a:rPr>
              <a:t>KQL queries can be executed for data in hot storage.  Data in Hot Storage can be processed through Sentinel as if they are new events to take advantage of new use cases</a:t>
            </a:r>
          </a:p>
          <a:p>
            <a:endParaRPr lang="en-US" sz="1400" dirty="0">
              <a:solidFill>
                <a:schemeClr val="bg1"/>
              </a:solidFill>
              <a:latin typeface="+mn-lt"/>
            </a:endParaRPr>
          </a:p>
        </p:txBody>
      </p:sp>
      <p:sp>
        <p:nvSpPr>
          <p:cNvPr id="17" name="TextBox 16"/>
          <p:cNvSpPr txBox="1"/>
          <p:nvPr/>
        </p:nvSpPr>
        <p:spPr>
          <a:xfrm>
            <a:off x="7175016" y="2853725"/>
            <a:ext cx="1828800" cy="1708160"/>
          </a:xfrm>
          <a:prstGeom prst="rect">
            <a:avLst/>
          </a:prstGeom>
          <a:noFill/>
        </p:spPr>
        <p:txBody>
          <a:bodyPr wrap="square" rtlCol="0">
            <a:spAutoFit/>
          </a:bodyPr>
          <a:lstStyle/>
          <a:p>
            <a:r>
              <a:rPr lang="en-US" sz="1300" dirty="0">
                <a:solidFill>
                  <a:schemeClr val="bg1"/>
                </a:solidFill>
              </a:rPr>
              <a:t>Azure Data Explorer can be used to review events in warm storage, and data in cod storage can be restored to be usable at an additional cost.</a:t>
            </a:r>
          </a:p>
          <a:p>
            <a:endParaRPr lang="en-US" sz="1400" dirty="0">
              <a:solidFill>
                <a:schemeClr val="bg1"/>
              </a:solidFill>
              <a:latin typeface="+mn-lt"/>
            </a:endParaRPr>
          </a:p>
        </p:txBody>
      </p:sp>
      <p:cxnSp>
        <p:nvCxnSpPr>
          <p:cNvPr id="21" name="Straight Connector 20"/>
          <p:cNvCxnSpPr/>
          <p:nvPr/>
        </p:nvCxnSpPr>
        <p:spPr>
          <a:xfrm>
            <a:off x="2074129"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38885"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16961"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89074"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32184" y="2821339"/>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96940" y="2821339"/>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75016" y="2821339"/>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289074" y="2949741"/>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Footer Placeholder 1">
            <a:extLst>
              <a:ext uri="{FF2B5EF4-FFF2-40B4-BE49-F238E27FC236}">
                <a16:creationId xmlns:a16="http://schemas.microsoft.com/office/drawing/2014/main" id="{C29B02D3-81AC-4AE1-A981-C81F7777B033}"/>
              </a:ext>
            </a:extLst>
          </p:cNvPr>
          <p:cNvSpPr>
            <a:spLocks noGrp="1"/>
          </p:cNvSpPr>
          <p:nvPr>
            <p:ph type="ftr" sz="quarter" idx="10"/>
          </p:nvPr>
        </p:nvSpPr>
        <p:spPr/>
        <p:txBody>
          <a:bodyPr anchor="ctr"/>
          <a:lstStyle>
            <a:lvl1pPr>
              <a:defRPr sz="800">
                <a:solidFill>
                  <a:schemeClr val="accent2"/>
                </a:solidFill>
              </a:defRPr>
            </a:lvl1pPr>
          </a:lstStyle>
          <a:p>
            <a:r>
              <a:rPr lang="en-US" dirty="0"/>
              <a:t>© 2022 NTT DATA, Inc. All rights reserved.</a:t>
            </a:r>
          </a:p>
        </p:txBody>
      </p:sp>
      <p:sp>
        <p:nvSpPr>
          <p:cNvPr id="33" name="Slide Number Placeholder 2">
            <a:extLst>
              <a:ext uri="{FF2B5EF4-FFF2-40B4-BE49-F238E27FC236}">
                <a16:creationId xmlns:a16="http://schemas.microsoft.com/office/drawing/2014/main" id="{A44D70D0-4CC4-4DB8-A5A3-93831B49B5F2}"/>
              </a:ext>
            </a:extLst>
          </p:cNvPr>
          <p:cNvSpPr>
            <a:spLocks noGrp="1"/>
          </p:cNvSpPr>
          <p:nvPr>
            <p:ph type="sldNum" sz="quarter" idx="11"/>
          </p:nvPr>
        </p:nvSpPr>
        <p:spPr/>
        <p:txBody>
          <a:bodyPr anchor="ctr"/>
          <a:lstStyle>
            <a:lvl1pPr>
              <a:defRPr sz="800">
                <a:solidFill>
                  <a:schemeClr val="accent2"/>
                </a:solidFill>
              </a:defRPr>
            </a:lvl1pPr>
          </a:lstStyle>
          <a:p>
            <a:fld id="{92EA2340-BE12-4138-BE15-7C339B03EB4B}" type="slidenum">
              <a:rPr lang="en-US" smtClean="0"/>
              <a:pPr/>
              <a:t>12</a:t>
            </a:fld>
            <a:endParaRPr lang="en-US" dirty="0"/>
          </a:p>
        </p:txBody>
      </p:sp>
      <p:sp>
        <p:nvSpPr>
          <p:cNvPr id="31" name="Title 4">
            <a:extLst>
              <a:ext uri="{FF2B5EF4-FFF2-40B4-BE49-F238E27FC236}">
                <a16:creationId xmlns:a16="http://schemas.microsoft.com/office/drawing/2014/main" id="{4F22768B-7494-11D9-C34C-1B0B6BBE0D86}"/>
              </a:ext>
            </a:extLst>
          </p:cNvPr>
          <p:cNvSpPr>
            <a:spLocks noGrp="1"/>
          </p:cNvSpPr>
          <p:nvPr>
            <p:ph type="title"/>
          </p:nvPr>
        </p:nvSpPr>
        <p:spPr>
          <a:xfrm>
            <a:off x="304800" y="640080"/>
            <a:ext cx="11582400" cy="552204"/>
          </a:xfrm>
        </p:spPr>
        <p:txBody>
          <a:bodyPr/>
          <a:lstStyle/>
          <a:p>
            <a:r>
              <a:rPr lang="en-US" dirty="0"/>
              <a:t>Log Retention and Threat Hunting</a:t>
            </a:r>
          </a:p>
        </p:txBody>
      </p:sp>
      <p:pic>
        <p:nvPicPr>
          <p:cNvPr id="35" name="Picture 34">
            <a:extLst>
              <a:ext uri="{FF2B5EF4-FFF2-40B4-BE49-F238E27FC236}">
                <a16:creationId xmlns:a16="http://schemas.microsoft.com/office/drawing/2014/main" id="{C6259CCB-F5DE-8A5E-2898-1FB3480F8288}"/>
              </a:ext>
            </a:extLst>
          </p:cNvPr>
          <p:cNvPicPr>
            <a:picLocks noChangeAspect="1"/>
          </p:cNvPicPr>
          <p:nvPr/>
        </p:nvPicPr>
        <p:blipFill>
          <a:blip r:embed="rId2">
            <a:biLevel thresh="50000"/>
          </a:blip>
          <a:stretch>
            <a:fillRect/>
          </a:stretch>
        </p:blipFill>
        <p:spPr>
          <a:xfrm>
            <a:off x="3381215" y="1629126"/>
            <a:ext cx="877900" cy="591363"/>
          </a:xfrm>
          <a:prstGeom prst="rect">
            <a:avLst/>
          </a:prstGeom>
        </p:spPr>
      </p:pic>
      <p:pic>
        <p:nvPicPr>
          <p:cNvPr id="36" name="Picture 35">
            <a:extLst>
              <a:ext uri="{FF2B5EF4-FFF2-40B4-BE49-F238E27FC236}">
                <a16:creationId xmlns:a16="http://schemas.microsoft.com/office/drawing/2014/main" id="{9DDA12ED-449A-8233-3A39-18945FFA7F77}"/>
              </a:ext>
            </a:extLst>
          </p:cNvPr>
          <p:cNvPicPr>
            <a:picLocks noChangeAspect="1"/>
          </p:cNvPicPr>
          <p:nvPr/>
        </p:nvPicPr>
        <p:blipFill>
          <a:blip r:embed="rId3">
            <a:biLevel thresh="25000"/>
          </a:blip>
          <a:stretch>
            <a:fillRect/>
          </a:stretch>
        </p:blipFill>
        <p:spPr>
          <a:xfrm>
            <a:off x="5657950" y="1620863"/>
            <a:ext cx="604527" cy="644532"/>
          </a:xfrm>
          <a:prstGeom prst="rect">
            <a:avLst/>
          </a:prstGeom>
        </p:spPr>
      </p:pic>
      <p:pic>
        <p:nvPicPr>
          <p:cNvPr id="37" name="Picture 36">
            <a:extLst>
              <a:ext uri="{FF2B5EF4-FFF2-40B4-BE49-F238E27FC236}">
                <a16:creationId xmlns:a16="http://schemas.microsoft.com/office/drawing/2014/main" id="{10E1F47E-A2C2-5D80-9D4B-F26662EA33C3}"/>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3333" b="96667" l="5116" r="95814">
                        <a14:foregroundMark x1="26512" y1="54444" x2="26512" y2="54444"/>
                        <a14:foregroundMark x1="90698" y1="91111" x2="90698" y2="91111"/>
                        <a14:foregroundMark x1="96744" y1="96667" x2="96744" y2="96667"/>
                        <a14:foregroundMark x1="5581" y1="83889" x2="5581" y2="83889"/>
                        <a14:foregroundMark x1="60930" y1="3333" x2="60930" y2="3333"/>
                      </a14:backgroundRemoval>
                    </a14:imgEffect>
                  </a14:imgLayer>
                </a14:imgProps>
              </a:ext>
            </a:extLst>
          </a:blip>
          <a:stretch>
            <a:fillRect/>
          </a:stretch>
        </p:blipFill>
        <p:spPr>
          <a:xfrm>
            <a:off x="7662530" y="1671591"/>
            <a:ext cx="702286" cy="587960"/>
          </a:xfrm>
          <a:prstGeom prst="rect">
            <a:avLst/>
          </a:prstGeom>
        </p:spPr>
      </p:pic>
      <p:sp>
        <p:nvSpPr>
          <p:cNvPr id="40" name="TextBox 39">
            <a:extLst>
              <a:ext uri="{FF2B5EF4-FFF2-40B4-BE49-F238E27FC236}">
                <a16:creationId xmlns:a16="http://schemas.microsoft.com/office/drawing/2014/main" id="{2F0ED562-421D-A279-C9F2-B73EF8C9E74F}"/>
              </a:ext>
            </a:extLst>
          </p:cNvPr>
          <p:cNvSpPr txBox="1"/>
          <p:nvPr/>
        </p:nvSpPr>
        <p:spPr>
          <a:xfrm>
            <a:off x="2988529" y="5263813"/>
            <a:ext cx="6075671" cy="1169551"/>
          </a:xfrm>
          <a:prstGeom prst="rect">
            <a:avLst/>
          </a:prstGeom>
          <a:solidFill>
            <a:schemeClr val="bg1">
              <a:lumMod val="65000"/>
            </a:schemeClr>
          </a:solidFill>
        </p:spPr>
        <p:txBody>
          <a:bodyPr wrap="square" rtlCol="0">
            <a:spAutoFit/>
          </a:bodyPr>
          <a:lstStyle/>
          <a:p>
            <a:pPr marL="285750" indent="-285750">
              <a:buFont typeface="Arial" panose="020B0604020202020204" pitchFamily="34" charset="0"/>
              <a:buChar char="•"/>
            </a:pPr>
            <a:r>
              <a:rPr lang="en-US" sz="1400" b="1" dirty="0">
                <a:solidFill>
                  <a:schemeClr val="bg1"/>
                </a:solidFill>
              </a:rPr>
              <a:t>Our threat hunting team has access to NTT DATA’s  Global Threat Intelligence Network.  </a:t>
            </a:r>
          </a:p>
          <a:p>
            <a:pPr marL="285750" indent="-285750">
              <a:buFont typeface="Arial" panose="020B0604020202020204" pitchFamily="34" charset="0"/>
              <a:buChar char="•"/>
            </a:pPr>
            <a:r>
              <a:rPr lang="en-US" sz="1400" b="1" dirty="0">
                <a:solidFill>
                  <a:schemeClr val="bg1"/>
                </a:solidFill>
              </a:rPr>
              <a:t>Over 40% of global Internet traffic flows through an NTT </a:t>
            </a:r>
          </a:p>
          <a:p>
            <a:pPr marL="285750" indent="-285750">
              <a:buFont typeface="Arial" panose="020B0604020202020204" pitchFamily="34" charset="0"/>
              <a:buChar char="•"/>
            </a:pPr>
            <a:r>
              <a:rPr lang="en-US" sz="1400" b="1" dirty="0">
                <a:solidFill>
                  <a:schemeClr val="bg1"/>
                </a:solidFill>
                <a:latin typeface="+mn-lt"/>
              </a:rPr>
              <a:t>Global client base  across industries allows us to create-industry-specific threat information </a:t>
            </a:r>
          </a:p>
        </p:txBody>
      </p:sp>
    </p:spTree>
    <p:extLst>
      <p:ext uri="{BB962C8B-B14F-4D97-AF65-F5344CB8AC3E}">
        <p14:creationId xmlns:p14="http://schemas.microsoft.com/office/powerpoint/2010/main" val="144906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76" y="66791"/>
            <a:ext cx="10515600" cy="453080"/>
          </a:xfrm>
        </p:spPr>
        <p:txBody>
          <a:bodyPr anchor="t">
            <a:normAutofit/>
          </a:bodyPr>
          <a:lstStyle/>
          <a:p>
            <a:r>
              <a:rPr lang="en-US" sz="2133" dirty="0">
                <a:latin typeface="Arial" panose="020B0604020202020204" pitchFamily="34" charset="0"/>
                <a:cs typeface="Arial" panose="020B0604020202020204" pitchFamily="34" charset="0"/>
              </a:rPr>
              <a:t>Platform Specialists – Cybersecurity FY23</a:t>
            </a:r>
          </a:p>
        </p:txBody>
      </p:sp>
      <p:cxnSp>
        <p:nvCxnSpPr>
          <p:cNvPr id="53" name="Straight Connector 52">
            <a:extLst>
              <a:ext uri="{FF2B5EF4-FFF2-40B4-BE49-F238E27FC236}">
                <a16:creationId xmlns:a16="http://schemas.microsoft.com/office/drawing/2014/main" id="{D1F2A01A-6CBF-4B70-8370-0B303DA582B4}"/>
              </a:ext>
            </a:extLst>
          </p:cNvPr>
          <p:cNvCxnSpPr>
            <a:cxnSpLocks/>
          </p:cNvCxnSpPr>
          <p:nvPr/>
        </p:nvCxnSpPr>
        <p:spPr>
          <a:xfrm flipV="1">
            <a:off x="6063599" y="1787357"/>
            <a:ext cx="0" cy="236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BCB247B-B3F1-40A8-A8D5-1ECC59B1E03B}"/>
              </a:ext>
            </a:extLst>
          </p:cNvPr>
          <p:cNvCxnSpPr>
            <a:cxnSpLocks/>
          </p:cNvCxnSpPr>
          <p:nvPr/>
        </p:nvCxnSpPr>
        <p:spPr>
          <a:xfrm flipV="1">
            <a:off x="4636623" y="1787355"/>
            <a:ext cx="0" cy="236399"/>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8C498B30-7D3B-4167-B6A8-3BC7669147E6}"/>
              </a:ext>
            </a:extLst>
          </p:cNvPr>
          <p:cNvSpPr/>
          <p:nvPr/>
        </p:nvSpPr>
        <p:spPr>
          <a:xfrm>
            <a:off x="4924496" y="2023757"/>
            <a:ext cx="2350743" cy="138879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56" name="Rectangle: Rounded Corners 55">
            <a:extLst>
              <a:ext uri="{FF2B5EF4-FFF2-40B4-BE49-F238E27FC236}">
                <a16:creationId xmlns:a16="http://schemas.microsoft.com/office/drawing/2014/main" id="{088698FC-70C3-4162-9627-E54D94A834DA}"/>
              </a:ext>
            </a:extLst>
          </p:cNvPr>
          <p:cNvSpPr/>
          <p:nvPr/>
        </p:nvSpPr>
        <p:spPr>
          <a:xfrm>
            <a:off x="5012039" y="2409848"/>
            <a:ext cx="2103120" cy="900603"/>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57" name="Rectangle 56">
            <a:extLst>
              <a:ext uri="{FF2B5EF4-FFF2-40B4-BE49-F238E27FC236}">
                <a16:creationId xmlns:a16="http://schemas.microsoft.com/office/drawing/2014/main" id="{446D1A52-A0B4-4A8A-B04C-7973F5F03BE8}"/>
              </a:ext>
            </a:extLst>
          </p:cNvPr>
          <p:cNvSpPr/>
          <p:nvPr/>
        </p:nvSpPr>
        <p:spPr>
          <a:xfrm>
            <a:off x="304800" y="2023754"/>
            <a:ext cx="4541535" cy="447024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58" name="Rectangle: Rounded Corners 57">
            <a:extLst>
              <a:ext uri="{FF2B5EF4-FFF2-40B4-BE49-F238E27FC236}">
                <a16:creationId xmlns:a16="http://schemas.microsoft.com/office/drawing/2014/main" id="{0EA5B2B1-0A37-467F-88AC-F361E43D199D}"/>
              </a:ext>
            </a:extLst>
          </p:cNvPr>
          <p:cNvSpPr/>
          <p:nvPr/>
        </p:nvSpPr>
        <p:spPr>
          <a:xfrm>
            <a:off x="379311" y="4398580"/>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a:cs typeface="+mn-cs"/>
            </a:endParaRPr>
          </a:p>
        </p:txBody>
      </p:sp>
      <p:sp>
        <p:nvSpPr>
          <p:cNvPr id="60" name="Rectangle: Rounded Corners 59">
            <a:extLst>
              <a:ext uri="{FF2B5EF4-FFF2-40B4-BE49-F238E27FC236}">
                <a16:creationId xmlns:a16="http://schemas.microsoft.com/office/drawing/2014/main" id="{ABC6B0CE-CBF8-4061-A812-1DB4358142E0}"/>
              </a:ext>
            </a:extLst>
          </p:cNvPr>
          <p:cNvSpPr/>
          <p:nvPr/>
        </p:nvSpPr>
        <p:spPr>
          <a:xfrm>
            <a:off x="2598993" y="4401653"/>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61" name="Rectangle: Rounded Corners 60">
            <a:extLst>
              <a:ext uri="{FF2B5EF4-FFF2-40B4-BE49-F238E27FC236}">
                <a16:creationId xmlns:a16="http://schemas.microsoft.com/office/drawing/2014/main" id="{FAC64D20-9EE9-4AFC-816B-D1EFCEFDF12A}"/>
              </a:ext>
            </a:extLst>
          </p:cNvPr>
          <p:cNvSpPr/>
          <p:nvPr/>
        </p:nvSpPr>
        <p:spPr>
          <a:xfrm>
            <a:off x="2624174" y="2398469"/>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62" name="Rectangle: Rounded Corners 61">
            <a:extLst>
              <a:ext uri="{FF2B5EF4-FFF2-40B4-BE49-F238E27FC236}">
                <a16:creationId xmlns:a16="http://schemas.microsoft.com/office/drawing/2014/main" id="{88430888-963B-4E32-95DA-054907D506E1}"/>
              </a:ext>
            </a:extLst>
          </p:cNvPr>
          <p:cNvSpPr/>
          <p:nvPr/>
        </p:nvSpPr>
        <p:spPr>
          <a:xfrm>
            <a:off x="398285" y="2398013"/>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pic>
        <p:nvPicPr>
          <p:cNvPr id="63" name="Picture 62">
            <a:extLst>
              <a:ext uri="{FF2B5EF4-FFF2-40B4-BE49-F238E27FC236}">
                <a16:creationId xmlns:a16="http://schemas.microsoft.com/office/drawing/2014/main" id="{B34353E9-68F4-4A90-B98A-261C88855BE0}"/>
              </a:ext>
            </a:extLst>
          </p:cNvPr>
          <p:cNvPicPr>
            <a:picLocks noChangeAspect="1"/>
          </p:cNvPicPr>
          <p:nvPr/>
        </p:nvPicPr>
        <p:blipFill>
          <a:blip r:embed="rId3"/>
          <a:stretch>
            <a:fillRect/>
          </a:stretch>
        </p:blipFill>
        <p:spPr>
          <a:xfrm>
            <a:off x="474752" y="2472365"/>
            <a:ext cx="763849" cy="763849"/>
          </a:xfrm>
          <a:prstGeom prst="rect">
            <a:avLst/>
          </a:prstGeom>
        </p:spPr>
      </p:pic>
      <p:sp>
        <p:nvSpPr>
          <p:cNvPr id="64" name="Rectangle: Rounded Corners 63">
            <a:extLst>
              <a:ext uri="{FF2B5EF4-FFF2-40B4-BE49-F238E27FC236}">
                <a16:creationId xmlns:a16="http://schemas.microsoft.com/office/drawing/2014/main" id="{6B839517-CDDB-4A10-81F6-E5B26BB48DA9}"/>
              </a:ext>
            </a:extLst>
          </p:cNvPr>
          <p:cNvSpPr/>
          <p:nvPr/>
        </p:nvSpPr>
        <p:spPr>
          <a:xfrm>
            <a:off x="4009591" y="881836"/>
            <a:ext cx="270510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cxnSp>
        <p:nvCxnSpPr>
          <p:cNvPr id="66" name="Straight Connector 65">
            <a:extLst>
              <a:ext uri="{FF2B5EF4-FFF2-40B4-BE49-F238E27FC236}">
                <a16:creationId xmlns:a16="http://schemas.microsoft.com/office/drawing/2014/main" id="{3BBD8C1A-2787-4212-BE80-32D425856793}"/>
              </a:ext>
            </a:extLst>
          </p:cNvPr>
          <p:cNvCxnSpPr/>
          <p:nvPr/>
        </p:nvCxnSpPr>
        <p:spPr>
          <a:xfrm flipV="1">
            <a:off x="5038290" y="924881"/>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67" name="Text Box 15">
            <a:extLst>
              <a:ext uri="{FF2B5EF4-FFF2-40B4-BE49-F238E27FC236}">
                <a16:creationId xmlns:a16="http://schemas.microsoft.com/office/drawing/2014/main" id="{C7C5BCE4-2F20-4FDB-BFA6-D066FCD2E9AC}"/>
              </a:ext>
            </a:extLst>
          </p:cNvPr>
          <p:cNvSpPr txBox="1">
            <a:spLocks noChangeArrowheads="1"/>
          </p:cNvSpPr>
          <p:nvPr/>
        </p:nvSpPr>
        <p:spPr bwMode="gray">
          <a:xfrm>
            <a:off x="360186" y="2059393"/>
            <a:ext cx="4388633" cy="275055"/>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kern="0" dirty="0">
                <a:solidFill>
                  <a:srgbClr val="FFFFFF"/>
                </a:solidFill>
                <a:latin typeface="Arial"/>
                <a:ea typeface="ＭＳ Ｐゴシック" pitchFamily="34" charset="-128"/>
                <a:cs typeface="Arial" charset="0"/>
                <a:sym typeface="Arial" pitchFamily="34" charset="0"/>
              </a:rPr>
              <a:t>Platform</a:t>
            </a:r>
            <a:r>
              <a:rPr kumimoji="1" lang="en-US" sz="1000" b="1" i="0" u="none" strike="noStrike" kern="0" cap="none" spc="0" normalizeH="0" baseline="0" noProof="0" dirty="0">
                <a:ln>
                  <a:noFill/>
                </a:ln>
                <a:solidFill>
                  <a:srgbClr val="FFFFFF"/>
                </a:solidFill>
                <a:effectLst/>
                <a:uLnTx/>
                <a:uFillTx/>
                <a:latin typeface="Arial"/>
                <a:ea typeface="ＭＳ Ｐゴシック" pitchFamily="34" charset="-128"/>
                <a:cs typeface="Arial" charset="0"/>
                <a:sym typeface="Arial" pitchFamily="34" charset="0"/>
              </a:rPr>
              <a:t> Specialists - Cybersecurity</a:t>
            </a:r>
            <a:endParaRPr kumimoji="1" lang="en-US" sz="1000" b="0" i="0" u="none" strike="noStrike" kern="0" cap="none" spc="0" normalizeH="0" baseline="0" noProof="0" dirty="0">
              <a:ln>
                <a:noFill/>
              </a:ln>
              <a:solidFill>
                <a:srgbClr val="FFFFFF"/>
              </a:solidFill>
              <a:effectLst/>
              <a:uLnTx/>
              <a:uFillTx/>
              <a:latin typeface="Arial"/>
              <a:ea typeface="ＭＳ Ｐゴシック" pitchFamily="34" charset="-128"/>
              <a:cs typeface="Arial" charset="0"/>
              <a:sym typeface="Arial" pitchFamily="34" charset="0"/>
            </a:endParaRPr>
          </a:p>
        </p:txBody>
      </p:sp>
      <p:sp>
        <p:nvSpPr>
          <p:cNvPr id="70" name="Text Box 15">
            <a:extLst>
              <a:ext uri="{FF2B5EF4-FFF2-40B4-BE49-F238E27FC236}">
                <a16:creationId xmlns:a16="http://schemas.microsoft.com/office/drawing/2014/main" id="{9AF12E45-EF31-4802-A33A-47107A445ECB}"/>
              </a:ext>
            </a:extLst>
          </p:cNvPr>
          <p:cNvSpPr txBox="1">
            <a:spLocks noChangeArrowheads="1"/>
          </p:cNvSpPr>
          <p:nvPr/>
        </p:nvSpPr>
        <p:spPr bwMode="gray">
          <a:xfrm>
            <a:off x="4815537" y="2059393"/>
            <a:ext cx="2496127" cy="275055"/>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FFFFFF"/>
                </a:solidFill>
                <a:effectLst/>
                <a:uLnTx/>
                <a:uFillTx/>
                <a:latin typeface="Arial"/>
                <a:ea typeface="ＭＳ Ｐゴシック" pitchFamily="34" charset="-128"/>
                <a:cs typeface="Arial" charset="0"/>
                <a:sym typeface="Arial" pitchFamily="34" charset="0"/>
              </a:rPr>
              <a:t>Pre-Sales Advisors</a:t>
            </a:r>
            <a:endParaRPr kumimoji="1" lang="en-US" sz="1000" b="0" i="0" u="none" strike="noStrike" kern="0" cap="none" spc="0" normalizeH="0" baseline="0" noProof="0">
              <a:ln>
                <a:noFill/>
              </a:ln>
              <a:solidFill>
                <a:srgbClr val="FFFFFF"/>
              </a:solidFill>
              <a:effectLst/>
              <a:uLnTx/>
              <a:uFillTx/>
              <a:latin typeface="Arial"/>
              <a:ea typeface="ＭＳ Ｐゴシック" pitchFamily="34" charset="-128"/>
              <a:cs typeface="Arial" charset="0"/>
              <a:sym typeface="Arial" pitchFamily="34" charset="0"/>
            </a:endParaRPr>
          </a:p>
        </p:txBody>
      </p:sp>
      <p:sp>
        <p:nvSpPr>
          <p:cNvPr id="71" name="Text Box 15">
            <a:extLst>
              <a:ext uri="{FF2B5EF4-FFF2-40B4-BE49-F238E27FC236}">
                <a16:creationId xmlns:a16="http://schemas.microsoft.com/office/drawing/2014/main" id="{B8B26A55-B57F-4AE4-8CFB-789E91C0C52D}"/>
              </a:ext>
            </a:extLst>
          </p:cNvPr>
          <p:cNvSpPr txBox="1">
            <a:spLocks noChangeArrowheads="1"/>
          </p:cNvSpPr>
          <p:nvPr/>
        </p:nvSpPr>
        <p:spPr bwMode="gray">
          <a:xfrm>
            <a:off x="1206246" y="2634123"/>
            <a:ext cx="1354679" cy="506178"/>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Scott Benson</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err="1">
                <a:ln>
                  <a:noFill/>
                </a:ln>
                <a:solidFill>
                  <a:srgbClr val="404040"/>
                </a:solidFill>
                <a:effectLst/>
                <a:uLnTx/>
                <a:uFillTx/>
                <a:latin typeface="Arial"/>
                <a:ea typeface="ＭＳ Ｐゴシック" pitchFamily="34" charset="-128"/>
                <a:cs typeface="Arial" charset="0"/>
                <a:sym typeface="Arial" pitchFamily="34" charset="0"/>
              </a:rPr>
              <a:t>Healthplan</a:t>
            </a:r>
            <a:r>
              <a:rPr kumimoji="1" lang="en-US" sz="1000" b="0" i="1" u="none" strike="noStrike" kern="0" cap="none" spc="0" normalizeH="0" baseline="0" noProof="0" dirty="0">
                <a:ln>
                  <a:noFill/>
                </a:ln>
                <a:solidFill>
                  <a:srgbClr val="404040"/>
                </a:solidFill>
                <a:effectLst/>
                <a:uLnTx/>
                <a:uFillTx/>
                <a:latin typeface="Arial"/>
                <a:ea typeface="ＭＳ Ｐゴシック" pitchFamily="34" charset="-128"/>
                <a:cs typeface="Arial" charset="0"/>
                <a:sym typeface="Arial" pitchFamily="34" charset="0"/>
              </a:rPr>
              <a:t> Life Sciences</a:t>
            </a:r>
          </a:p>
        </p:txBody>
      </p:sp>
      <p:cxnSp>
        <p:nvCxnSpPr>
          <p:cNvPr id="72" name="Straight Connector 71">
            <a:extLst>
              <a:ext uri="{FF2B5EF4-FFF2-40B4-BE49-F238E27FC236}">
                <a16:creationId xmlns:a16="http://schemas.microsoft.com/office/drawing/2014/main" id="{3D632CA9-0710-4D45-8AA7-F53D36F4B28C}"/>
              </a:ext>
            </a:extLst>
          </p:cNvPr>
          <p:cNvCxnSpPr/>
          <p:nvPr/>
        </p:nvCxnSpPr>
        <p:spPr>
          <a:xfrm flipV="1">
            <a:off x="1305825" y="2497405"/>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cxnSp>
        <p:nvCxnSpPr>
          <p:cNvPr id="73" name="Straight Connector 72">
            <a:extLst>
              <a:ext uri="{FF2B5EF4-FFF2-40B4-BE49-F238E27FC236}">
                <a16:creationId xmlns:a16="http://schemas.microsoft.com/office/drawing/2014/main" id="{DA6B2FFA-B8AA-450D-8431-5E8A4EB7D113}"/>
              </a:ext>
            </a:extLst>
          </p:cNvPr>
          <p:cNvCxnSpPr/>
          <p:nvPr/>
        </p:nvCxnSpPr>
        <p:spPr>
          <a:xfrm flipV="1">
            <a:off x="3557231" y="2505766"/>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74" name="Text Box 15">
            <a:extLst>
              <a:ext uri="{FF2B5EF4-FFF2-40B4-BE49-F238E27FC236}">
                <a16:creationId xmlns:a16="http://schemas.microsoft.com/office/drawing/2014/main" id="{C372C1B1-AF86-4490-AE74-FCDE572F663C}"/>
              </a:ext>
            </a:extLst>
          </p:cNvPr>
          <p:cNvSpPr txBox="1">
            <a:spLocks noChangeArrowheads="1"/>
          </p:cNvSpPr>
          <p:nvPr/>
        </p:nvSpPr>
        <p:spPr bwMode="gray">
          <a:xfrm>
            <a:off x="3560124" y="4721807"/>
            <a:ext cx="1172145"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Healthcare Provider, Canada</a:t>
            </a:r>
          </a:p>
        </p:txBody>
      </p:sp>
      <p:cxnSp>
        <p:nvCxnSpPr>
          <p:cNvPr id="75" name="Straight Connector 74">
            <a:extLst>
              <a:ext uri="{FF2B5EF4-FFF2-40B4-BE49-F238E27FC236}">
                <a16:creationId xmlns:a16="http://schemas.microsoft.com/office/drawing/2014/main" id="{986B3A53-9579-4221-ABFA-86B07000C429}"/>
              </a:ext>
            </a:extLst>
          </p:cNvPr>
          <p:cNvCxnSpPr>
            <a:cxnSpLocks/>
          </p:cNvCxnSpPr>
          <p:nvPr/>
        </p:nvCxnSpPr>
        <p:spPr>
          <a:xfrm flipV="1">
            <a:off x="3530201" y="4461277"/>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77" name="Text Box 15">
            <a:extLst>
              <a:ext uri="{FF2B5EF4-FFF2-40B4-BE49-F238E27FC236}">
                <a16:creationId xmlns:a16="http://schemas.microsoft.com/office/drawing/2014/main" id="{4067F4FD-864A-4E17-87A8-05884FE08D1E}"/>
              </a:ext>
            </a:extLst>
          </p:cNvPr>
          <p:cNvSpPr txBox="1">
            <a:spLocks noChangeArrowheads="1"/>
          </p:cNvSpPr>
          <p:nvPr/>
        </p:nvSpPr>
        <p:spPr bwMode="gray">
          <a:xfrm>
            <a:off x="1305825" y="4687345"/>
            <a:ext cx="1176607"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Paul </a:t>
            </a:r>
            <a:r>
              <a:rPr kumimoji="1" lang="en-US" sz="1000" b="1" kern="0" dirty="0">
                <a:solidFill>
                  <a:srgbClr val="333333"/>
                </a:solidFill>
                <a:latin typeface="Arial"/>
                <a:ea typeface="ＭＳ Ｐゴシック" pitchFamily="34" charset="-128"/>
                <a:cs typeface="Arial" charset="0"/>
                <a:sym typeface="Arial" pitchFamily="34" charset="0"/>
              </a:rPr>
              <a:t>B</a:t>
            </a:r>
            <a:r>
              <a:rPr kumimoji="1" lang="en-US" sz="1000" b="1" i="0" u="none" strike="noStrike" kern="0" cap="none" spc="0" normalizeH="0" baseline="0" noProof="0" dirty="0" err="1">
                <a:ln>
                  <a:noFill/>
                </a:ln>
                <a:solidFill>
                  <a:srgbClr val="333333"/>
                </a:solidFill>
                <a:effectLst/>
                <a:uLnTx/>
                <a:uFillTx/>
                <a:latin typeface="Arial"/>
                <a:ea typeface="ＭＳ Ｐゴシック" pitchFamily="34" charset="-128"/>
                <a:cs typeface="Arial" charset="0"/>
                <a:sym typeface="Arial" pitchFamily="34" charset="0"/>
              </a:rPr>
              <a:t>rillaud</a:t>
            </a:r>
            <a:endPar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Commercial Industries</a:t>
            </a:r>
            <a:endPar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0"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p:txBody>
      </p:sp>
      <p:cxnSp>
        <p:nvCxnSpPr>
          <p:cNvPr id="78" name="Straight Connector 77">
            <a:extLst>
              <a:ext uri="{FF2B5EF4-FFF2-40B4-BE49-F238E27FC236}">
                <a16:creationId xmlns:a16="http://schemas.microsoft.com/office/drawing/2014/main" id="{84DD2B39-BBAD-4337-BEDD-B5FD35D772BD}"/>
              </a:ext>
            </a:extLst>
          </p:cNvPr>
          <p:cNvCxnSpPr/>
          <p:nvPr/>
        </p:nvCxnSpPr>
        <p:spPr>
          <a:xfrm flipV="1">
            <a:off x="1284533" y="4484571"/>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BD5E9246-B8FB-4048-B158-5A698C3047F0}"/>
              </a:ext>
            </a:extLst>
          </p:cNvPr>
          <p:cNvCxnSpPr>
            <a:cxnSpLocks/>
          </p:cNvCxnSpPr>
          <p:nvPr/>
        </p:nvCxnSpPr>
        <p:spPr>
          <a:xfrm flipV="1">
            <a:off x="5926437" y="2446467"/>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81" name="Text Box 15">
            <a:extLst>
              <a:ext uri="{FF2B5EF4-FFF2-40B4-BE49-F238E27FC236}">
                <a16:creationId xmlns:a16="http://schemas.microsoft.com/office/drawing/2014/main" id="{111C0731-6275-4AEC-BBB8-BC813C7F0D4A}"/>
              </a:ext>
            </a:extLst>
          </p:cNvPr>
          <p:cNvSpPr txBox="1">
            <a:spLocks noChangeArrowheads="1"/>
          </p:cNvSpPr>
          <p:nvPr/>
        </p:nvSpPr>
        <p:spPr bwMode="gray">
          <a:xfrm>
            <a:off x="3543573" y="2704108"/>
            <a:ext cx="1205248"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rPr>
              <a:t>Rich Darrell</a:t>
            </a:r>
            <a:endParaRPr kumimoji="1" lang="en-US" sz="1000" b="0" i="1" u="none" strike="noStrike" kern="0" cap="none" spc="0" normalizeH="0" baseline="0" noProof="0">
              <a:ln>
                <a:noFill/>
              </a:ln>
              <a:solidFill>
                <a:srgbClr val="404040"/>
              </a:solidFill>
              <a:effectLst/>
              <a:uLnTx/>
              <a:uFillTx/>
              <a:latin typeface="Calibri" panose="020F0502020204030204"/>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a:ln>
                  <a:noFill/>
                </a:ln>
                <a:solidFill>
                  <a:srgbClr val="404040"/>
                </a:solidFill>
                <a:effectLst/>
                <a:uLnTx/>
                <a:uFillTx/>
                <a:latin typeface="Arial"/>
                <a:ea typeface="ＭＳ Ｐゴシック" pitchFamily="34" charset="-128"/>
                <a:cs typeface="Arial" charset="0"/>
                <a:sym typeface="Arial" pitchFamily="34" charset="0"/>
              </a:rPr>
              <a:t>Public Sector, Emerging Accounts</a:t>
            </a:r>
            <a:br>
              <a:rPr kumimoji="1" lang="en-US" sz="1000" b="0"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rPr>
            </a:br>
            <a:endParaRPr kumimoji="1" lang="en-US" sz="1000" b="0"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endParaRPr>
          </a:p>
        </p:txBody>
      </p:sp>
      <p:pic>
        <p:nvPicPr>
          <p:cNvPr id="82" name="Picture 81">
            <a:extLst>
              <a:ext uri="{FF2B5EF4-FFF2-40B4-BE49-F238E27FC236}">
                <a16:creationId xmlns:a16="http://schemas.microsoft.com/office/drawing/2014/main" id="{EFF27BB0-CD69-42D8-B731-AD53BEE7E221}"/>
              </a:ext>
            </a:extLst>
          </p:cNvPr>
          <p:cNvPicPr>
            <a:picLocks noChangeAspect="1"/>
          </p:cNvPicPr>
          <p:nvPr/>
        </p:nvPicPr>
        <p:blipFill rotWithShape="1">
          <a:blip r:embed="rId4"/>
          <a:srcRect b="6887"/>
          <a:stretch/>
        </p:blipFill>
        <p:spPr>
          <a:xfrm>
            <a:off x="2728261" y="2465669"/>
            <a:ext cx="746411" cy="810839"/>
          </a:xfrm>
          <a:prstGeom prst="rect">
            <a:avLst/>
          </a:prstGeom>
        </p:spPr>
      </p:pic>
      <p:sp>
        <p:nvSpPr>
          <p:cNvPr id="85" name="Text Box 15">
            <a:extLst>
              <a:ext uri="{FF2B5EF4-FFF2-40B4-BE49-F238E27FC236}">
                <a16:creationId xmlns:a16="http://schemas.microsoft.com/office/drawing/2014/main" id="{4B9BEB62-C01D-44CA-8408-E9A582B8F0BE}"/>
              </a:ext>
            </a:extLst>
          </p:cNvPr>
          <p:cNvSpPr txBox="1">
            <a:spLocks noChangeArrowheads="1"/>
          </p:cNvSpPr>
          <p:nvPr/>
        </p:nvSpPr>
        <p:spPr bwMode="gray">
          <a:xfrm>
            <a:off x="5954276" y="2683325"/>
            <a:ext cx="1128276" cy="399259"/>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rPr>
              <a:t>Brian Eckert</a:t>
            </a:r>
          </a:p>
        </p:txBody>
      </p:sp>
      <p:sp>
        <p:nvSpPr>
          <p:cNvPr id="86" name="Rectangle: Rounded Corners 85">
            <a:extLst>
              <a:ext uri="{FF2B5EF4-FFF2-40B4-BE49-F238E27FC236}">
                <a16:creationId xmlns:a16="http://schemas.microsoft.com/office/drawing/2014/main" id="{0E8F194B-DE42-43DA-9391-B0A438A4D49A}"/>
              </a:ext>
            </a:extLst>
          </p:cNvPr>
          <p:cNvSpPr/>
          <p:nvPr/>
        </p:nvSpPr>
        <p:spPr>
          <a:xfrm>
            <a:off x="398285" y="5399181"/>
            <a:ext cx="2103120" cy="900603"/>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1" i="0" u="none" strike="noStrike" kern="0" cap="none" spc="0" normalizeH="0" baseline="0" noProof="0">
              <a:ln>
                <a:noFill/>
              </a:ln>
              <a:solidFill>
                <a:srgbClr val="333333"/>
              </a:solidFill>
              <a:effectLst/>
              <a:uLnTx/>
              <a:uFillTx/>
              <a:latin typeface="Calibri" panose="020F0502020204030204"/>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333333"/>
                </a:solidFill>
                <a:effectLst/>
                <a:uLnTx/>
                <a:uFillTx/>
                <a:latin typeface="Calibri" panose="020F0502020204030204"/>
                <a:ea typeface="ＭＳ Ｐゴシック" pitchFamily="34" charset="-128"/>
                <a:cs typeface="Arial" charset="0"/>
                <a:sym typeface="Arial" pitchFamily="34" charset="0"/>
              </a:rPr>
              <a:t>	</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1" i="0" u="none" strike="noStrike" kern="0" cap="none" spc="0" normalizeH="0" baseline="0" noProof="0">
              <a:ln>
                <a:noFill/>
              </a:ln>
              <a:solidFill>
                <a:srgbClr val="333333"/>
              </a:solidFill>
              <a:effectLst/>
              <a:uLnTx/>
              <a:uFillTx/>
              <a:latin typeface="Calibri" panose="020F0502020204030204"/>
              <a:ea typeface="ＭＳ Ｐゴシック" pitchFamily="34" charset="-128"/>
              <a:cs typeface="Arial" charset="0"/>
              <a:sym typeface="Arial" pitchFamily="34" charset="0"/>
            </a:endParaRPr>
          </a:p>
        </p:txBody>
      </p:sp>
      <p:cxnSp>
        <p:nvCxnSpPr>
          <p:cNvPr id="88" name="Straight Connector 87">
            <a:extLst>
              <a:ext uri="{FF2B5EF4-FFF2-40B4-BE49-F238E27FC236}">
                <a16:creationId xmlns:a16="http://schemas.microsoft.com/office/drawing/2014/main" id="{376EB0CC-4339-4D86-AD69-9B2E4F8B5CF8}"/>
              </a:ext>
            </a:extLst>
          </p:cNvPr>
          <p:cNvCxnSpPr/>
          <p:nvPr/>
        </p:nvCxnSpPr>
        <p:spPr>
          <a:xfrm flipV="1">
            <a:off x="1274113" y="5494658"/>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90" name="Rectangle: Rounded Corners 89">
            <a:extLst>
              <a:ext uri="{FF2B5EF4-FFF2-40B4-BE49-F238E27FC236}">
                <a16:creationId xmlns:a16="http://schemas.microsoft.com/office/drawing/2014/main" id="{693FBE9C-12C6-4BC2-9E12-512DF3739612}"/>
              </a:ext>
            </a:extLst>
          </p:cNvPr>
          <p:cNvSpPr/>
          <p:nvPr/>
        </p:nvSpPr>
        <p:spPr>
          <a:xfrm>
            <a:off x="404541" y="3412552"/>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91" name="Rectangle: Rounded Corners 90">
            <a:extLst>
              <a:ext uri="{FF2B5EF4-FFF2-40B4-BE49-F238E27FC236}">
                <a16:creationId xmlns:a16="http://schemas.microsoft.com/office/drawing/2014/main" id="{EEC787C6-790E-4DB6-8CCA-845B9E012132}"/>
              </a:ext>
            </a:extLst>
          </p:cNvPr>
          <p:cNvSpPr/>
          <p:nvPr/>
        </p:nvSpPr>
        <p:spPr>
          <a:xfrm>
            <a:off x="2602467" y="3416779"/>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a:ln>
                  <a:noFill/>
                </a:ln>
                <a:solidFill>
                  <a:srgbClr val="FFFFFF"/>
                </a:solidFill>
                <a:effectLst/>
                <a:uLnTx/>
                <a:uFillTx/>
                <a:latin typeface="Arial"/>
                <a:cs typeface="+mn-cs"/>
              </a:rPr>
              <a:t>TBH</a:t>
            </a:r>
          </a:p>
        </p:txBody>
      </p:sp>
      <p:sp>
        <p:nvSpPr>
          <p:cNvPr id="93" name="Text Box 15">
            <a:extLst>
              <a:ext uri="{FF2B5EF4-FFF2-40B4-BE49-F238E27FC236}">
                <a16:creationId xmlns:a16="http://schemas.microsoft.com/office/drawing/2014/main" id="{453FE6D3-88FF-41DE-999E-3CFB9A4B457B}"/>
              </a:ext>
            </a:extLst>
          </p:cNvPr>
          <p:cNvSpPr txBox="1">
            <a:spLocks noChangeArrowheads="1"/>
          </p:cNvSpPr>
          <p:nvPr/>
        </p:nvSpPr>
        <p:spPr bwMode="gray">
          <a:xfrm>
            <a:off x="1195409" y="3605895"/>
            <a:ext cx="1390353"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Calibri" panose="020F0502020204030204"/>
                <a:ea typeface="ＭＳ Ｐゴシック" pitchFamily="34" charset="-128"/>
                <a:cs typeface="Arial" charset="0"/>
                <a:sym typeface="Arial" pitchFamily="34" charset="0"/>
              </a:rPr>
              <a:t>Robert Laviolette</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Manufacturing</a:t>
            </a:r>
          </a:p>
        </p:txBody>
      </p:sp>
      <p:cxnSp>
        <p:nvCxnSpPr>
          <p:cNvPr id="94" name="Straight Connector 93">
            <a:extLst>
              <a:ext uri="{FF2B5EF4-FFF2-40B4-BE49-F238E27FC236}">
                <a16:creationId xmlns:a16="http://schemas.microsoft.com/office/drawing/2014/main" id="{C782C541-7BEE-4446-9DA4-8689C4DA64A9}"/>
              </a:ext>
            </a:extLst>
          </p:cNvPr>
          <p:cNvCxnSpPr/>
          <p:nvPr/>
        </p:nvCxnSpPr>
        <p:spPr>
          <a:xfrm flipV="1">
            <a:off x="3504950" y="3460565"/>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pic>
        <p:nvPicPr>
          <p:cNvPr id="95" name="Picture 94">
            <a:extLst>
              <a:ext uri="{FF2B5EF4-FFF2-40B4-BE49-F238E27FC236}">
                <a16:creationId xmlns:a16="http://schemas.microsoft.com/office/drawing/2014/main" id="{481B094D-B0EE-4BA5-A062-871455D8A82E}"/>
              </a:ext>
            </a:extLst>
          </p:cNvPr>
          <p:cNvPicPr>
            <a:picLocks noChangeAspect="1"/>
          </p:cNvPicPr>
          <p:nvPr/>
        </p:nvPicPr>
        <p:blipFill>
          <a:blip r:embed="rId5"/>
          <a:stretch>
            <a:fillRect/>
          </a:stretch>
        </p:blipFill>
        <p:spPr>
          <a:xfrm>
            <a:off x="2684831" y="3507854"/>
            <a:ext cx="719084" cy="719084"/>
          </a:xfrm>
          <a:prstGeom prst="rect">
            <a:avLst/>
          </a:prstGeom>
        </p:spPr>
      </p:pic>
      <p:sp>
        <p:nvSpPr>
          <p:cNvPr id="103" name="Text Box 15">
            <a:extLst>
              <a:ext uri="{FF2B5EF4-FFF2-40B4-BE49-F238E27FC236}">
                <a16:creationId xmlns:a16="http://schemas.microsoft.com/office/drawing/2014/main" id="{359D3C76-7AB4-4AB9-99DE-5160A94CB9FA}"/>
              </a:ext>
            </a:extLst>
          </p:cNvPr>
          <p:cNvSpPr txBox="1">
            <a:spLocks noChangeArrowheads="1"/>
          </p:cNvSpPr>
          <p:nvPr/>
        </p:nvSpPr>
        <p:spPr bwMode="gray">
          <a:xfrm>
            <a:off x="3530201" y="4515012"/>
            <a:ext cx="1092771" cy="132439"/>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Brian Saucier</a:t>
            </a:r>
            <a:endParaRPr kumimoji="1" lang="en-US" sz="1000" b="0"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p:txBody>
      </p:sp>
      <p:pic>
        <p:nvPicPr>
          <p:cNvPr id="104" name="Picture 103">
            <a:extLst>
              <a:ext uri="{FF2B5EF4-FFF2-40B4-BE49-F238E27FC236}">
                <a16:creationId xmlns:a16="http://schemas.microsoft.com/office/drawing/2014/main" id="{EC3BFE5F-9A64-4BC5-8FEF-8A09188C68EC}"/>
              </a:ext>
            </a:extLst>
          </p:cNvPr>
          <p:cNvPicPr>
            <a:picLocks noChangeAspect="1"/>
          </p:cNvPicPr>
          <p:nvPr/>
        </p:nvPicPr>
        <p:blipFill>
          <a:blip r:embed="rId6"/>
          <a:stretch>
            <a:fillRect/>
          </a:stretch>
        </p:blipFill>
        <p:spPr>
          <a:xfrm>
            <a:off x="5211407" y="2497405"/>
            <a:ext cx="577847" cy="759457"/>
          </a:xfrm>
          <a:prstGeom prst="rect">
            <a:avLst/>
          </a:prstGeom>
        </p:spPr>
      </p:pic>
      <p:pic>
        <p:nvPicPr>
          <p:cNvPr id="105" name="Picture 104">
            <a:extLst>
              <a:ext uri="{FF2B5EF4-FFF2-40B4-BE49-F238E27FC236}">
                <a16:creationId xmlns:a16="http://schemas.microsoft.com/office/drawing/2014/main" id="{EDDEEBAB-45D7-49B1-9EC0-1E2C0F5EFCD5}"/>
              </a:ext>
            </a:extLst>
          </p:cNvPr>
          <p:cNvPicPr>
            <a:picLocks noChangeAspect="1"/>
          </p:cNvPicPr>
          <p:nvPr/>
        </p:nvPicPr>
        <p:blipFill>
          <a:blip r:embed="rId7"/>
          <a:stretch>
            <a:fillRect/>
          </a:stretch>
        </p:blipFill>
        <p:spPr>
          <a:xfrm>
            <a:off x="2807329" y="4498246"/>
            <a:ext cx="567467" cy="756623"/>
          </a:xfrm>
          <a:prstGeom prst="rect">
            <a:avLst/>
          </a:prstGeom>
        </p:spPr>
      </p:pic>
      <p:cxnSp>
        <p:nvCxnSpPr>
          <p:cNvPr id="108" name="Straight Connector 107">
            <a:extLst>
              <a:ext uri="{FF2B5EF4-FFF2-40B4-BE49-F238E27FC236}">
                <a16:creationId xmlns:a16="http://schemas.microsoft.com/office/drawing/2014/main" id="{30525473-5233-4807-984A-5748DE03C3BF}"/>
              </a:ext>
            </a:extLst>
          </p:cNvPr>
          <p:cNvCxnSpPr/>
          <p:nvPr/>
        </p:nvCxnSpPr>
        <p:spPr>
          <a:xfrm flipV="1">
            <a:off x="1294569" y="3471838"/>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114" name="TextBox 113">
            <a:extLst>
              <a:ext uri="{FF2B5EF4-FFF2-40B4-BE49-F238E27FC236}">
                <a16:creationId xmlns:a16="http://schemas.microsoft.com/office/drawing/2014/main" id="{1F9A7E18-9800-4003-A894-2D14AD143B1F}"/>
              </a:ext>
            </a:extLst>
          </p:cNvPr>
          <p:cNvSpPr txBox="1"/>
          <p:nvPr/>
        </p:nvSpPr>
        <p:spPr>
          <a:xfrm>
            <a:off x="3488193" y="3616315"/>
            <a:ext cx="1159688"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sz="1000" b="1" i="0" u="none" strike="noStrike" kern="1200" cap="none" spc="0" normalizeH="0" baseline="0" noProof="0" dirty="0">
                <a:ln>
                  <a:noFill/>
                </a:ln>
                <a:solidFill>
                  <a:prstClr val="black"/>
                </a:solidFill>
                <a:effectLst/>
                <a:uLnTx/>
                <a:uFillTx/>
                <a:latin typeface="Calibri" panose="020F0502020204030204"/>
                <a:cs typeface="+mn-cs"/>
              </a:rPr>
              <a:t>Stan Riemer</a:t>
            </a:r>
            <a:endParaRPr kumimoji="1" lang="en-US" sz="1000" b="0" i="1" u="none" strike="noStrike" kern="0" cap="none" spc="0" normalizeH="0" baseline="0" noProof="0" dirty="0">
              <a:ln>
                <a:noFill/>
              </a:ln>
              <a:solidFill>
                <a:srgbClr val="40404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sz="1000" b="0" i="1" u="none" strike="noStrike" kern="0" cap="none" spc="0" normalizeH="0" baseline="0" noProof="0" dirty="0">
                <a:ln>
                  <a:noFill/>
                </a:ln>
                <a:solidFill>
                  <a:srgbClr val="40404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rPr>
              <a:t>International Business</a:t>
            </a:r>
          </a:p>
        </p:txBody>
      </p:sp>
      <p:sp>
        <p:nvSpPr>
          <p:cNvPr id="117" name="Text Box 15">
            <a:extLst>
              <a:ext uri="{FF2B5EF4-FFF2-40B4-BE49-F238E27FC236}">
                <a16:creationId xmlns:a16="http://schemas.microsoft.com/office/drawing/2014/main" id="{C5B8E921-8917-4DCA-9ED0-E6C08919AAAF}"/>
              </a:ext>
            </a:extLst>
          </p:cNvPr>
          <p:cNvSpPr txBox="1">
            <a:spLocks noChangeArrowheads="1"/>
          </p:cNvSpPr>
          <p:nvPr/>
        </p:nvSpPr>
        <p:spPr bwMode="gray">
          <a:xfrm>
            <a:off x="1196825" y="5624577"/>
            <a:ext cx="1301319"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u="none" strike="noStrike" kern="0" cap="none" spc="0" normalizeH="0" baseline="0" noProof="0" dirty="0" err="1">
                <a:ln>
                  <a:noFill/>
                </a:ln>
                <a:solidFill>
                  <a:srgbClr val="333333"/>
                </a:solidFill>
                <a:effectLst/>
                <a:uLnTx/>
                <a:uFillTx/>
                <a:latin typeface="Arial"/>
                <a:ea typeface="ＭＳ Ｐゴシック" pitchFamily="34" charset="-128"/>
                <a:cs typeface="Arial" charset="0"/>
                <a:sym typeface="Arial" pitchFamily="34" charset="0"/>
              </a:rPr>
              <a:t>Harbir</a:t>
            </a:r>
            <a:r>
              <a:rPr kumimoji="1" lang="en-US" sz="1000" b="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 Brar</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i="1" kern="0" dirty="0">
                <a:solidFill>
                  <a:srgbClr val="333333"/>
                </a:solidFill>
                <a:latin typeface="Arial"/>
                <a:ea typeface="ＭＳ Ｐゴシック" pitchFamily="34" charset="-128"/>
                <a:cs typeface="Arial" charset="0"/>
                <a:sym typeface="Arial" pitchFamily="34" charset="0"/>
              </a:rPr>
              <a:t>FSI</a:t>
            </a:r>
            <a:endParaRPr kumimoji="1" lang="en-US" sz="1000" i="1" u="none" strike="noStrike" kern="0" cap="none" spc="0" normalizeH="0" baseline="0" noProof="0" dirty="0">
              <a:ln>
                <a:noFill/>
              </a:ln>
              <a:solidFill>
                <a:srgbClr val="404040"/>
              </a:solidFill>
              <a:effectLst/>
              <a:uLnTx/>
              <a:uFillTx/>
              <a:latin typeface="Calibri" panose="020F0502020204030204"/>
              <a:ea typeface="ＭＳ Ｐゴシック" pitchFamily="34" charset="-128"/>
              <a:cs typeface="Arial" charset="0"/>
              <a:sym typeface="Arial" pitchFamily="34" charset="0"/>
            </a:endParaRPr>
          </a:p>
        </p:txBody>
      </p:sp>
      <p:pic>
        <p:nvPicPr>
          <p:cNvPr id="118" name="Picture 117">
            <a:extLst>
              <a:ext uri="{FF2B5EF4-FFF2-40B4-BE49-F238E27FC236}">
                <a16:creationId xmlns:a16="http://schemas.microsoft.com/office/drawing/2014/main" id="{2FD3F5A1-0495-447C-B6F2-89EB4663B80B}"/>
              </a:ext>
            </a:extLst>
          </p:cNvPr>
          <p:cNvPicPr>
            <a:picLocks noChangeAspect="1"/>
          </p:cNvPicPr>
          <p:nvPr/>
        </p:nvPicPr>
        <p:blipFill rotWithShape="1">
          <a:blip r:embed="rId8"/>
          <a:srcRect l="7318"/>
          <a:stretch/>
        </p:blipFill>
        <p:spPr>
          <a:xfrm>
            <a:off x="508627" y="3474653"/>
            <a:ext cx="706691" cy="762491"/>
          </a:xfrm>
          <a:prstGeom prst="rect">
            <a:avLst/>
          </a:prstGeom>
        </p:spPr>
      </p:pic>
      <p:sp>
        <p:nvSpPr>
          <p:cNvPr id="122" name="Text Box 15">
            <a:extLst>
              <a:ext uri="{FF2B5EF4-FFF2-40B4-BE49-F238E27FC236}">
                <a16:creationId xmlns:a16="http://schemas.microsoft.com/office/drawing/2014/main" id="{5C2A6F3D-7CBA-4610-8789-8B824106A0B7}"/>
              </a:ext>
            </a:extLst>
          </p:cNvPr>
          <p:cNvSpPr txBox="1">
            <a:spLocks noChangeArrowheads="1"/>
          </p:cNvSpPr>
          <p:nvPr/>
        </p:nvSpPr>
        <p:spPr bwMode="gray">
          <a:xfrm>
            <a:off x="5262177" y="1098737"/>
            <a:ext cx="1327079"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rPr>
              <a:t>Rob Mariani</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a:ln>
                  <a:noFill/>
                </a:ln>
                <a:solidFill>
                  <a:srgbClr val="404040"/>
                </a:solidFill>
                <a:effectLst/>
                <a:uLnTx/>
                <a:uFillTx/>
                <a:latin typeface="Calibri" panose="020F0502020204030204"/>
                <a:ea typeface="ＭＳ Ｐゴシック" pitchFamily="34" charset="-128"/>
                <a:cs typeface="Arial" charset="0"/>
                <a:sym typeface="Arial" pitchFamily="34" charset="0"/>
              </a:rPr>
              <a:t>Global Sales Team Leader</a:t>
            </a:r>
          </a:p>
        </p:txBody>
      </p:sp>
      <p:sp>
        <p:nvSpPr>
          <p:cNvPr id="123" name="Text Box 15">
            <a:extLst>
              <a:ext uri="{FF2B5EF4-FFF2-40B4-BE49-F238E27FC236}">
                <a16:creationId xmlns:a16="http://schemas.microsoft.com/office/drawing/2014/main" id="{66092829-3DEA-4123-9703-2319B1FD33B3}"/>
              </a:ext>
            </a:extLst>
          </p:cNvPr>
          <p:cNvSpPr txBox="1">
            <a:spLocks noChangeArrowheads="1"/>
          </p:cNvSpPr>
          <p:nvPr/>
        </p:nvSpPr>
        <p:spPr bwMode="gray">
          <a:xfrm>
            <a:off x="5887170" y="3695219"/>
            <a:ext cx="1128276" cy="399259"/>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p:txBody>
      </p:sp>
      <p:cxnSp>
        <p:nvCxnSpPr>
          <p:cNvPr id="8" name="Straight Connector 7">
            <a:extLst>
              <a:ext uri="{FF2B5EF4-FFF2-40B4-BE49-F238E27FC236}">
                <a16:creationId xmlns:a16="http://schemas.microsoft.com/office/drawing/2014/main" id="{03A70571-1BFC-474A-9BD3-DECE74C1AEAE}"/>
              </a:ext>
            </a:extLst>
          </p:cNvPr>
          <p:cNvCxnSpPr/>
          <p:nvPr/>
        </p:nvCxnSpPr>
        <p:spPr>
          <a:xfrm>
            <a:off x="7743389" y="519871"/>
            <a:ext cx="0" cy="632531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B5B0F4A-1099-4ED6-9349-E2ECF5946839}"/>
              </a:ext>
            </a:extLst>
          </p:cNvPr>
          <p:cNvSpPr txBox="1"/>
          <p:nvPr/>
        </p:nvSpPr>
        <p:spPr>
          <a:xfrm>
            <a:off x="7743389" y="634250"/>
            <a:ext cx="3906774" cy="369332"/>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srgbClr val="1C1C1C"/>
                </a:solidFill>
                <a:effectLst/>
                <a:uLnTx/>
                <a:uFillTx/>
                <a:latin typeface="Arial"/>
                <a:cs typeface="+mn-cs"/>
              </a:rPr>
              <a:t>What we do… </a:t>
            </a:r>
          </a:p>
        </p:txBody>
      </p:sp>
      <p:sp>
        <p:nvSpPr>
          <p:cNvPr id="65" name="TextBox 64">
            <a:extLst>
              <a:ext uri="{FF2B5EF4-FFF2-40B4-BE49-F238E27FC236}">
                <a16:creationId xmlns:a16="http://schemas.microsoft.com/office/drawing/2014/main" id="{4F01A56F-F0EF-40CC-AC18-1958984D8EF7}"/>
              </a:ext>
            </a:extLst>
          </p:cNvPr>
          <p:cNvSpPr txBox="1"/>
          <p:nvPr/>
        </p:nvSpPr>
        <p:spPr>
          <a:xfrm>
            <a:off x="7743390" y="1348800"/>
            <a:ext cx="414381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1" lang="en-US" sz="1400" b="0" i="0" u="none" strike="noStrike" kern="1200" cap="none" spc="0" normalizeH="0" baseline="0" noProof="0" dirty="0">
                <a:ln>
                  <a:noFill/>
                </a:ln>
                <a:solidFill>
                  <a:srgbClr val="1C1C1C"/>
                </a:solidFill>
                <a:effectLst/>
                <a:uLnTx/>
                <a:uFillTx/>
                <a:latin typeface="Arial"/>
                <a:cs typeface="+mn-cs"/>
              </a:rPr>
              <a:t>“Front Door” for all Cybersecurity opportunities</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DO and CDTS</a:t>
            </a:r>
          </a:p>
          <a:p>
            <a:pPr marL="1200150" lvl="2" indent="-285750">
              <a:spcBef>
                <a:spcPts val="600"/>
              </a:spcBef>
              <a:spcAft>
                <a:spcPts val="600"/>
              </a:spcAft>
              <a:buFont typeface="Wingdings" panose="05000000000000000000" pitchFamily="2" charset="2"/>
              <a:buChar char="Ø"/>
              <a:defRPr/>
            </a:pPr>
            <a:r>
              <a:rPr kumimoji="1" lang="en-US" sz="1400" b="0" i="0" u="none" strike="noStrike" kern="1200" cap="none" spc="0" normalizeH="0" baseline="0" noProof="0" dirty="0">
                <a:ln>
                  <a:noFill/>
                </a:ln>
                <a:solidFill>
                  <a:srgbClr val="1C1C1C"/>
                </a:solidFill>
                <a:effectLst/>
                <a:uLnTx/>
                <a:uFillTx/>
                <a:latin typeface="Arial"/>
                <a:cs typeface="+mn-cs"/>
              </a:rPr>
              <a:t>Advisory, Implementation and Managed Services</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1" lang="en-US" sz="1400" dirty="0">
                <a:solidFill>
                  <a:srgbClr val="1C1C1C"/>
                </a:solidFill>
                <a:latin typeface="Arial"/>
              </a:rPr>
              <a:t>Aligned by SBU and </a:t>
            </a:r>
            <a:r>
              <a:rPr kumimoji="1" lang="en-US" sz="1400" b="0" i="0" u="none" strike="noStrike" kern="1200" cap="none" spc="0" normalizeH="0" baseline="0" noProof="0" dirty="0">
                <a:ln>
                  <a:noFill/>
                </a:ln>
                <a:solidFill>
                  <a:srgbClr val="1C1C1C"/>
                </a:solidFill>
                <a:effectLst/>
                <a:uLnTx/>
                <a:uFillTx/>
                <a:latin typeface="Arial"/>
                <a:cs typeface="+mn-cs"/>
              </a:rPr>
              <a:t>Integrated with SBU specific selling process</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Account Planning</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Thought Leadership</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Sales Pursuits</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Closing and Winning!</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1" lang="en-US" sz="1400" dirty="0">
                <a:solidFill>
                  <a:srgbClr val="1C1C1C"/>
                </a:solidFill>
                <a:latin typeface="Arial"/>
              </a:rPr>
              <a:t>We position our capabilities with clients and prospects, qualify opportunities and manage pursuit activities to win new Cybersecurity Revenue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srgbClr val="1C1C1C"/>
              </a:solidFill>
              <a:effectLst/>
              <a:uLnTx/>
              <a:uFillTx/>
              <a:latin typeface="Arial"/>
              <a:cs typeface="+mn-cs"/>
            </a:endParaRPr>
          </a:p>
        </p:txBody>
      </p:sp>
      <p:sp>
        <p:nvSpPr>
          <p:cNvPr id="68" name="Footer Placeholder 2">
            <a:extLst>
              <a:ext uri="{FF2B5EF4-FFF2-40B4-BE49-F238E27FC236}">
                <a16:creationId xmlns:a16="http://schemas.microsoft.com/office/drawing/2014/main" id="{392A1ADA-2766-422B-9176-0F2A693251A8}"/>
              </a:ext>
            </a:extLst>
          </p:cNvPr>
          <p:cNvSpPr txBox="1">
            <a:spLocks/>
          </p:cNvSpPr>
          <p:nvPr/>
        </p:nvSpPr>
        <p:spPr>
          <a:xfrm>
            <a:off x="228600" y="6556248"/>
            <a:ext cx="2194560" cy="182880"/>
          </a:xfr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09555"/>
            <a:r>
              <a:rPr lang="en-US" sz="800">
                <a:solidFill>
                  <a:schemeClr val="accent2"/>
                </a:solidFill>
              </a:rPr>
              <a:t>© 2023 NTT </a:t>
            </a:r>
            <a:r>
              <a:rPr lang="en-US" sz="800" dirty="0">
                <a:solidFill>
                  <a:schemeClr val="accent2"/>
                </a:solidFill>
              </a:rPr>
              <a:t>DATA, Inc. All rights reserved.</a:t>
            </a:r>
          </a:p>
        </p:txBody>
      </p:sp>
      <p:sp>
        <p:nvSpPr>
          <p:cNvPr id="69" name="Slide Number Placeholder 3">
            <a:extLst>
              <a:ext uri="{FF2B5EF4-FFF2-40B4-BE49-F238E27FC236}">
                <a16:creationId xmlns:a16="http://schemas.microsoft.com/office/drawing/2014/main" id="{72AFC0D1-520C-4652-B2FB-B9E46407FEC2}"/>
              </a:ext>
            </a:extLst>
          </p:cNvPr>
          <p:cNvSpPr txBox="1">
            <a:spLocks/>
          </p:cNvSpPr>
          <p:nvPr/>
        </p:nvSpPr>
        <p:spPr>
          <a:xfrm>
            <a:off x="5762244" y="6556248"/>
            <a:ext cx="667512" cy="182880"/>
          </a:xfr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92EA2340-BE12-4138-BE15-7C339B03EB4B}" type="slidenum">
              <a:rPr lang="en-US" sz="800" smtClean="0">
                <a:solidFill>
                  <a:schemeClr val="accent2"/>
                </a:solidFill>
              </a:rPr>
              <a:pPr algn="ctr"/>
              <a:t>13</a:t>
            </a:fld>
            <a:endParaRPr lang="en-US" sz="800">
              <a:solidFill>
                <a:schemeClr val="accent2"/>
              </a:solidFill>
            </a:endParaRPr>
          </a:p>
        </p:txBody>
      </p:sp>
      <p:pic>
        <p:nvPicPr>
          <p:cNvPr id="4" name="Picture 3" descr="A person in a suit smiling&#10;&#10;Description automatically generated with low confidence">
            <a:extLst>
              <a:ext uri="{FF2B5EF4-FFF2-40B4-BE49-F238E27FC236}">
                <a16:creationId xmlns:a16="http://schemas.microsoft.com/office/drawing/2014/main" id="{7281A3A5-D1CD-304A-F398-CC592FE10D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627" y="4472218"/>
            <a:ext cx="635517" cy="782651"/>
          </a:xfrm>
          <a:prstGeom prst="rect">
            <a:avLst/>
          </a:prstGeom>
        </p:spPr>
      </p:pic>
      <p:pic>
        <p:nvPicPr>
          <p:cNvPr id="3" name="Picture 2">
            <a:extLst>
              <a:ext uri="{FF2B5EF4-FFF2-40B4-BE49-F238E27FC236}">
                <a16:creationId xmlns:a16="http://schemas.microsoft.com/office/drawing/2014/main" id="{8A9B87F9-76EC-2B02-E8D3-125BBD11187A}"/>
              </a:ext>
            </a:extLst>
          </p:cNvPr>
          <p:cNvPicPr>
            <a:picLocks noChangeAspect="1"/>
          </p:cNvPicPr>
          <p:nvPr/>
        </p:nvPicPr>
        <p:blipFill>
          <a:blip r:embed="rId10"/>
          <a:stretch>
            <a:fillRect/>
          </a:stretch>
        </p:blipFill>
        <p:spPr>
          <a:xfrm>
            <a:off x="525627" y="5508591"/>
            <a:ext cx="728568" cy="728568"/>
          </a:xfrm>
          <a:prstGeom prst="rect">
            <a:avLst/>
          </a:prstGeom>
        </p:spPr>
      </p:pic>
      <p:pic>
        <p:nvPicPr>
          <p:cNvPr id="6" name="Picture 5" descr="A person smiling for a selfie&#10;&#10;Description automatically generated with low confidence">
            <a:extLst>
              <a:ext uri="{FF2B5EF4-FFF2-40B4-BE49-F238E27FC236}">
                <a16:creationId xmlns:a16="http://schemas.microsoft.com/office/drawing/2014/main" id="{0FC704AF-0A2E-2668-9607-9568C97A60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8390" y="916578"/>
            <a:ext cx="645732" cy="843909"/>
          </a:xfrm>
          <a:prstGeom prst="rect">
            <a:avLst/>
          </a:prstGeom>
        </p:spPr>
      </p:pic>
      <p:sp>
        <p:nvSpPr>
          <p:cNvPr id="5" name="TextBox 4">
            <a:extLst>
              <a:ext uri="{FF2B5EF4-FFF2-40B4-BE49-F238E27FC236}">
                <a16:creationId xmlns:a16="http://schemas.microsoft.com/office/drawing/2014/main" id="{9B83A4FE-CB84-20BF-2B67-DC13634D8EB9}"/>
              </a:ext>
            </a:extLst>
          </p:cNvPr>
          <p:cNvSpPr txBox="1"/>
          <p:nvPr/>
        </p:nvSpPr>
        <p:spPr>
          <a:xfrm>
            <a:off x="4897204" y="3639646"/>
            <a:ext cx="2705437" cy="923330"/>
          </a:xfrm>
          <a:prstGeom prst="rect">
            <a:avLst/>
          </a:prstGeom>
          <a:noFill/>
        </p:spPr>
        <p:txBody>
          <a:bodyPr wrap="square" rtlCol="0">
            <a:spAutoFit/>
          </a:bodyPr>
          <a:lstStyle/>
          <a:p>
            <a:r>
              <a:rPr lang="en-US" b="1" dirty="0"/>
              <a:t>Contact the team</a:t>
            </a:r>
            <a:r>
              <a:rPr lang="en-US" dirty="0"/>
              <a:t>: </a:t>
            </a:r>
          </a:p>
          <a:p>
            <a:r>
              <a:rPr lang="en-US"/>
              <a:t>Security.Sales</a:t>
            </a:r>
            <a:r>
              <a:rPr lang="en-US" dirty="0"/>
              <a:t>@nttdata.com</a:t>
            </a:r>
          </a:p>
        </p:txBody>
      </p:sp>
    </p:spTree>
    <p:extLst>
      <p:ext uri="{BB962C8B-B14F-4D97-AF65-F5344CB8AC3E}">
        <p14:creationId xmlns:p14="http://schemas.microsoft.com/office/powerpoint/2010/main" val="110526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BBEE57-EE48-4E32-8ADA-F51F5AE0FCDB}"/>
              </a:ext>
            </a:extLst>
          </p:cNvPr>
          <p:cNvSpPr>
            <a:spLocks noGrp="1"/>
          </p:cNvSpPr>
          <p:nvPr>
            <p:ph type="ftr" sz="quarter" idx="10"/>
          </p:nvPr>
        </p:nvSpPr>
        <p:spPr/>
        <p:txBody>
          <a:bodyPr/>
          <a:lstStyle/>
          <a:p>
            <a:pPr defTabSz="609555"/>
            <a:r>
              <a:rPr lang="en-US" dirty="0"/>
              <a:t>© 2019 NTT DATA, Inc. All rights reserved.</a:t>
            </a:r>
          </a:p>
        </p:txBody>
      </p:sp>
      <p:sp>
        <p:nvSpPr>
          <p:cNvPr id="3" name="Slide Number Placeholder 2">
            <a:extLst>
              <a:ext uri="{FF2B5EF4-FFF2-40B4-BE49-F238E27FC236}">
                <a16:creationId xmlns:a16="http://schemas.microsoft.com/office/drawing/2014/main" id="{2465B610-46C4-477E-8104-A7AD1D3A9F7D}"/>
              </a:ext>
            </a:extLst>
          </p:cNvPr>
          <p:cNvSpPr>
            <a:spLocks noGrp="1"/>
          </p:cNvSpPr>
          <p:nvPr>
            <p:ph type="sldNum" sz="quarter" idx="11"/>
          </p:nvPr>
        </p:nvSpPr>
        <p:spPr/>
        <p:txBody>
          <a:bodyPr/>
          <a:lstStyle/>
          <a:p>
            <a:pPr algn="ctr"/>
            <a:fld id="{92EA2340-BE12-4138-BE15-7C339B03EB4B}" type="slidenum">
              <a:rPr lang="en-US" smtClean="0"/>
              <a:pPr algn="ctr"/>
              <a:t>14</a:t>
            </a:fld>
            <a:endParaRPr lang="en-US" dirty="0"/>
          </a:p>
        </p:txBody>
      </p:sp>
      <p:sp>
        <p:nvSpPr>
          <p:cNvPr id="4" name="Text Placeholder 3">
            <a:extLst>
              <a:ext uri="{FF2B5EF4-FFF2-40B4-BE49-F238E27FC236}">
                <a16:creationId xmlns:a16="http://schemas.microsoft.com/office/drawing/2014/main" id="{9F59B787-26F4-459C-B512-1458EDE53DE4}"/>
              </a:ext>
            </a:extLst>
          </p:cNvPr>
          <p:cNvSpPr>
            <a:spLocks noGrp="1"/>
          </p:cNvSpPr>
          <p:nvPr>
            <p:ph type="body" sz="quarter" idx="12"/>
          </p:nvPr>
        </p:nvSpPr>
        <p:spPr/>
        <p:txBody>
          <a:bodyPr/>
          <a:lstStyle/>
          <a:p>
            <a:r>
              <a:rPr lang="en-US" dirty="0"/>
              <a:t>Threat Management</a:t>
            </a:r>
          </a:p>
        </p:txBody>
      </p:sp>
    </p:spTree>
    <p:extLst>
      <p:ext uri="{BB962C8B-B14F-4D97-AF65-F5344CB8AC3E}">
        <p14:creationId xmlns:p14="http://schemas.microsoft.com/office/powerpoint/2010/main" val="293465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243A1B-CE27-47F7-9B75-7017BD8A774C}"/>
              </a:ext>
            </a:extLst>
          </p:cNvPr>
          <p:cNvSpPr>
            <a:spLocks noGrp="1"/>
          </p:cNvSpPr>
          <p:nvPr>
            <p:ph type="ftr" sz="quarter" idx="10"/>
          </p:nvPr>
        </p:nvSpPr>
        <p:spPr/>
        <p:txBody>
          <a:bodyPr/>
          <a:lstStyle/>
          <a:p>
            <a:pPr defTabSz="609555"/>
            <a:r>
              <a:rPr lang="en-US" dirty="0"/>
              <a:t>© 2019 NTT DATA, Inc. All rights reserved.</a:t>
            </a:r>
          </a:p>
        </p:txBody>
      </p:sp>
      <p:sp>
        <p:nvSpPr>
          <p:cNvPr id="4" name="Slide Number Placeholder 3">
            <a:extLst>
              <a:ext uri="{FF2B5EF4-FFF2-40B4-BE49-F238E27FC236}">
                <a16:creationId xmlns:a16="http://schemas.microsoft.com/office/drawing/2014/main" id="{FA472E6F-DB28-4689-AD9D-9CE36A21B6C2}"/>
              </a:ext>
            </a:extLst>
          </p:cNvPr>
          <p:cNvSpPr>
            <a:spLocks noGrp="1"/>
          </p:cNvSpPr>
          <p:nvPr>
            <p:ph type="sldNum" sz="quarter" idx="11"/>
          </p:nvPr>
        </p:nvSpPr>
        <p:spPr/>
        <p:txBody>
          <a:bodyPr/>
          <a:lstStyle/>
          <a:p>
            <a:pPr algn="ctr"/>
            <a:fld id="{92EA2340-BE12-4138-BE15-7C339B03EB4B}" type="slidenum">
              <a:rPr lang="en-US" smtClean="0"/>
              <a:pPr algn="ctr"/>
              <a:t>15</a:t>
            </a:fld>
            <a:endParaRPr lang="en-US" dirty="0"/>
          </a:p>
        </p:txBody>
      </p:sp>
      <p:sp>
        <p:nvSpPr>
          <p:cNvPr id="5" name="Title 4">
            <a:extLst>
              <a:ext uri="{FF2B5EF4-FFF2-40B4-BE49-F238E27FC236}">
                <a16:creationId xmlns:a16="http://schemas.microsoft.com/office/drawing/2014/main" id="{D4CEF516-D241-46CA-935D-5499E9A47B44}"/>
              </a:ext>
            </a:extLst>
          </p:cNvPr>
          <p:cNvSpPr>
            <a:spLocks noGrp="1"/>
          </p:cNvSpPr>
          <p:nvPr>
            <p:ph type="title"/>
          </p:nvPr>
        </p:nvSpPr>
        <p:spPr/>
        <p:txBody>
          <a:bodyPr/>
          <a:lstStyle/>
          <a:p>
            <a:r>
              <a:rPr lang="en-US" dirty="0"/>
              <a:t>What We Provide as Security Professionals</a:t>
            </a:r>
          </a:p>
        </p:txBody>
      </p:sp>
      <p:grpSp>
        <p:nvGrpSpPr>
          <p:cNvPr id="28" name="Group 27">
            <a:extLst>
              <a:ext uri="{FF2B5EF4-FFF2-40B4-BE49-F238E27FC236}">
                <a16:creationId xmlns:a16="http://schemas.microsoft.com/office/drawing/2014/main" id="{B4875B62-D0AD-4B1B-A707-2F63F6DD0047}"/>
              </a:ext>
            </a:extLst>
          </p:cNvPr>
          <p:cNvGrpSpPr/>
          <p:nvPr/>
        </p:nvGrpSpPr>
        <p:grpSpPr>
          <a:xfrm>
            <a:off x="0" y="1142986"/>
            <a:ext cx="12192000" cy="5266079"/>
            <a:chOff x="-457200" y="987964"/>
            <a:chExt cx="12649200" cy="5463557"/>
          </a:xfrm>
        </p:grpSpPr>
        <p:pic>
          <p:nvPicPr>
            <p:cNvPr id="6" name="Picture 5">
              <a:extLst>
                <a:ext uri="{FF2B5EF4-FFF2-40B4-BE49-F238E27FC236}">
                  <a16:creationId xmlns:a16="http://schemas.microsoft.com/office/drawing/2014/main" id="{AE490DA2-1D02-4F56-9F99-8EA257A366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987978"/>
              <a:ext cx="10134600" cy="5463543"/>
            </a:xfrm>
            <a:prstGeom prst="rect">
              <a:avLst/>
            </a:prstGeom>
          </p:spPr>
        </p:pic>
        <p:grpSp>
          <p:nvGrpSpPr>
            <p:cNvPr id="7" name="Group 6">
              <a:extLst>
                <a:ext uri="{FF2B5EF4-FFF2-40B4-BE49-F238E27FC236}">
                  <a16:creationId xmlns:a16="http://schemas.microsoft.com/office/drawing/2014/main" id="{25997A14-0C3B-4A93-8A69-5E41F7403504}"/>
                </a:ext>
              </a:extLst>
            </p:cNvPr>
            <p:cNvGrpSpPr/>
            <p:nvPr/>
          </p:nvGrpSpPr>
          <p:grpSpPr>
            <a:xfrm rot="10800000">
              <a:off x="-409008" y="987964"/>
              <a:ext cx="12601008" cy="5463555"/>
              <a:chOff x="942457" y="761997"/>
              <a:chExt cx="11706743" cy="5304976"/>
            </a:xfrm>
          </p:grpSpPr>
          <p:sp>
            <p:nvSpPr>
              <p:cNvPr id="8" name="Rectangle 7">
                <a:extLst>
                  <a:ext uri="{FF2B5EF4-FFF2-40B4-BE49-F238E27FC236}">
                    <a16:creationId xmlns:a16="http://schemas.microsoft.com/office/drawing/2014/main" id="{51CC5FC2-D1C7-48A4-B1AF-04358A986317}"/>
                  </a:ext>
                </a:extLst>
              </p:cNvPr>
              <p:cNvSpPr/>
              <p:nvPr/>
            </p:nvSpPr>
            <p:spPr>
              <a:xfrm>
                <a:off x="942457" y="761997"/>
                <a:ext cx="5663380" cy="53049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latin typeface="Arial"/>
                  <a:cs typeface="Arial"/>
                </a:endParaRPr>
              </a:p>
            </p:txBody>
          </p:sp>
          <p:sp>
            <p:nvSpPr>
              <p:cNvPr id="9" name="Rectangle 8">
                <a:extLst>
                  <a:ext uri="{FF2B5EF4-FFF2-40B4-BE49-F238E27FC236}">
                    <a16:creationId xmlns:a16="http://schemas.microsoft.com/office/drawing/2014/main" id="{AAB4502A-5FEE-417A-8140-229F9121FEC0}"/>
                  </a:ext>
                </a:extLst>
              </p:cNvPr>
              <p:cNvSpPr/>
              <p:nvPr/>
            </p:nvSpPr>
            <p:spPr>
              <a:xfrm>
                <a:off x="6526738" y="762010"/>
                <a:ext cx="6122462" cy="5304950"/>
              </a:xfrm>
              <a:prstGeom prst="rect">
                <a:avLst/>
              </a:prstGeom>
              <a:gradFill flip="none" rotWithShape="1">
                <a:gsLst>
                  <a:gs pos="0">
                    <a:schemeClr val="tx2"/>
                  </a:gs>
                  <a:gs pos="100000">
                    <a:schemeClr val="tx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latin typeface="Arial"/>
                  <a:cs typeface="Arial"/>
                </a:endParaRPr>
              </a:p>
            </p:txBody>
          </p:sp>
        </p:grpSp>
        <p:cxnSp>
          <p:nvCxnSpPr>
            <p:cNvPr id="10" name="Straight Connector 9">
              <a:extLst>
                <a:ext uri="{FF2B5EF4-FFF2-40B4-BE49-F238E27FC236}">
                  <a16:creationId xmlns:a16="http://schemas.microsoft.com/office/drawing/2014/main" id="{38043990-C342-42DA-89ED-C35D5DFA6D92}"/>
                </a:ext>
              </a:extLst>
            </p:cNvPr>
            <p:cNvCxnSpPr>
              <a:cxnSpLocks/>
            </p:cNvCxnSpPr>
            <p:nvPr/>
          </p:nvCxnSpPr>
          <p:spPr>
            <a:xfrm>
              <a:off x="4772830" y="2173841"/>
              <a:ext cx="6587788"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9B711E-4C22-4C90-9372-75C5D3237922}"/>
                </a:ext>
              </a:extLst>
            </p:cNvPr>
            <p:cNvSpPr/>
            <p:nvPr/>
          </p:nvSpPr>
          <p:spPr>
            <a:xfrm>
              <a:off x="5371842" y="1620439"/>
              <a:ext cx="6095999" cy="369332"/>
            </a:xfrm>
            <a:prstGeom prst="rect">
              <a:avLst/>
            </a:prstGeom>
          </p:spPr>
          <p:txBody>
            <a:bodyPr wrap="square">
              <a:spAutoFit/>
            </a:bodyPr>
            <a:lstStyle/>
            <a:p>
              <a:r>
                <a:rPr lang="en-US" dirty="0">
                  <a:solidFill>
                    <a:schemeClr val="bg1"/>
                  </a:solidFill>
                </a:rPr>
                <a:t>Mitigate the impact of ransomware for our customers</a:t>
              </a:r>
            </a:p>
          </p:txBody>
        </p:sp>
        <p:cxnSp>
          <p:nvCxnSpPr>
            <p:cNvPr id="12" name="Straight Connector 11">
              <a:extLst>
                <a:ext uri="{FF2B5EF4-FFF2-40B4-BE49-F238E27FC236}">
                  <a16:creationId xmlns:a16="http://schemas.microsoft.com/office/drawing/2014/main" id="{F20F5617-6470-4F83-8A23-CA294B32191E}"/>
                </a:ext>
              </a:extLst>
            </p:cNvPr>
            <p:cNvCxnSpPr>
              <a:cxnSpLocks/>
            </p:cNvCxnSpPr>
            <p:nvPr/>
          </p:nvCxnSpPr>
          <p:spPr>
            <a:xfrm>
              <a:off x="4772830" y="2831591"/>
              <a:ext cx="658614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0D8D83-F2CD-41EC-BDB5-285580903763}"/>
                </a:ext>
              </a:extLst>
            </p:cNvPr>
            <p:cNvSpPr/>
            <p:nvPr/>
          </p:nvSpPr>
          <p:spPr>
            <a:xfrm>
              <a:off x="5370195" y="2306238"/>
              <a:ext cx="6505575" cy="383182"/>
            </a:xfrm>
            <a:prstGeom prst="rect">
              <a:avLst/>
            </a:prstGeom>
          </p:spPr>
          <p:txBody>
            <a:bodyPr wrap="square">
              <a:spAutoFit/>
            </a:bodyPr>
            <a:lstStyle/>
            <a:p>
              <a:r>
                <a:rPr lang="en-US" dirty="0">
                  <a:solidFill>
                    <a:schemeClr val="bg1"/>
                  </a:solidFill>
                </a:rPr>
                <a:t>Make the best use of data feeds and intelligence sources</a:t>
              </a:r>
            </a:p>
          </p:txBody>
        </p:sp>
        <p:cxnSp>
          <p:nvCxnSpPr>
            <p:cNvPr id="14" name="Straight Connector 13">
              <a:extLst>
                <a:ext uri="{FF2B5EF4-FFF2-40B4-BE49-F238E27FC236}">
                  <a16:creationId xmlns:a16="http://schemas.microsoft.com/office/drawing/2014/main" id="{9F818043-1D1F-44F2-99F1-80BF92BDD047}"/>
                </a:ext>
              </a:extLst>
            </p:cNvPr>
            <p:cNvCxnSpPr>
              <a:cxnSpLocks/>
            </p:cNvCxnSpPr>
            <p:nvPr/>
          </p:nvCxnSpPr>
          <p:spPr>
            <a:xfrm>
              <a:off x="4774479" y="4050792"/>
              <a:ext cx="6584492"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32FBC4B-FFA3-4C6A-B52B-41B85D2F774D}"/>
                </a:ext>
              </a:extLst>
            </p:cNvPr>
            <p:cNvSpPr/>
            <p:nvPr/>
          </p:nvSpPr>
          <p:spPr>
            <a:xfrm>
              <a:off x="5397208" y="2992038"/>
              <a:ext cx="6095999" cy="923330"/>
            </a:xfrm>
            <a:prstGeom prst="rect">
              <a:avLst/>
            </a:prstGeom>
          </p:spPr>
          <p:txBody>
            <a:bodyPr wrap="square">
              <a:spAutoFit/>
            </a:bodyPr>
            <a:lstStyle/>
            <a:p>
              <a:r>
                <a:rPr lang="en-US" dirty="0">
                  <a:solidFill>
                    <a:schemeClr val="bg1"/>
                  </a:solidFill>
                </a:rPr>
                <a:t>Update incident response plans and test your capabilities against the most common threat scenarios for your industry and region</a:t>
              </a:r>
            </a:p>
          </p:txBody>
        </p:sp>
        <p:sp>
          <p:nvSpPr>
            <p:cNvPr id="16" name="Rectangle 15">
              <a:extLst>
                <a:ext uri="{FF2B5EF4-FFF2-40B4-BE49-F238E27FC236}">
                  <a16:creationId xmlns:a16="http://schemas.microsoft.com/office/drawing/2014/main" id="{96386B61-5DBE-4219-9A65-CDE1ABDB3BD5}"/>
                </a:ext>
              </a:extLst>
            </p:cNvPr>
            <p:cNvSpPr/>
            <p:nvPr/>
          </p:nvSpPr>
          <p:spPr>
            <a:xfrm>
              <a:off x="5370195" y="4222062"/>
              <a:ext cx="6095999" cy="670568"/>
            </a:xfrm>
            <a:prstGeom prst="rect">
              <a:avLst/>
            </a:prstGeom>
          </p:spPr>
          <p:txBody>
            <a:bodyPr wrap="square">
              <a:spAutoFit/>
            </a:bodyPr>
            <a:lstStyle/>
            <a:p>
              <a:r>
                <a:rPr lang="en-US" dirty="0">
                  <a:solidFill>
                    <a:schemeClr val="bg1"/>
                  </a:solidFill>
                </a:rPr>
                <a:t>Continuously update use cases, playbooks, and SOPs.  As threats change, we change with them </a:t>
              </a:r>
            </a:p>
          </p:txBody>
        </p:sp>
        <p:sp>
          <p:nvSpPr>
            <p:cNvPr id="17" name="Rectangle 16">
              <a:extLst>
                <a:ext uri="{FF2B5EF4-FFF2-40B4-BE49-F238E27FC236}">
                  <a16:creationId xmlns:a16="http://schemas.microsoft.com/office/drawing/2014/main" id="{859BACA0-E848-421A-84F0-31BD13F3DBF6}"/>
                </a:ext>
              </a:extLst>
            </p:cNvPr>
            <p:cNvSpPr/>
            <p:nvPr/>
          </p:nvSpPr>
          <p:spPr>
            <a:xfrm>
              <a:off x="5370195" y="5136463"/>
              <a:ext cx="6095999" cy="1245341"/>
            </a:xfrm>
            <a:prstGeom prst="rect">
              <a:avLst/>
            </a:prstGeom>
          </p:spPr>
          <p:txBody>
            <a:bodyPr wrap="square">
              <a:spAutoFit/>
            </a:bodyPr>
            <a:lstStyle/>
            <a:p>
              <a:r>
                <a:rPr lang="en-US" dirty="0">
                  <a:solidFill>
                    <a:schemeClr val="bg1"/>
                  </a:solidFill>
                </a:rPr>
                <a:t>Security must be usable to be effective, make recommendations to customers to ensure an appropriate security footprint</a:t>
              </a:r>
            </a:p>
            <a:p>
              <a:endParaRPr lang="en-US" dirty="0">
                <a:solidFill>
                  <a:schemeClr val="bg1"/>
                </a:solidFill>
              </a:endParaRPr>
            </a:p>
          </p:txBody>
        </p:sp>
        <p:cxnSp>
          <p:nvCxnSpPr>
            <p:cNvPr id="18" name="Straight Connector 17">
              <a:extLst>
                <a:ext uri="{FF2B5EF4-FFF2-40B4-BE49-F238E27FC236}">
                  <a16:creationId xmlns:a16="http://schemas.microsoft.com/office/drawing/2014/main" id="{8B678445-61F9-4A4A-8E0A-D11F3432C08F}"/>
                </a:ext>
              </a:extLst>
            </p:cNvPr>
            <p:cNvCxnSpPr>
              <a:cxnSpLocks/>
            </p:cNvCxnSpPr>
            <p:nvPr/>
          </p:nvCxnSpPr>
          <p:spPr>
            <a:xfrm>
              <a:off x="4760595" y="4965191"/>
              <a:ext cx="658614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BCE4E1BD-138C-420C-9750-2D64E0C22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9182" y="1698116"/>
              <a:ext cx="290513" cy="209551"/>
            </a:xfrm>
            <a:prstGeom prst="rect">
              <a:avLst/>
            </a:prstGeom>
          </p:spPr>
        </p:pic>
        <p:pic>
          <p:nvPicPr>
            <p:cNvPr id="20" name="Graphic 19">
              <a:extLst>
                <a:ext uri="{FF2B5EF4-FFF2-40B4-BE49-F238E27FC236}">
                  <a16:creationId xmlns:a16="http://schemas.microsoft.com/office/drawing/2014/main" id="{09B80E86-144C-47B9-8114-3FE32ACCAB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9182" y="2383916"/>
              <a:ext cx="290513" cy="209551"/>
            </a:xfrm>
            <a:prstGeom prst="rect">
              <a:avLst/>
            </a:prstGeom>
          </p:spPr>
        </p:pic>
        <p:pic>
          <p:nvPicPr>
            <p:cNvPr id="21" name="Graphic 20">
              <a:extLst>
                <a:ext uri="{FF2B5EF4-FFF2-40B4-BE49-F238E27FC236}">
                  <a16:creationId xmlns:a16="http://schemas.microsoft.com/office/drawing/2014/main" id="{82C7415E-DE06-456A-9F15-555B450969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9182" y="3336416"/>
              <a:ext cx="290513" cy="209551"/>
            </a:xfrm>
            <a:prstGeom prst="rect">
              <a:avLst/>
            </a:prstGeom>
          </p:spPr>
        </p:pic>
        <p:pic>
          <p:nvPicPr>
            <p:cNvPr id="22" name="Graphic 21">
              <a:extLst>
                <a:ext uri="{FF2B5EF4-FFF2-40B4-BE49-F238E27FC236}">
                  <a16:creationId xmlns:a16="http://schemas.microsoft.com/office/drawing/2014/main" id="{29231D73-C79D-429C-A502-BD1115B6C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9182" y="4403216"/>
              <a:ext cx="290513" cy="209551"/>
            </a:xfrm>
            <a:prstGeom prst="rect">
              <a:avLst/>
            </a:prstGeom>
          </p:spPr>
        </p:pic>
        <p:pic>
          <p:nvPicPr>
            <p:cNvPr id="23" name="Graphic 22">
              <a:extLst>
                <a:ext uri="{FF2B5EF4-FFF2-40B4-BE49-F238E27FC236}">
                  <a16:creationId xmlns:a16="http://schemas.microsoft.com/office/drawing/2014/main" id="{F0965A35-7882-4642-B69C-55F21941BC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9182" y="5470015"/>
              <a:ext cx="290513" cy="209551"/>
            </a:xfrm>
            <a:prstGeom prst="rect">
              <a:avLst/>
            </a:prstGeom>
          </p:spPr>
        </p:pic>
      </p:grpSp>
    </p:spTree>
    <p:extLst>
      <p:ext uri="{BB962C8B-B14F-4D97-AF65-F5344CB8AC3E}">
        <p14:creationId xmlns:p14="http://schemas.microsoft.com/office/powerpoint/2010/main" val="256532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91CA81-6F00-424F-9217-51FE93D6F1A1}"/>
              </a:ext>
            </a:extLst>
          </p:cNvPr>
          <p:cNvSpPr>
            <a:spLocks noGrp="1"/>
          </p:cNvSpPr>
          <p:nvPr>
            <p:ph type="ftr" sz="quarter" idx="10"/>
          </p:nvPr>
        </p:nvSpPr>
        <p:spPr/>
        <p:txBody>
          <a:bodyPr/>
          <a:lstStyle/>
          <a:p>
            <a:pPr defTabSz="609555"/>
            <a:r>
              <a:rPr lang="en-US" dirty="0"/>
              <a:t>© 2019 NTT DATA, Inc. All rights reserved.</a:t>
            </a:r>
          </a:p>
        </p:txBody>
      </p:sp>
      <p:sp>
        <p:nvSpPr>
          <p:cNvPr id="4" name="Slide Number Placeholder 3">
            <a:extLst>
              <a:ext uri="{FF2B5EF4-FFF2-40B4-BE49-F238E27FC236}">
                <a16:creationId xmlns:a16="http://schemas.microsoft.com/office/drawing/2014/main" id="{F42A2DDA-7BEA-4EB7-9C90-B677893EA1DB}"/>
              </a:ext>
            </a:extLst>
          </p:cNvPr>
          <p:cNvSpPr>
            <a:spLocks noGrp="1"/>
          </p:cNvSpPr>
          <p:nvPr>
            <p:ph type="sldNum" sz="quarter" idx="11"/>
          </p:nvPr>
        </p:nvSpPr>
        <p:spPr/>
        <p:txBody>
          <a:bodyPr/>
          <a:lstStyle/>
          <a:p>
            <a:pPr algn="ctr"/>
            <a:fld id="{92EA2340-BE12-4138-BE15-7C339B03EB4B}" type="slidenum">
              <a:rPr lang="en-US" smtClean="0"/>
              <a:pPr algn="ctr"/>
              <a:t>16</a:t>
            </a:fld>
            <a:endParaRPr lang="en-US" dirty="0"/>
          </a:p>
        </p:txBody>
      </p:sp>
      <p:sp>
        <p:nvSpPr>
          <p:cNvPr id="5" name="Title 4">
            <a:extLst>
              <a:ext uri="{FF2B5EF4-FFF2-40B4-BE49-F238E27FC236}">
                <a16:creationId xmlns:a16="http://schemas.microsoft.com/office/drawing/2014/main" id="{C05CAB0F-9E08-4876-B740-FC45D82D68F2}"/>
              </a:ext>
            </a:extLst>
          </p:cNvPr>
          <p:cNvSpPr>
            <a:spLocks noGrp="1"/>
          </p:cNvSpPr>
          <p:nvPr>
            <p:ph type="title"/>
          </p:nvPr>
        </p:nvSpPr>
        <p:spPr/>
        <p:txBody>
          <a:bodyPr/>
          <a:lstStyle/>
          <a:p>
            <a:r>
              <a:rPr lang="en-US" dirty="0"/>
              <a:t>We Help Clients Through-out the Entire Security Lifecycle</a:t>
            </a:r>
          </a:p>
        </p:txBody>
      </p:sp>
      <p:grpSp>
        <p:nvGrpSpPr>
          <p:cNvPr id="6" name="Group 5">
            <a:extLst>
              <a:ext uri="{FF2B5EF4-FFF2-40B4-BE49-F238E27FC236}">
                <a16:creationId xmlns:a16="http://schemas.microsoft.com/office/drawing/2014/main" id="{E3AE298A-C133-4BCC-94B5-0E2E9566F31A}"/>
              </a:ext>
            </a:extLst>
          </p:cNvPr>
          <p:cNvGrpSpPr/>
          <p:nvPr/>
        </p:nvGrpSpPr>
        <p:grpSpPr>
          <a:xfrm>
            <a:off x="0" y="1219200"/>
            <a:ext cx="12192000" cy="5334000"/>
            <a:chOff x="0" y="984573"/>
            <a:chExt cx="12192000" cy="5334000"/>
          </a:xfrm>
        </p:grpSpPr>
        <p:sp>
          <p:nvSpPr>
            <p:cNvPr id="7" name="Rectangle 6">
              <a:extLst>
                <a:ext uri="{FF2B5EF4-FFF2-40B4-BE49-F238E27FC236}">
                  <a16:creationId xmlns:a16="http://schemas.microsoft.com/office/drawing/2014/main" id="{AA2B7C77-784F-4929-8838-7ADF2569A081}"/>
                </a:ext>
              </a:extLst>
            </p:cNvPr>
            <p:cNvSpPr/>
            <p:nvPr/>
          </p:nvSpPr>
          <p:spPr>
            <a:xfrm>
              <a:off x="0" y="3365055"/>
              <a:ext cx="12192000" cy="921015"/>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grpSp>
          <p:nvGrpSpPr>
            <p:cNvPr id="8" name="Group 7">
              <a:extLst>
                <a:ext uri="{FF2B5EF4-FFF2-40B4-BE49-F238E27FC236}">
                  <a16:creationId xmlns:a16="http://schemas.microsoft.com/office/drawing/2014/main" id="{493BDAA8-4DD0-47A4-8DE4-67D4A6C90A2C}"/>
                </a:ext>
              </a:extLst>
            </p:cNvPr>
            <p:cNvGrpSpPr/>
            <p:nvPr/>
          </p:nvGrpSpPr>
          <p:grpSpPr>
            <a:xfrm>
              <a:off x="1445442" y="2588205"/>
              <a:ext cx="1348318" cy="1978876"/>
              <a:chOff x="2359842" y="2194950"/>
              <a:chExt cx="1348318" cy="1978876"/>
            </a:xfrm>
          </p:grpSpPr>
          <p:grpSp>
            <p:nvGrpSpPr>
              <p:cNvPr id="42" name="Group 41">
                <a:extLst>
                  <a:ext uri="{FF2B5EF4-FFF2-40B4-BE49-F238E27FC236}">
                    <a16:creationId xmlns:a16="http://schemas.microsoft.com/office/drawing/2014/main" id="{40AEA4B9-818B-41AD-B823-A1B4837D702C}"/>
                  </a:ext>
                </a:extLst>
              </p:cNvPr>
              <p:cNvGrpSpPr/>
              <p:nvPr/>
            </p:nvGrpSpPr>
            <p:grpSpPr>
              <a:xfrm>
                <a:off x="2359842" y="2194950"/>
                <a:ext cx="1348318" cy="1978876"/>
                <a:chOff x="2359842" y="2194950"/>
                <a:chExt cx="1348318" cy="1978876"/>
              </a:xfrm>
            </p:grpSpPr>
            <p:cxnSp>
              <p:nvCxnSpPr>
                <p:cNvPr id="44" name="Straight Arrow Connector 43">
                  <a:extLst>
                    <a:ext uri="{FF2B5EF4-FFF2-40B4-BE49-F238E27FC236}">
                      <a16:creationId xmlns:a16="http://schemas.microsoft.com/office/drawing/2014/main" id="{44C2C71E-BFED-42E5-93E4-05661BABC991}"/>
                    </a:ext>
                  </a:extLst>
                </p:cNvPr>
                <p:cNvCxnSpPr>
                  <a:cxnSpLocks/>
                  <a:stCxn id="47" idx="3"/>
                </p:cNvCxnSpPr>
                <p:nvPr/>
              </p:nvCxnSpPr>
              <p:spPr>
                <a:xfrm>
                  <a:off x="3034001" y="3625186"/>
                  <a:ext cx="0" cy="548640"/>
                </a:xfrm>
                <a:prstGeom prst="straightConnector1">
                  <a:avLst/>
                </a:prstGeom>
                <a:noFill/>
                <a:ln w="38100" cap="flat" cmpd="sng" algn="ctr">
                  <a:solidFill>
                    <a:schemeClr val="accent2"/>
                  </a:solidFill>
                  <a:prstDash val="solid"/>
                  <a:miter lim="800000"/>
                  <a:tailEnd type="triangle"/>
                </a:ln>
                <a:effectLst/>
              </p:spPr>
            </p:cxnSp>
            <p:grpSp>
              <p:nvGrpSpPr>
                <p:cNvPr id="45" name="Group 44">
                  <a:extLst>
                    <a:ext uri="{FF2B5EF4-FFF2-40B4-BE49-F238E27FC236}">
                      <a16:creationId xmlns:a16="http://schemas.microsoft.com/office/drawing/2014/main" id="{0877C0A2-3DE4-403F-B28A-CB2CC2AE9220}"/>
                    </a:ext>
                  </a:extLst>
                </p:cNvPr>
                <p:cNvGrpSpPr/>
                <p:nvPr/>
              </p:nvGrpSpPr>
              <p:grpSpPr>
                <a:xfrm>
                  <a:off x="2359842" y="2194950"/>
                  <a:ext cx="1348318" cy="1564049"/>
                  <a:chOff x="3149698" y="2927926"/>
                  <a:chExt cx="1348318" cy="1564049"/>
                </a:xfrm>
              </p:grpSpPr>
              <p:sp>
                <p:nvSpPr>
                  <p:cNvPr id="46" name="Hexagon 45">
                    <a:extLst>
                      <a:ext uri="{FF2B5EF4-FFF2-40B4-BE49-F238E27FC236}">
                        <a16:creationId xmlns:a16="http://schemas.microsoft.com/office/drawing/2014/main" id="{D6587270-A898-4F9F-A56B-D3A641CA3785}"/>
                      </a:ext>
                    </a:extLst>
                  </p:cNvPr>
                  <p:cNvSpPr/>
                  <p:nvPr/>
                </p:nvSpPr>
                <p:spPr>
                  <a:xfrm rot="16200000">
                    <a:off x="3041832" y="3035792"/>
                    <a:ext cx="1564049" cy="1348318"/>
                  </a:xfrm>
                  <a:prstGeom prst="hexagon">
                    <a:avLst/>
                  </a:prstGeom>
                  <a:solidFill>
                    <a:schemeClr val="accent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7" name="Hexagon 46">
                    <a:extLst>
                      <a:ext uri="{FF2B5EF4-FFF2-40B4-BE49-F238E27FC236}">
                        <a16:creationId xmlns:a16="http://schemas.microsoft.com/office/drawing/2014/main" id="{EB809930-FDC0-4C91-A8DA-8CC91A75C918}"/>
                      </a:ext>
                    </a:extLst>
                  </p:cNvPr>
                  <p:cNvSpPr/>
                  <p:nvPr/>
                </p:nvSpPr>
                <p:spPr>
                  <a:xfrm rot="16200000">
                    <a:off x="3175646" y="3151150"/>
                    <a:ext cx="1296420" cy="1117603"/>
                  </a:xfrm>
                  <a:prstGeom prst="hexagon">
                    <a:avLst/>
                  </a:pr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sp>
            <p:nvSpPr>
              <p:cNvPr id="43" name="Freeform 45">
                <a:extLst>
                  <a:ext uri="{FF2B5EF4-FFF2-40B4-BE49-F238E27FC236}">
                    <a16:creationId xmlns:a16="http://schemas.microsoft.com/office/drawing/2014/main" id="{98FB7FF5-80B9-4712-9417-C32A3491F0E5}"/>
                  </a:ext>
                </a:extLst>
              </p:cNvPr>
              <p:cNvSpPr/>
              <p:nvPr/>
            </p:nvSpPr>
            <p:spPr>
              <a:xfrm>
                <a:off x="2745592" y="2736030"/>
                <a:ext cx="585858" cy="465986"/>
              </a:xfrm>
              <a:custGeom>
                <a:avLst/>
                <a:gdLst>
                  <a:gd name="connsiteX0" fmla="*/ 227088 w 454178"/>
                  <a:gd name="connsiteY0" fmla="*/ 72963 h 361434"/>
                  <a:gd name="connsiteX1" fmla="*/ 389071 w 454178"/>
                  <a:gd name="connsiteY1" fmla="*/ 206493 h 361434"/>
                  <a:gd name="connsiteX2" fmla="*/ 389353 w 454178"/>
                  <a:gd name="connsiteY2" fmla="*/ 208184 h 361434"/>
                  <a:gd name="connsiteX3" fmla="*/ 389353 w 454178"/>
                  <a:gd name="connsiteY3" fmla="*/ 343405 h 361434"/>
                  <a:gd name="connsiteX4" fmla="*/ 384001 w 454178"/>
                  <a:gd name="connsiteY4" fmla="*/ 356082 h 361434"/>
                  <a:gd name="connsiteX5" fmla="*/ 371324 w 454178"/>
                  <a:gd name="connsiteY5" fmla="*/ 361434 h 361434"/>
                  <a:gd name="connsiteX6" fmla="*/ 263147 w 454178"/>
                  <a:gd name="connsiteY6" fmla="*/ 361434 h 361434"/>
                  <a:gd name="connsiteX7" fmla="*/ 263147 w 454178"/>
                  <a:gd name="connsiteY7" fmla="*/ 253257 h 361434"/>
                  <a:gd name="connsiteX8" fmla="*/ 191030 w 454178"/>
                  <a:gd name="connsiteY8" fmla="*/ 253257 h 361434"/>
                  <a:gd name="connsiteX9" fmla="*/ 191030 w 454178"/>
                  <a:gd name="connsiteY9" fmla="*/ 361434 h 361434"/>
                  <a:gd name="connsiteX10" fmla="*/ 82852 w 454178"/>
                  <a:gd name="connsiteY10" fmla="*/ 361434 h 361434"/>
                  <a:gd name="connsiteX11" fmla="*/ 70175 w 454178"/>
                  <a:gd name="connsiteY11" fmla="*/ 356082 h 361434"/>
                  <a:gd name="connsiteX12" fmla="*/ 64823 w 454178"/>
                  <a:gd name="connsiteY12" fmla="*/ 343405 h 361434"/>
                  <a:gd name="connsiteX13" fmla="*/ 64823 w 454178"/>
                  <a:gd name="connsiteY13" fmla="*/ 208184 h 361434"/>
                  <a:gd name="connsiteX14" fmla="*/ 64963 w 454178"/>
                  <a:gd name="connsiteY14" fmla="*/ 207339 h 361434"/>
                  <a:gd name="connsiteX15" fmla="*/ 65104 w 454178"/>
                  <a:gd name="connsiteY15" fmla="*/ 206493 h 361434"/>
                  <a:gd name="connsiteX16" fmla="*/ 227089 w 454178"/>
                  <a:gd name="connsiteY16" fmla="*/ 0 h 361434"/>
                  <a:gd name="connsiteX17" fmla="*/ 248499 w 454178"/>
                  <a:gd name="connsiteY17" fmla="*/ 7324 h 361434"/>
                  <a:gd name="connsiteX18" fmla="*/ 317236 w 454178"/>
                  <a:gd name="connsiteY18" fmla="*/ 64793 h 361434"/>
                  <a:gd name="connsiteX19" fmla="*/ 317236 w 454178"/>
                  <a:gd name="connsiteY19" fmla="*/ 9860 h 361434"/>
                  <a:gd name="connsiteX20" fmla="*/ 319772 w 454178"/>
                  <a:gd name="connsiteY20" fmla="*/ 3380 h 361434"/>
                  <a:gd name="connsiteX21" fmla="*/ 326251 w 454178"/>
                  <a:gd name="connsiteY21" fmla="*/ 845 h 361434"/>
                  <a:gd name="connsiteX22" fmla="*/ 380340 w 454178"/>
                  <a:gd name="connsiteY22" fmla="*/ 845 h 361434"/>
                  <a:gd name="connsiteX23" fmla="*/ 386819 w 454178"/>
                  <a:gd name="connsiteY23" fmla="*/ 3380 h 361434"/>
                  <a:gd name="connsiteX24" fmla="*/ 389354 w 454178"/>
                  <a:gd name="connsiteY24" fmla="*/ 9860 h 361434"/>
                  <a:gd name="connsiteX25" fmla="*/ 389354 w 454178"/>
                  <a:gd name="connsiteY25" fmla="*/ 124797 h 361434"/>
                  <a:gd name="connsiteX26" fmla="*/ 451049 w 454178"/>
                  <a:gd name="connsiteY26" fmla="*/ 176069 h 361434"/>
                  <a:gd name="connsiteX27" fmla="*/ 454147 w 454178"/>
                  <a:gd name="connsiteY27" fmla="*/ 182126 h 361434"/>
                  <a:gd name="connsiteX28" fmla="*/ 452176 w 454178"/>
                  <a:gd name="connsiteY28" fmla="*/ 188746 h 361434"/>
                  <a:gd name="connsiteX29" fmla="*/ 434709 w 454178"/>
                  <a:gd name="connsiteY29" fmla="*/ 209592 h 361434"/>
                  <a:gd name="connsiteX30" fmla="*/ 428794 w 454178"/>
                  <a:gd name="connsiteY30" fmla="*/ 212691 h 361434"/>
                  <a:gd name="connsiteX31" fmla="*/ 427949 w 454178"/>
                  <a:gd name="connsiteY31" fmla="*/ 212691 h 361434"/>
                  <a:gd name="connsiteX32" fmla="*/ 422032 w 454178"/>
                  <a:gd name="connsiteY32" fmla="*/ 210719 h 361434"/>
                  <a:gd name="connsiteX33" fmla="*/ 227089 w 454178"/>
                  <a:gd name="connsiteY33" fmla="*/ 48172 h 361434"/>
                  <a:gd name="connsiteX34" fmla="*/ 32145 w 454178"/>
                  <a:gd name="connsiteY34" fmla="*/ 210719 h 361434"/>
                  <a:gd name="connsiteX35" fmla="*/ 25385 w 454178"/>
                  <a:gd name="connsiteY35" fmla="*/ 212691 h 361434"/>
                  <a:gd name="connsiteX36" fmla="*/ 19469 w 454178"/>
                  <a:gd name="connsiteY36" fmla="*/ 209592 h 361434"/>
                  <a:gd name="connsiteX37" fmla="*/ 2003 w 454178"/>
                  <a:gd name="connsiteY37" fmla="*/ 188746 h 361434"/>
                  <a:gd name="connsiteX38" fmla="*/ 31 w 454178"/>
                  <a:gd name="connsiteY38" fmla="*/ 182126 h 361434"/>
                  <a:gd name="connsiteX39" fmla="*/ 3129 w 454178"/>
                  <a:gd name="connsiteY39" fmla="*/ 176069 h 361434"/>
                  <a:gd name="connsiteX40" fmla="*/ 205680 w 454178"/>
                  <a:gd name="connsiteY40" fmla="*/ 7324 h 361434"/>
                  <a:gd name="connsiteX41" fmla="*/ 227089 w 454178"/>
                  <a:gd name="connsiteY41" fmla="*/ 0 h 3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4178" h="361434">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chemeClr val="accent2"/>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37888430-D0DA-498B-B28C-66B88CDACD81}"/>
                </a:ext>
              </a:extLst>
            </p:cNvPr>
            <p:cNvGrpSpPr/>
            <p:nvPr/>
          </p:nvGrpSpPr>
          <p:grpSpPr>
            <a:xfrm>
              <a:off x="9424741" y="2588205"/>
              <a:ext cx="1348318" cy="1978876"/>
              <a:chOff x="8481482" y="2194950"/>
              <a:chExt cx="1348318" cy="1978876"/>
            </a:xfrm>
          </p:grpSpPr>
          <p:grpSp>
            <p:nvGrpSpPr>
              <p:cNvPr id="36" name="Group 35">
                <a:extLst>
                  <a:ext uri="{FF2B5EF4-FFF2-40B4-BE49-F238E27FC236}">
                    <a16:creationId xmlns:a16="http://schemas.microsoft.com/office/drawing/2014/main" id="{F544C2B5-A71A-4047-98B3-A69EF6A558E2}"/>
                  </a:ext>
                </a:extLst>
              </p:cNvPr>
              <p:cNvGrpSpPr/>
              <p:nvPr/>
            </p:nvGrpSpPr>
            <p:grpSpPr>
              <a:xfrm>
                <a:off x="8481482" y="2194950"/>
                <a:ext cx="1348318" cy="1978876"/>
                <a:chOff x="8481482" y="2194950"/>
                <a:chExt cx="1348318" cy="1978876"/>
              </a:xfrm>
            </p:grpSpPr>
            <p:cxnSp>
              <p:nvCxnSpPr>
                <p:cNvPr id="38" name="Straight Arrow Connector 37">
                  <a:extLst>
                    <a:ext uri="{FF2B5EF4-FFF2-40B4-BE49-F238E27FC236}">
                      <a16:creationId xmlns:a16="http://schemas.microsoft.com/office/drawing/2014/main" id="{8F1E1DAB-BFD2-4FB5-A971-A804DD620448}"/>
                    </a:ext>
                  </a:extLst>
                </p:cNvPr>
                <p:cNvCxnSpPr>
                  <a:stCxn id="41" idx="3"/>
                </p:cNvCxnSpPr>
                <p:nvPr/>
              </p:nvCxnSpPr>
              <p:spPr>
                <a:xfrm flipH="1">
                  <a:off x="9155640" y="3625186"/>
                  <a:ext cx="1" cy="548640"/>
                </a:xfrm>
                <a:prstGeom prst="straightConnector1">
                  <a:avLst/>
                </a:prstGeom>
                <a:noFill/>
                <a:ln w="38100" cap="flat" cmpd="sng" algn="ctr">
                  <a:solidFill>
                    <a:schemeClr val="accent3"/>
                  </a:solidFill>
                  <a:prstDash val="solid"/>
                  <a:miter lim="800000"/>
                  <a:tailEnd type="triangle"/>
                </a:ln>
                <a:effectLst/>
              </p:spPr>
            </p:cxnSp>
            <p:grpSp>
              <p:nvGrpSpPr>
                <p:cNvPr id="39" name="Group 38">
                  <a:extLst>
                    <a:ext uri="{FF2B5EF4-FFF2-40B4-BE49-F238E27FC236}">
                      <a16:creationId xmlns:a16="http://schemas.microsoft.com/office/drawing/2014/main" id="{80ABEDA8-3468-47BC-BD89-80042A218E29}"/>
                    </a:ext>
                  </a:extLst>
                </p:cNvPr>
                <p:cNvGrpSpPr/>
                <p:nvPr/>
              </p:nvGrpSpPr>
              <p:grpSpPr>
                <a:xfrm>
                  <a:off x="8481482" y="2194950"/>
                  <a:ext cx="1348318" cy="1564049"/>
                  <a:chOff x="3149698" y="2927926"/>
                  <a:chExt cx="1348318" cy="1564049"/>
                </a:xfrm>
              </p:grpSpPr>
              <p:sp>
                <p:nvSpPr>
                  <p:cNvPr id="40" name="Hexagon 39">
                    <a:extLst>
                      <a:ext uri="{FF2B5EF4-FFF2-40B4-BE49-F238E27FC236}">
                        <a16:creationId xmlns:a16="http://schemas.microsoft.com/office/drawing/2014/main" id="{C0FB3F26-8B66-408F-BF09-1BE7E407E5F0}"/>
                      </a:ext>
                    </a:extLst>
                  </p:cNvPr>
                  <p:cNvSpPr/>
                  <p:nvPr/>
                </p:nvSpPr>
                <p:spPr>
                  <a:xfrm rot="16200000">
                    <a:off x="3041832" y="3035792"/>
                    <a:ext cx="1564049" cy="1348318"/>
                  </a:xfrm>
                  <a:prstGeom prst="hexagon">
                    <a:avLst/>
                  </a:prstGeom>
                  <a:solidFill>
                    <a:schemeClr val="accent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1" name="Hexagon 40">
                    <a:extLst>
                      <a:ext uri="{FF2B5EF4-FFF2-40B4-BE49-F238E27FC236}">
                        <a16:creationId xmlns:a16="http://schemas.microsoft.com/office/drawing/2014/main" id="{72F523C7-9660-4733-992D-52E0609C69DD}"/>
                      </a:ext>
                    </a:extLst>
                  </p:cNvPr>
                  <p:cNvSpPr/>
                  <p:nvPr/>
                </p:nvSpPr>
                <p:spPr>
                  <a:xfrm rot="16200000">
                    <a:off x="3175646" y="3151150"/>
                    <a:ext cx="1296420" cy="1117603"/>
                  </a:xfrm>
                  <a:prstGeom prst="hexagon">
                    <a:avLst/>
                  </a:pr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sp>
            <p:nvSpPr>
              <p:cNvPr id="37" name="Freeform 46">
                <a:extLst>
                  <a:ext uri="{FF2B5EF4-FFF2-40B4-BE49-F238E27FC236}">
                    <a16:creationId xmlns:a16="http://schemas.microsoft.com/office/drawing/2014/main" id="{B892C166-9C27-4F65-A1DE-26C1BC5566C6}"/>
                  </a:ext>
                </a:extLst>
              </p:cNvPr>
              <p:cNvSpPr/>
              <p:nvPr/>
            </p:nvSpPr>
            <p:spPr>
              <a:xfrm>
                <a:off x="8876560" y="2690086"/>
                <a:ext cx="558161" cy="557875"/>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accent3"/>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835CB213-5D65-4311-9554-BEF68FBAF00C}"/>
                </a:ext>
              </a:extLst>
            </p:cNvPr>
            <p:cNvGrpSpPr/>
            <p:nvPr/>
          </p:nvGrpSpPr>
          <p:grpSpPr>
            <a:xfrm>
              <a:off x="5420662" y="2588206"/>
              <a:ext cx="1348318" cy="1978876"/>
              <a:chOff x="5420662" y="2194951"/>
              <a:chExt cx="1348318" cy="1978876"/>
            </a:xfrm>
          </p:grpSpPr>
          <p:cxnSp>
            <p:nvCxnSpPr>
              <p:cNvPr id="30" name="Straight Arrow Connector 29">
                <a:extLst>
                  <a:ext uri="{FF2B5EF4-FFF2-40B4-BE49-F238E27FC236}">
                    <a16:creationId xmlns:a16="http://schemas.microsoft.com/office/drawing/2014/main" id="{9C992FFF-7355-4301-9FB3-437D8850AF86}"/>
                  </a:ext>
                </a:extLst>
              </p:cNvPr>
              <p:cNvCxnSpPr>
                <a:stCxn id="35" idx="3"/>
              </p:cNvCxnSpPr>
              <p:nvPr/>
            </p:nvCxnSpPr>
            <p:spPr>
              <a:xfrm flipH="1">
                <a:off x="6094820" y="3625187"/>
                <a:ext cx="1" cy="548640"/>
              </a:xfrm>
              <a:prstGeom prst="straightConnector1">
                <a:avLst/>
              </a:prstGeom>
              <a:noFill/>
              <a:ln w="38100" cap="flat" cmpd="sng" algn="ctr">
                <a:solidFill>
                  <a:schemeClr val="accent6"/>
                </a:solidFill>
                <a:prstDash val="solid"/>
                <a:miter lim="800000"/>
                <a:tailEnd type="triangle"/>
              </a:ln>
              <a:effectLst/>
            </p:spPr>
          </p:cxnSp>
          <p:grpSp>
            <p:nvGrpSpPr>
              <p:cNvPr id="31" name="Group 30">
                <a:extLst>
                  <a:ext uri="{FF2B5EF4-FFF2-40B4-BE49-F238E27FC236}">
                    <a16:creationId xmlns:a16="http://schemas.microsoft.com/office/drawing/2014/main" id="{F12B710F-8093-4567-B533-FE05506A7BA1}"/>
                  </a:ext>
                </a:extLst>
              </p:cNvPr>
              <p:cNvGrpSpPr/>
              <p:nvPr/>
            </p:nvGrpSpPr>
            <p:grpSpPr>
              <a:xfrm>
                <a:off x="5420662" y="2194951"/>
                <a:ext cx="1348318" cy="1564049"/>
                <a:chOff x="5420662" y="2194951"/>
                <a:chExt cx="1348318" cy="1564049"/>
              </a:xfrm>
            </p:grpSpPr>
            <p:grpSp>
              <p:nvGrpSpPr>
                <p:cNvPr id="32" name="Group 31">
                  <a:extLst>
                    <a:ext uri="{FF2B5EF4-FFF2-40B4-BE49-F238E27FC236}">
                      <a16:creationId xmlns:a16="http://schemas.microsoft.com/office/drawing/2014/main" id="{0CAD80A8-A4CA-435B-A822-F3FBE726FA80}"/>
                    </a:ext>
                  </a:extLst>
                </p:cNvPr>
                <p:cNvGrpSpPr/>
                <p:nvPr/>
              </p:nvGrpSpPr>
              <p:grpSpPr>
                <a:xfrm>
                  <a:off x="5420662" y="2194951"/>
                  <a:ext cx="1348318" cy="1564049"/>
                  <a:chOff x="3149698" y="2927926"/>
                  <a:chExt cx="1348318" cy="1564049"/>
                </a:xfrm>
              </p:grpSpPr>
              <p:sp>
                <p:nvSpPr>
                  <p:cNvPr id="34" name="Hexagon 33">
                    <a:extLst>
                      <a:ext uri="{FF2B5EF4-FFF2-40B4-BE49-F238E27FC236}">
                        <a16:creationId xmlns:a16="http://schemas.microsoft.com/office/drawing/2014/main" id="{C054E749-E136-4D1A-A857-99F0468A68D4}"/>
                      </a:ext>
                    </a:extLst>
                  </p:cNvPr>
                  <p:cNvSpPr/>
                  <p:nvPr/>
                </p:nvSpPr>
                <p:spPr>
                  <a:xfrm rot="16200000">
                    <a:off x="3041832" y="3035792"/>
                    <a:ext cx="1564049" cy="1348318"/>
                  </a:xfrm>
                  <a:prstGeom prst="hexagon">
                    <a:avLst/>
                  </a:prstGeom>
                  <a:solidFill>
                    <a:schemeClr val="accent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5" name="Hexagon 34">
                    <a:extLst>
                      <a:ext uri="{FF2B5EF4-FFF2-40B4-BE49-F238E27FC236}">
                        <a16:creationId xmlns:a16="http://schemas.microsoft.com/office/drawing/2014/main" id="{F02DA492-0DF4-4B78-89E5-1188FC62B61D}"/>
                      </a:ext>
                    </a:extLst>
                  </p:cNvPr>
                  <p:cNvSpPr/>
                  <p:nvPr/>
                </p:nvSpPr>
                <p:spPr>
                  <a:xfrm rot="16200000">
                    <a:off x="3175646" y="3151150"/>
                    <a:ext cx="1296420" cy="1117603"/>
                  </a:xfrm>
                  <a:prstGeom prst="hexagon">
                    <a:avLst/>
                  </a:pr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sp>
              <p:nvSpPr>
                <p:cNvPr id="33" name="Freeform 47">
                  <a:extLst>
                    <a:ext uri="{FF2B5EF4-FFF2-40B4-BE49-F238E27FC236}">
                      <a16:creationId xmlns:a16="http://schemas.microsoft.com/office/drawing/2014/main" id="{B69BA542-E5AD-422B-AEB1-28A19BAB3B36}"/>
                    </a:ext>
                  </a:extLst>
                </p:cNvPr>
                <p:cNvSpPr/>
                <p:nvPr/>
              </p:nvSpPr>
              <p:spPr>
                <a:xfrm>
                  <a:off x="5769227" y="2690086"/>
                  <a:ext cx="651187" cy="557875"/>
                </a:xfrm>
                <a:custGeom>
                  <a:avLst/>
                  <a:gdLst>
                    <a:gd name="connsiteX0" fmla="*/ 9015 w 504825"/>
                    <a:gd name="connsiteY0" fmla="*/ 360589 h 432707"/>
                    <a:gd name="connsiteX1" fmla="*/ 63103 w 504825"/>
                    <a:gd name="connsiteY1" fmla="*/ 360589 h 432707"/>
                    <a:gd name="connsiteX2" fmla="*/ 69583 w 504825"/>
                    <a:gd name="connsiteY2" fmla="*/ 363125 h 432707"/>
                    <a:gd name="connsiteX3" fmla="*/ 72118 w 504825"/>
                    <a:gd name="connsiteY3" fmla="*/ 369604 h 432707"/>
                    <a:gd name="connsiteX4" fmla="*/ 72118 w 504825"/>
                    <a:gd name="connsiteY4" fmla="*/ 423692 h 432707"/>
                    <a:gd name="connsiteX5" fmla="*/ 69583 w 504825"/>
                    <a:gd name="connsiteY5" fmla="*/ 430172 h 432707"/>
                    <a:gd name="connsiteX6" fmla="*/ 63103 w 504825"/>
                    <a:gd name="connsiteY6" fmla="*/ 432707 h 432707"/>
                    <a:gd name="connsiteX7" fmla="*/ 9015 w 504825"/>
                    <a:gd name="connsiteY7" fmla="*/ 432707 h 432707"/>
                    <a:gd name="connsiteX8" fmla="*/ 2535 w 504825"/>
                    <a:gd name="connsiteY8" fmla="*/ 430172 h 432707"/>
                    <a:gd name="connsiteX9" fmla="*/ 0 w 504825"/>
                    <a:gd name="connsiteY9" fmla="*/ 423692 h 432707"/>
                    <a:gd name="connsiteX10" fmla="*/ 0 w 504825"/>
                    <a:gd name="connsiteY10" fmla="*/ 369604 h 432707"/>
                    <a:gd name="connsiteX11" fmla="*/ 2535 w 504825"/>
                    <a:gd name="connsiteY11" fmla="*/ 363125 h 432707"/>
                    <a:gd name="connsiteX12" fmla="*/ 9015 w 504825"/>
                    <a:gd name="connsiteY12" fmla="*/ 360589 h 432707"/>
                    <a:gd name="connsiteX13" fmla="*/ 117192 w 504825"/>
                    <a:gd name="connsiteY13" fmla="*/ 324530 h 432707"/>
                    <a:gd name="connsiteX14" fmla="*/ 171280 w 504825"/>
                    <a:gd name="connsiteY14" fmla="*/ 324530 h 432707"/>
                    <a:gd name="connsiteX15" fmla="*/ 177759 w 504825"/>
                    <a:gd name="connsiteY15" fmla="*/ 327066 h 432707"/>
                    <a:gd name="connsiteX16" fmla="*/ 180295 w 504825"/>
                    <a:gd name="connsiteY16" fmla="*/ 333545 h 432707"/>
                    <a:gd name="connsiteX17" fmla="*/ 180295 w 504825"/>
                    <a:gd name="connsiteY17" fmla="*/ 423692 h 432707"/>
                    <a:gd name="connsiteX18" fmla="*/ 177759 w 504825"/>
                    <a:gd name="connsiteY18" fmla="*/ 430172 h 432707"/>
                    <a:gd name="connsiteX19" fmla="*/ 171280 w 504825"/>
                    <a:gd name="connsiteY19" fmla="*/ 432707 h 432707"/>
                    <a:gd name="connsiteX20" fmla="*/ 117192 w 504825"/>
                    <a:gd name="connsiteY20" fmla="*/ 432707 h 432707"/>
                    <a:gd name="connsiteX21" fmla="*/ 110712 w 504825"/>
                    <a:gd name="connsiteY21" fmla="*/ 430172 h 432707"/>
                    <a:gd name="connsiteX22" fmla="*/ 108177 w 504825"/>
                    <a:gd name="connsiteY22" fmla="*/ 423692 h 432707"/>
                    <a:gd name="connsiteX23" fmla="*/ 108177 w 504825"/>
                    <a:gd name="connsiteY23" fmla="*/ 333545 h 432707"/>
                    <a:gd name="connsiteX24" fmla="*/ 110712 w 504825"/>
                    <a:gd name="connsiteY24" fmla="*/ 327066 h 432707"/>
                    <a:gd name="connsiteX25" fmla="*/ 117192 w 504825"/>
                    <a:gd name="connsiteY25" fmla="*/ 324530 h 432707"/>
                    <a:gd name="connsiteX26" fmla="*/ 225368 w 504825"/>
                    <a:gd name="connsiteY26" fmla="*/ 252412 h 432707"/>
                    <a:gd name="connsiteX27" fmla="*/ 279457 w 504825"/>
                    <a:gd name="connsiteY27" fmla="*/ 252412 h 432707"/>
                    <a:gd name="connsiteX28" fmla="*/ 285936 w 504825"/>
                    <a:gd name="connsiteY28" fmla="*/ 254948 h 432707"/>
                    <a:gd name="connsiteX29" fmla="*/ 288472 w 504825"/>
                    <a:gd name="connsiteY29" fmla="*/ 261427 h 432707"/>
                    <a:gd name="connsiteX30" fmla="*/ 288472 w 504825"/>
                    <a:gd name="connsiteY30" fmla="*/ 423692 h 432707"/>
                    <a:gd name="connsiteX31" fmla="*/ 285936 w 504825"/>
                    <a:gd name="connsiteY31" fmla="*/ 430172 h 432707"/>
                    <a:gd name="connsiteX32" fmla="*/ 279457 w 504825"/>
                    <a:gd name="connsiteY32" fmla="*/ 432707 h 432707"/>
                    <a:gd name="connsiteX33" fmla="*/ 225368 w 504825"/>
                    <a:gd name="connsiteY33" fmla="*/ 432707 h 432707"/>
                    <a:gd name="connsiteX34" fmla="*/ 218889 w 504825"/>
                    <a:gd name="connsiteY34" fmla="*/ 430172 h 432707"/>
                    <a:gd name="connsiteX35" fmla="*/ 216354 w 504825"/>
                    <a:gd name="connsiteY35" fmla="*/ 423692 h 432707"/>
                    <a:gd name="connsiteX36" fmla="*/ 216354 w 504825"/>
                    <a:gd name="connsiteY36" fmla="*/ 261427 h 432707"/>
                    <a:gd name="connsiteX37" fmla="*/ 218889 w 504825"/>
                    <a:gd name="connsiteY37" fmla="*/ 254948 h 432707"/>
                    <a:gd name="connsiteX38" fmla="*/ 225368 w 504825"/>
                    <a:gd name="connsiteY38" fmla="*/ 252412 h 432707"/>
                    <a:gd name="connsiteX39" fmla="*/ 333545 w 504825"/>
                    <a:gd name="connsiteY39" fmla="*/ 144236 h 432707"/>
                    <a:gd name="connsiteX40" fmla="*/ 387633 w 504825"/>
                    <a:gd name="connsiteY40" fmla="*/ 144236 h 432707"/>
                    <a:gd name="connsiteX41" fmla="*/ 394113 w 504825"/>
                    <a:gd name="connsiteY41" fmla="*/ 146771 h 432707"/>
                    <a:gd name="connsiteX42" fmla="*/ 396648 w 504825"/>
                    <a:gd name="connsiteY42" fmla="*/ 153250 h 432707"/>
                    <a:gd name="connsiteX43" fmla="*/ 396648 w 504825"/>
                    <a:gd name="connsiteY43" fmla="*/ 423692 h 432707"/>
                    <a:gd name="connsiteX44" fmla="*/ 394113 w 504825"/>
                    <a:gd name="connsiteY44" fmla="*/ 430172 h 432707"/>
                    <a:gd name="connsiteX45" fmla="*/ 387633 w 504825"/>
                    <a:gd name="connsiteY45" fmla="*/ 432707 h 432707"/>
                    <a:gd name="connsiteX46" fmla="*/ 333545 w 504825"/>
                    <a:gd name="connsiteY46" fmla="*/ 432707 h 432707"/>
                    <a:gd name="connsiteX47" fmla="*/ 327066 w 504825"/>
                    <a:gd name="connsiteY47" fmla="*/ 430172 h 432707"/>
                    <a:gd name="connsiteX48" fmla="*/ 324530 w 504825"/>
                    <a:gd name="connsiteY48" fmla="*/ 423692 h 432707"/>
                    <a:gd name="connsiteX49" fmla="*/ 324530 w 504825"/>
                    <a:gd name="connsiteY49" fmla="*/ 153250 h 432707"/>
                    <a:gd name="connsiteX50" fmla="*/ 327066 w 504825"/>
                    <a:gd name="connsiteY50" fmla="*/ 146771 h 432707"/>
                    <a:gd name="connsiteX51" fmla="*/ 333545 w 504825"/>
                    <a:gd name="connsiteY51" fmla="*/ 144236 h 432707"/>
                    <a:gd name="connsiteX52" fmla="*/ 441722 w 504825"/>
                    <a:gd name="connsiteY52" fmla="*/ 0 h 432707"/>
                    <a:gd name="connsiteX53" fmla="*/ 495810 w 504825"/>
                    <a:gd name="connsiteY53" fmla="*/ 0 h 432707"/>
                    <a:gd name="connsiteX54" fmla="*/ 502290 w 504825"/>
                    <a:gd name="connsiteY54" fmla="*/ 2535 h 432707"/>
                    <a:gd name="connsiteX55" fmla="*/ 504825 w 504825"/>
                    <a:gd name="connsiteY55" fmla="*/ 9015 h 432707"/>
                    <a:gd name="connsiteX56" fmla="*/ 504825 w 504825"/>
                    <a:gd name="connsiteY56" fmla="*/ 423692 h 432707"/>
                    <a:gd name="connsiteX57" fmla="*/ 502290 w 504825"/>
                    <a:gd name="connsiteY57" fmla="*/ 430172 h 432707"/>
                    <a:gd name="connsiteX58" fmla="*/ 495810 w 504825"/>
                    <a:gd name="connsiteY58" fmla="*/ 432707 h 432707"/>
                    <a:gd name="connsiteX59" fmla="*/ 441722 w 504825"/>
                    <a:gd name="connsiteY59" fmla="*/ 432707 h 432707"/>
                    <a:gd name="connsiteX60" fmla="*/ 435243 w 504825"/>
                    <a:gd name="connsiteY60" fmla="*/ 430172 h 432707"/>
                    <a:gd name="connsiteX61" fmla="*/ 432707 w 504825"/>
                    <a:gd name="connsiteY61" fmla="*/ 423692 h 432707"/>
                    <a:gd name="connsiteX62" fmla="*/ 432707 w 504825"/>
                    <a:gd name="connsiteY62" fmla="*/ 9015 h 432707"/>
                    <a:gd name="connsiteX63" fmla="*/ 435243 w 504825"/>
                    <a:gd name="connsiteY63" fmla="*/ 2535 h 432707"/>
                    <a:gd name="connsiteX64" fmla="*/ 441722 w 504825"/>
                    <a:gd name="connsiteY6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4825" h="432707">
                      <a:moveTo>
                        <a:pt x="9015" y="360589"/>
                      </a:moveTo>
                      <a:lnTo>
                        <a:pt x="63103" y="360589"/>
                      </a:lnTo>
                      <a:cubicBezTo>
                        <a:pt x="65732" y="360589"/>
                        <a:pt x="67892" y="361434"/>
                        <a:pt x="69583" y="363125"/>
                      </a:cubicBezTo>
                      <a:cubicBezTo>
                        <a:pt x="71273" y="364815"/>
                        <a:pt x="72118" y="366975"/>
                        <a:pt x="72118" y="369604"/>
                      </a:cubicBezTo>
                      <a:lnTo>
                        <a:pt x="72118" y="423692"/>
                      </a:lnTo>
                      <a:cubicBezTo>
                        <a:pt x="72118" y="426322"/>
                        <a:pt x="71273" y="428481"/>
                        <a:pt x="69583" y="430172"/>
                      </a:cubicBezTo>
                      <a:cubicBezTo>
                        <a:pt x="67892" y="431862"/>
                        <a:pt x="65732" y="432707"/>
                        <a:pt x="63103" y="432707"/>
                      </a:cubicBezTo>
                      <a:lnTo>
                        <a:pt x="9015" y="432707"/>
                      </a:lnTo>
                      <a:cubicBezTo>
                        <a:pt x="6385" y="432707"/>
                        <a:pt x="4226" y="431862"/>
                        <a:pt x="2535" y="430172"/>
                      </a:cubicBezTo>
                      <a:cubicBezTo>
                        <a:pt x="845" y="428481"/>
                        <a:pt x="0" y="426322"/>
                        <a:pt x="0" y="423692"/>
                      </a:cubicBezTo>
                      <a:lnTo>
                        <a:pt x="0" y="369604"/>
                      </a:lnTo>
                      <a:cubicBezTo>
                        <a:pt x="0" y="366975"/>
                        <a:pt x="845" y="364815"/>
                        <a:pt x="2535" y="363125"/>
                      </a:cubicBezTo>
                      <a:cubicBezTo>
                        <a:pt x="4226" y="361434"/>
                        <a:pt x="6385" y="360589"/>
                        <a:pt x="9015" y="360589"/>
                      </a:cubicBezTo>
                      <a:close/>
                      <a:moveTo>
                        <a:pt x="117192" y="324530"/>
                      </a:moveTo>
                      <a:lnTo>
                        <a:pt x="171280" y="324530"/>
                      </a:lnTo>
                      <a:cubicBezTo>
                        <a:pt x="173909" y="324530"/>
                        <a:pt x="176069" y="325375"/>
                        <a:pt x="177759" y="327066"/>
                      </a:cubicBezTo>
                      <a:cubicBezTo>
                        <a:pt x="179450" y="328756"/>
                        <a:pt x="180295" y="330916"/>
                        <a:pt x="180295" y="333545"/>
                      </a:cubicBezTo>
                      <a:lnTo>
                        <a:pt x="180295" y="423692"/>
                      </a:lnTo>
                      <a:cubicBezTo>
                        <a:pt x="180295" y="426322"/>
                        <a:pt x="179450" y="428481"/>
                        <a:pt x="177759" y="430172"/>
                      </a:cubicBezTo>
                      <a:cubicBezTo>
                        <a:pt x="176069" y="431862"/>
                        <a:pt x="173909" y="432707"/>
                        <a:pt x="171280" y="432707"/>
                      </a:cubicBezTo>
                      <a:lnTo>
                        <a:pt x="117192" y="432707"/>
                      </a:lnTo>
                      <a:cubicBezTo>
                        <a:pt x="114562" y="432707"/>
                        <a:pt x="112403" y="431862"/>
                        <a:pt x="110712" y="430172"/>
                      </a:cubicBezTo>
                      <a:cubicBezTo>
                        <a:pt x="109022" y="428481"/>
                        <a:pt x="108177" y="426322"/>
                        <a:pt x="108177" y="423692"/>
                      </a:cubicBezTo>
                      <a:lnTo>
                        <a:pt x="108177" y="333545"/>
                      </a:lnTo>
                      <a:cubicBezTo>
                        <a:pt x="108177" y="330916"/>
                        <a:pt x="109022" y="328756"/>
                        <a:pt x="110712" y="327066"/>
                      </a:cubicBezTo>
                      <a:cubicBezTo>
                        <a:pt x="112403" y="325375"/>
                        <a:pt x="114562" y="324530"/>
                        <a:pt x="117192" y="324530"/>
                      </a:cubicBezTo>
                      <a:close/>
                      <a:moveTo>
                        <a:pt x="225368" y="252412"/>
                      </a:moveTo>
                      <a:lnTo>
                        <a:pt x="279457" y="252412"/>
                      </a:lnTo>
                      <a:cubicBezTo>
                        <a:pt x="282086" y="252412"/>
                        <a:pt x="284246" y="253258"/>
                        <a:pt x="285936" y="254948"/>
                      </a:cubicBezTo>
                      <a:cubicBezTo>
                        <a:pt x="287627" y="256638"/>
                        <a:pt x="288472" y="258798"/>
                        <a:pt x="288472" y="261427"/>
                      </a:cubicBezTo>
                      <a:lnTo>
                        <a:pt x="288472" y="423692"/>
                      </a:lnTo>
                      <a:cubicBezTo>
                        <a:pt x="288472" y="426322"/>
                        <a:pt x="287627" y="428481"/>
                        <a:pt x="285936" y="430172"/>
                      </a:cubicBezTo>
                      <a:cubicBezTo>
                        <a:pt x="284246" y="431862"/>
                        <a:pt x="282086" y="432707"/>
                        <a:pt x="279457" y="432707"/>
                      </a:cubicBezTo>
                      <a:lnTo>
                        <a:pt x="225368" y="432707"/>
                      </a:lnTo>
                      <a:cubicBezTo>
                        <a:pt x="222739" y="432707"/>
                        <a:pt x="220579" y="431862"/>
                        <a:pt x="218889" y="430172"/>
                      </a:cubicBezTo>
                      <a:cubicBezTo>
                        <a:pt x="217199" y="428481"/>
                        <a:pt x="216354" y="426322"/>
                        <a:pt x="216354" y="423692"/>
                      </a:cubicBezTo>
                      <a:lnTo>
                        <a:pt x="216354" y="261427"/>
                      </a:lnTo>
                      <a:cubicBezTo>
                        <a:pt x="216354" y="258798"/>
                        <a:pt x="217199" y="256638"/>
                        <a:pt x="218889" y="254948"/>
                      </a:cubicBezTo>
                      <a:cubicBezTo>
                        <a:pt x="220579" y="253258"/>
                        <a:pt x="222739" y="252412"/>
                        <a:pt x="225368" y="252412"/>
                      </a:cubicBezTo>
                      <a:close/>
                      <a:moveTo>
                        <a:pt x="333545" y="144236"/>
                      </a:moveTo>
                      <a:lnTo>
                        <a:pt x="387633" y="144236"/>
                      </a:lnTo>
                      <a:cubicBezTo>
                        <a:pt x="390263" y="144236"/>
                        <a:pt x="392423" y="145081"/>
                        <a:pt x="394113" y="146771"/>
                      </a:cubicBezTo>
                      <a:cubicBezTo>
                        <a:pt x="395803" y="148461"/>
                        <a:pt x="396648" y="150621"/>
                        <a:pt x="396648" y="153250"/>
                      </a:cubicBezTo>
                      <a:lnTo>
                        <a:pt x="396648" y="423692"/>
                      </a:lnTo>
                      <a:cubicBezTo>
                        <a:pt x="396648" y="426322"/>
                        <a:pt x="395803" y="428481"/>
                        <a:pt x="394113" y="430172"/>
                      </a:cubicBezTo>
                      <a:cubicBezTo>
                        <a:pt x="392423" y="431862"/>
                        <a:pt x="390263" y="432707"/>
                        <a:pt x="387633" y="432707"/>
                      </a:cubicBezTo>
                      <a:lnTo>
                        <a:pt x="333545" y="432707"/>
                      </a:lnTo>
                      <a:cubicBezTo>
                        <a:pt x="330916" y="432707"/>
                        <a:pt x="328756" y="431862"/>
                        <a:pt x="327066" y="430172"/>
                      </a:cubicBezTo>
                      <a:cubicBezTo>
                        <a:pt x="325376" y="428481"/>
                        <a:pt x="324530" y="426322"/>
                        <a:pt x="324530" y="423692"/>
                      </a:cubicBezTo>
                      <a:lnTo>
                        <a:pt x="324530" y="153250"/>
                      </a:lnTo>
                      <a:cubicBezTo>
                        <a:pt x="324530" y="150621"/>
                        <a:pt x="325376" y="148461"/>
                        <a:pt x="327066" y="146771"/>
                      </a:cubicBezTo>
                      <a:cubicBezTo>
                        <a:pt x="328756" y="145081"/>
                        <a:pt x="330916" y="144236"/>
                        <a:pt x="333545" y="144236"/>
                      </a:cubicBezTo>
                      <a:close/>
                      <a:moveTo>
                        <a:pt x="441722" y="0"/>
                      </a:moveTo>
                      <a:lnTo>
                        <a:pt x="495810" y="0"/>
                      </a:lnTo>
                      <a:cubicBezTo>
                        <a:pt x="498440" y="0"/>
                        <a:pt x="500600" y="845"/>
                        <a:pt x="502290" y="2535"/>
                      </a:cubicBezTo>
                      <a:cubicBezTo>
                        <a:pt x="503980" y="4226"/>
                        <a:pt x="504825" y="6385"/>
                        <a:pt x="504825" y="9015"/>
                      </a:cubicBezTo>
                      <a:lnTo>
                        <a:pt x="504825" y="423692"/>
                      </a:lnTo>
                      <a:cubicBezTo>
                        <a:pt x="504825" y="426322"/>
                        <a:pt x="503980" y="428481"/>
                        <a:pt x="502290" y="430172"/>
                      </a:cubicBezTo>
                      <a:cubicBezTo>
                        <a:pt x="500600" y="431862"/>
                        <a:pt x="498440" y="432707"/>
                        <a:pt x="495810" y="432707"/>
                      </a:cubicBezTo>
                      <a:lnTo>
                        <a:pt x="441722" y="432707"/>
                      </a:lnTo>
                      <a:cubicBezTo>
                        <a:pt x="439093" y="432707"/>
                        <a:pt x="436933" y="431862"/>
                        <a:pt x="435243" y="430172"/>
                      </a:cubicBezTo>
                      <a:cubicBezTo>
                        <a:pt x="433552" y="428481"/>
                        <a:pt x="432707" y="426322"/>
                        <a:pt x="432707" y="423692"/>
                      </a:cubicBezTo>
                      <a:lnTo>
                        <a:pt x="432707" y="9015"/>
                      </a:lnTo>
                      <a:cubicBezTo>
                        <a:pt x="432707" y="6385"/>
                        <a:pt x="433552" y="4226"/>
                        <a:pt x="435243" y="2535"/>
                      </a:cubicBezTo>
                      <a:cubicBezTo>
                        <a:pt x="436933" y="845"/>
                        <a:pt x="439093" y="0"/>
                        <a:pt x="441722" y="0"/>
                      </a:cubicBezTo>
                      <a:close/>
                    </a:path>
                  </a:pathLst>
                </a:custGeom>
                <a:solidFill>
                  <a:schemeClr val="accent6"/>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95C0E9E9-4B5E-4A4E-98C3-3FB3824BC4FD}"/>
                </a:ext>
              </a:extLst>
            </p:cNvPr>
            <p:cNvGrpSpPr/>
            <p:nvPr/>
          </p:nvGrpSpPr>
          <p:grpSpPr>
            <a:xfrm>
              <a:off x="3376082" y="3138780"/>
              <a:ext cx="1348318" cy="1978874"/>
              <a:chOff x="3890252" y="2745525"/>
              <a:chExt cx="1348318" cy="1978874"/>
            </a:xfrm>
          </p:grpSpPr>
          <p:cxnSp>
            <p:nvCxnSpPr>
              <p:cNvPr id="24" name="Straight Arrow Connector 23">
                <a:extLst>
                  <a:ext uri="{FF2B5EF4-FFF2-40B4-BE49-F238E27FC236}">
                    <a16:creationId xmlns:a16="http://schemas.microsoft.com/office/drawing/2014/main" id="{800E72B2-1B41-4EA0-A018-C169EEE5C795}"/>
                  </a:ext>
                </a:extLst>
              </p:cNvPr>
              <p:cNvCxnSpPr/>
              <p:nvPr/>
            </p:nvCxnSpPr>
            <p:spPr>
              <a:xfrm flipH="1" flipV="1">
                <a:off x="4564410" y="2745525"/>
                <a:ext cx="1" cy="548640"/>
              </a:xfrm>
              <a:prstGeom prst="straightConnector1">
                <a:avLst/>
              </a:prstGeom>
              <a:noFill/>
              <a:ln w="38100" cap="flat" cmpd="sng" algn="ctr">
                <a:solidFill>
                  <a:schemeClr val="accent4"/>
                </a:solidFill>
                <a:prstDash val="solid"/>
                <a:miter lim="800000"/>
                <a:tailEnd type="triangle"/>
              </a:ln>
              <a:effectLst/>
            </p:spPr>
          </p:cxnSp>
          <p:grpSp>
            <p:nvGrpSpPr>
              <p:cNvPr id="25" name="Group 24">
                <a:extLst>
                  <a:ext uri="{FF2B5EF4-FFF2-40B4-BE49-F238E27FC236}">
                    <a16:creationId xmlns:a16="http://schemas.microsoft.com/office/drawing/2014/main" id="{F7DED980-71DC-42DF-A9DD-ABA1BDE40BFC}"/>
                  </a:ext>
                </a:extLst>
              </p:cNvPr>
              <p:cNvGrpSpPr/>
              <p:nvPr/>
            </p:nvGrpSpPr>
            <p:grpSpPr>
              <a:xfrm>
                <a:off x="3890252" y="3160350"/>
                <a:ext cx="1348318" cy="1564049"/>
                <a:chOff x="3890252" y="3160350"/>
                <a:chExt cx="1348318" cy="1564049"/>
              </a:xfrm>
            </p:grpSpPr>
            <p:grpSp>
              <p:nvGrpSpPr>
                <p:cNvPr id="26" name="Group 25">
                  <a:extLst>
                    <a:ext uri="{FF2B5EF4-FFF2-40B4-BE49-F238E27FC236}">
                      <a16:creationId xmlns:a16="http://schemas.microsoft.com/office/drawing/2014/main" id="{C7F4F79A-A8CD-4972-8D9C-5802DD5DC714}"/>
                    </a:ext>
                  </a:extLst>
                </p:cNvPr>
                <p:cNvGrpSpPr/>
                <p:nvPr/>
              </p:nvGrpSpPr>
              <p:grpSpPr>
                <a:xfrm>
                  <a:off x="3890252" y="3160350"/>
                  <a:ext cx="1348318" cy="1564049"/>
                  <a:chOff x="3149698" y="2927926"/>
                  <a:chExt cx="1348318" cy="1564049"/>
                </a:xfrm>
              </p:grpSpPr>
              <p:sp>
                <p:nvSpPr>
                  <p:cNvPr id="28" name="Hexagon 27">
                    <a:extLst>
                      <a:ext uri="{FF2B5EF4-FFF2-40B4-BE49-F238E27FC236}">
                        <a16:creationId xmlns:a16="http://schemas.microsoft.com/office/drawing/2014/main" id="{6B90575D-D6FA-4443-8D54-28FB8F94C229}"/>
                      </a:ext>
                    </a:extLst>
                  </p:cNvPr>
                  <p:cNvSpPr/>
                  <p:nvPr/>
                </p:nvSpPr>
                <p:spPr>
                  <a:xfrm rot="16200000">
                    <a:off x="3041832" y="3035792"/>
                    <a:ext cx="1564049" cy="1348318"/>
                  </a:xfrm>
                  <a:prstGeom prst="hexagon">
                    <a:avLst/>
                  </a:prstGeom>
                  <a:solidFill>
                    <a:schemeClr val="accent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9" name="Hexagon 28">
                    <a:extLst>
                      <a:ext uri="{FF2B5EF4-FFF2-40B4-BE49-F238E27FC236}">
                        <a16:creationId xmlns:a16="http://schemas.microsoft.com/office/drawing/2014/main" id="{21A2745F-331F-4ED4-A1D7-DEC8E72F2A43}"/>
                      </a:ext>
                    </a:extLst>
                  </p:cNvPr>
                  <p:cNvSpPr/>
                  <p:nvPr/>
                </p:nvSpPr>
                <p:spPr>
                  <a:xfrm rot="16200000">
                    <a:off x="3175646" y="3151150"/>
                    <a:ext cx="1296420" cy="1117603"/>
                  </a:xfrm>
                  <a:prstGeom prst="hexagon">
                    <a:avLst/>
                  </a:pr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sp>
              <p:nvSpPr>
                <p:cNvPr id="27" name="Freeform 48">
                  <a:extLst>
                    <a:ext uri="{FF2B5EF4-FFF2-40B4-BE49-F238E27FC236}">
                      <a16:creationId xmlns:a16="http://schemas.microsoft.com/office/drawing/2014/main" id="{43FF9B69-91DB-4766-AF9B-33C43790049F}"/>
                    </a:ext>
                  </a:extLst>
                </p:cNvPr>
                <p:cNvSpPr/>
                <p:nvPr/>
              </p:nvSpPr>
              <p:spPr>
                <a:xfrm>
                  <a:off x="4285330" y="3663437"/>
                  <a:ext cx="558161" cy="557875"/>
                </a:xfrm>
                <a:custGeom>
                  <a:avLst/>
                  <a:gdLst/>
                  <a:ahLst/>
                  <a:cxnLst/>
                  <a:rect l="l" t="t" r="r" b="b"/>
                  <a:pathLst>
                    <a:path w="432708" h="432707">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chemeClr val="accent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grpSp>
          <p:nvGrpSpPr>
            <p:cNvPr id="12" name="Group 11">
              <a:extLst>
                <a:ext uri="{FF2B5EF4-FFF2-40B4-BE49-F238E27FC236}">
                  <a16:creationId xmlns:a16="http://schemas.microsoft.com/office/drawing/2014/main" id="{15C48686-6F8E-4BF5-8B15-99BCA851095C}"/>
                </a:ext>
              </a:extLst>
            </p:cNvPr>
            <p:cNvGrpSpPr/>
            <p:nvPr/>
          </p:nvGrpSpPr>
          <p:grpSpPr>
            <a:xfrm>
              <a:off x="7426820" y="3129285"/>
              <a:ext cx="1348318" cy="1988370"/>
              <a:chOff x="6951072" y="2736030"/>
              <a:chExt cx="1348318" cy="1988370"/>
            </a:xfrm>
          </p:grpSpPr>
          <p:cxnSp>
            <p:nvCxnSpPr>
              <p:cNvPr id="18" name="Straight Arrow Connector 17">
                <a:extLst>
                  <a:ext uri="{FF2B5EF4-FFF2-40B4-BE49-F238E27FC236}">
                    <a16:creationId xmlns:a16="http://schemas.microsoft.com/office/drawing/2014/main" id="{8F2D7537-D1CC-4ABC-B87A-7C2C768ED818}"/>
                  </a:ext>
                </a:extLst>
              </p:cNvPr>
              <p:cNvCxnSpPr/>
              <p:nvPr/>
            </p:nvCxnSpPr>
            <p:spPr>
              <a:xfrm flipH="1" flipV="1">
                <a:off x="7621361" y="2736030"/>
                <a:ext cx="1" cy="548640"/>
              </a:xfrm>
              <a:prstGeom prst="straightConnector1">
                <a:avLst/>
              </a:prstGeom>
              <a:noFill/>
              <a:ln w="38100" cap="flat" cmpd="sng" algn="ctr">
                <a:solidFill>
                  <a:schemeClr val="bg2"/>
                </a:solidFill>
                <a:prstDash val="solid"/>
                <a:miter lim="800000"/>
                <a:tailEnd type="triangle"/>
              </a:ln>
              <a:effectLst/>
            </p:spPr>
          </p:cxnSp>
          <p:grpSp>
            <p:nvGrpSpPr>
              <p:cNvPr id="19" name="Group 18">
                <a:extLst>
                  <a:ext uri="{FF2B5EF4-FFF2-40B4-BE49-F238E27FC236}">
                    <a16:creationId xmlns:a16="http://schemas.microsoft.com/office/drawing/2014/main" id="{1E7A3E49-0326-443A-A55B-5EA1DAA15319}"/>
                  </a:ext>
                </a:extLst>
              </p:cNvPr>
              <p:cNvGrpSpPr/>
              <p:nvPr/>
            </p:nvGrpSpPr>
            <p:grpSpPr>
              <a:xfrm>
                <a:off x="6951072" y="3160351"/>
                <a:ext cx="1348318" cy="1564049"/>
                <a:chOff x="6951072" y="3160351"/>
                <a:chExt cx="1348318" cy="1564049"/>
              </a:xfrm>
            </p:grpSpPr>
            <p:grpSp>
              <p:nvGrpSpPr>
                <p:cNvPr id="20" name="Group 19">
                  <a:extLst>
                    <a:ext uri="{FF2B5EF4-FFF2-40B4-BE49-F238E27FC236}">
                      <a16:creationId xmlns:a16="http://schemas.microsoft.com/office/drawing/2014/main" id="{CC7AD659-1599-4B09-A8E4-E375F1E276F5}"/>
                    </a:ext>
                  </a:extLst>
                </p:cNvPr>
                <p:cNvGrpSpPr/>
                <p:nvPr/>
              </p:nvGrpSpPr>
              <p:grpSpPr>
                <a:xfrm>
                  <a:off x="6951072" y="3160351"/>
                  <a:ext cx="1348318" cy="1564049"/>
                  <a:chOff x="3149698" y="2927926"/>
                  <a:chExt cx="1348318" cy="1564049"/>
                </a:xfrm>
              </p:grpSpPr>
              <p:sp>
                <p:nvSpPr>
                  <p:cNvPr id="22" name="Hexagon 21">
                    <a:extLst>
                      <a:ext uri="{FF2B5EF4-FFF2-40B4-BE49-F238E27FC236}">
                        <a16:creationId xmlns:a16="http://schemas.microsoft.com/office/drawing/2014/main" id="{A0B3FFBB-3F79-4495-9ACA-811C0B89229B}"/>
                      </a:ext>
                    </a:extLst>
                  </p:cNvPr>
                  <p:cNvSpPr/>
                  <p:nvPr/>
                </p:nvSpPr>
                <p:spPr>
                  <a:xfrm rot="16200000">
                    <a:off x="3041832" y="3035792"/>
                    <a:ext cx="1564049" cy="1348318"/>
                  </a:xfrm>
                  <a:prstGeom prst="hexagon">
                    <a:avLst/>
                  </a:prstGeom>
                  <a:solidFill>
                    <a:srgbClr val="0D95B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3" name="Hexagon 22">
                    <a:extLst>
                      <a:ext uri="{FF2B5EF4-FFF2-40B4-BE49-F238E27FC236}">
                        <a16:creationId xmlns:a16="http://schemas.microsoft.com/office/drawing/2014/main" id="{5F88A4B6-87B2-4A17-9520-3832F6F6F998}"/>
                      </a:ext>
                    </a:extLst>
                  </p:cNvPr>
                  <p:cNvSpPr/>
                  <p:nvPr/>
                </p:nvSpPr>
                <p:spPr>
                  <a:xfrm rot="16200000">
                    <a:off x="3175646" y="3151150"/>
                    <a:ext cx="1296420" cy="1117603"/>
                  </a:xfrm>
                  <a:prstGeom prst="hexagon">
                    <a:avLst/>
                  </a:pr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sp>
              <p:nvSpPr>
                <p:cNvPr id="21" name="Freeform 49">
                  <a:extLst>
                    <a:ext uri="{FF2B5EF4-FFF2-40B4-BE49-F238E27FC236}">
                      <a16:creationId xmlns:a16="http://schemas.microsoft.com/office/drawing/2014/main" id="{E58D583D-7F48-4C2D-9AD3-3702F4557185}"/>
                    </a:ext>
                  </a:extLst>
                </p:cNvPr>
                <p:cNvSpPr/>
                <p:nvPr/>
              </p:nvSpPr>
              <p:spPr>
                <a:xfrm>
                  <a:off x="7276824" y="3625186"/>
                  <a:ext cx="696811" cy="639627"/>
                </a:xfrm>
                <a:custGeom>
                  <a:avLst/>
                  <a:gdLst>
                    <a:gd name="connsiteX0" fmla="*/ 432708 w 540885"/>
                    <a:gd name="connsiteY0" fmla="*/ 356081 h 496091"/>
                    <a:gd name="connsiteX1" fmla="*/ 407355 w 540885"/>
                    <a:gd name="connsiteY1" fmla="*/ 366786 h 496091"/>
                    <a:gd name="connsiteX2" fmla="*/ 396649 w 540885"/>
                    <a:gd name="connsiteY2" fmla="*/ 392140 h 496091"/>
                    <a:gd name="connsiteX3" fmla="*/ 407213 w 540885"/>
                    <a:gd name="connsiteY3" fmla="*/ 417635 h 496091"/>
                    <a:gd name="connsiteX4" fmla="*/ 432708 w 540885"/>
                    <a:gd name="connsiteY4" fmla="*/ 428199 h 496091"/>
                    <a:gd name="connsiteX5" fmla="*/ 458203 w 540885"/>
                    <a:gd name="connsiteY5" fmla="*/ 417635 h 496091"/>
                    <a:gd name="connsiteX6" fmla="*/ 468767 w 540885"/>
                    <a:gd name="connsiteY6" fmla="*/ 392140 h 496091"/>
                    <a:gd name="connsiteX7" fmla="*/ 458063 w 540885"/>
                    <a:gd name="connsiteY7" fmla="*/ 366786 h 496091"/>
                    <a:gd name="connsiteX8" fmla="*/ 432708 w 540885"/>
                    <a:gd name="connsiteY8" fmla="*/ 356081 h 496091"/>
                    <a:gd name="connsiteX9" fmla="*/ 396649 w 540885"/>
                    <a:gd name="connsiteY9" fmla="*/ 288471 h 496091"/>
                    <a:gd name="connsiteX10" fmla="*/ 409608 w 540885"/>
                    <a:gd name="connsiteY10" fmla="*/ 301570 h 496091"/>
                    <a:gd name="connsiteX11" fmla="*/ 424257 w 540885"/>
                    <a:gd name="connsiteY11" fmla="*/ 320586 h 496091"/>
                    <a:gd name="connsiteX12" fmla="*/ 432708 w 540885"/>
                    <a:gd name="connsiteY12" fmla="*/ 320023 h 496091"/>
                    <a:gd name="connsiteX13" fmla="*/ 441160 w 540885"/>
                    <a:gd name="connsiteY13" fmla="*/ 320586 h 496091"/>
                    <a:gd name="connsiteX14" fmla="*/ 467077 w 540885"/>
                    <a:gd name="connsiteY14" fmla="*/ 289034 h 496091"/>
                    <a:gd name="connsiteX15" fmla="*/ 468767 w 540885"/>
                    <a:gd name="connsiteY15" fmla="*/ 288471 h 496091"/>
                    <a:gd name="connsiteX16" fmla="*/ 503699 w 540885"/>
                    <a:gd name="connsiteY16" fmla="*/ 308190 h 496091"/>
                    <a:gd name="connsiteX17" fmla="*/ 504826 w 540885"/>
                    <a:gd name="connsiteY17" fmla="*/ 310163 h 496091"/>
                    <a:gd name="connsiteX18" fmla="*/ 490459 w 540885"/>
                    <a:gd name="connsiteY18" fmla="*/ 349039 h 496091"/>
                    <a:gd name="connsiteX19" fmla="*/ 498910 w 540885"/>
                    <a:gd name="connsiteY19" fmla="*/ 363688 h 496091"/>
                    <a:gd name="connsiteX20" fmla="*/ 540885 w 540885"/>
                    <a:gd name="connsiteY20" fmla="*/ 372421 h 496091"/>
                    <a:gd name="connsiteX21" fmla="*/ 540885 w 540885"/>
                    <a:gd name="connsiteY21" fmla="*/ 411860 h 496091"/>
                    <a:gd name="connsiteX22" fmla="*/ 498910 w 540885"/>
                    <a:gd name="connsiteY22" fmla="*/ 420593 h 496091"/>
                    <a:gd name="connsiteX23" fmla="*/ 490459 w 540885"/>
                    <a:gd name="connsiteY23" fmla="*/ 435242 h 496091"/>
                    <a:gd name="connsiteX24" fmla="*/ 504826 w 540885"/>
                    <a:gd name="connsiteY24" fmla="*/ 474118 h 496091"/>
                    <a:gd name="connsiteX25" fmla="*/ 503699 w 540885"/>
                    <a:gd name="connsiteY25" fmla="*/ 476090 h 496091"/>
                    <a:gd name="connsiteX26" fmla="*/ 468767 w 540885"/>
                    <a:gd name="connsiteY26" fmla="*/ 496091 h 496091"/>
                    <a:gd name="connsiteX27" fmla="*/ 455809 w 540885"/>
                    <a:gd name="connsiteY27" fmla="*/ 482851 h 496091"/>
                    <a:gd name="connsiteX28" fmla="*/ 441160 w 540885"/>
                    <a:gd name="connsiteY28" fmla="*/ 463695 h 496091"/>
                    <a:gd name="connsiteX29" fmla="*/ 432708 w 540885"/>
                    <a:gd name="connsiteY29" fmla="*/ 464258 h 496091"/>
                    <a:gd name="connsiteX30" fmla="*/ 424257 w 540885"/>
                    <a:gd name="connsiteY30" fmla="*/ 463695 h 496091"/>
                    <a:gd name="connsiteX31" fmla="*/ 409608 w 540885"/>
                    <a:gd name="connsiteY31" fmla="*/ 482851 h 496091"/>
                    <a:gd name="connsiteX32" fmla="*/ 396649 w 540885"/>
                    <a:gd name="connsiteY32" fmla="*/ 496091 h 496091"/>
                    <a:gd name="connsiteX33" fmla="*/ 361717 w 540885"/>
                    <a:gd name="connsiteY33" fmla="*/ 476090 h 496091"/>
                    <a:gd name="connsiteX34" fmla="*/ 360591 w 540885"/>
                    <a:gd name="connsiteY34" fmla="*/ 474118 h 496091"/>
                    <a:gd name="connsiteX35" fmla="*/ 374958 w 540885"/>
                    <a:gd name="connsiteY35" fmla="*/ 435242 h 496091"/>
                    <a:gd name="connsiteX36" fmla="*/ 366507 w 540885"/>
                    <a:gd name="connsiteY36" fmla="*/ 420593 h 496091"/>
                    <a:gd name="connsiteX37" fmla="*/ 324532 w 540885"/>
                    <a:gd name="connsiteY37" fmla="*/ 411860 h 496091"/>
                    <a:gd name="connsiteX38" fmla="*/ 324532 w 540885"/>
                    <a:gd name="connsiteY38" fmla="*/ 372421 h 496091"/>
                    <a:gd name="connsiteX39" fmla="*/ 366507 w 540885"/>
                    <a:gd name="connsiteY39" fmla="*/ 363688 h 496091"/>
                    <a:gd name="connsiteX40" fmla="*/ 374958 w 540885"/>
                    <a:gd name="connsiteY40" fmla="*/ 349039 h 496091"/>
                    <a:gd name="connsiteX41" fmla="*/ 360591 w 540885"/>
                    <a:gd name="connsiteY41" fmla="*/ 310163 h 496091"/>
                    <a:gd name="connsiteX42" fmla="*/ 361717 w 540885"/>
                    <a:gd name="connsiteY42" fmla="*/ 308190 h 496091"/>
                    <a:gd name="connsiteX43" fmla="*/ 371577 w 540885"/>
                    <a:gd name="connsiteY43" fmla="*/ 302557 h 496091"/>
                    <a:gd name="connsiteX44" fmla="*/ 388198 w 540885"/>
                    <a:gd name="connsiteY44" fmla="*/ 292978 h 496091"/>
                    <a:gd name="connsiteX45" fmla="*/ 396649 w 540885"/>
                    <a:gd name="connsiteY45" fmla="*/ 288471 h 496091"/>
                    <a:gd name="connsiteX46" fmla="*/ 180295 w 540885"/>
                    <a:gd name="connsiteY46" fmla="*/ 175788 h 496091"/>
                    <a:gd name="connsiteX47" fmla="*/ 129305 w 540885"/>
                    <a:gd name="connsiteY47" fmla="*/ 196916 h 496091"/>
                    <a:gd name="connsiteX48" fmla="*/ 108177 w 540885"/>
                    <a:gd name="connsiteY48" fmla="*/ 247906 h 496091"/>
                    <a:gd name="connsiteX49" fmla="*/ 129305 w 540885"/>
                    <a:gd name="connsiteY49" fmla="*/ 298895 h 496091"/>
                    <a:gd name="connsiteX50" fmla="*/ 180295 w 540885"/>
                    <a:gd name="connsiteY50" fmla="*/ 320024 h 496091"/>
                    <a:gd name="connsiteX51" fmla="*/ 231285 w 540885"/>
                    <a:gd name="connsiteY51" fmla="*/ 298895 h 496091"/>
                    <a:gd name="connsiteX52" fmla="*/ 252413 w 540885"/>
                    <a:gd name="connsiteY52" fmla="*/ 247906 h 496091"/>
                    <a:gd name="connsiteX53" fmla="*/ 231285 w 540885"/>
                    <a:gd name="connsiteY53" fmla="*/ 196916 h 496091"/>
                    <a:gd name="connsiteX54" fmla="*/ 180295 w 540885"/>
                    <a:gd name="connsiteY54" fmla="*/ 175788 h 496091"/>
                    <a:gd name="connsiteX55" fmla="*/ 432708 w 540885"/>
                    <a:gd name="connsiteY55" fmla="*/ 67611 h 496091"/>
                    <a:gd name="connsiteX56" fmla="*/ 407355 w 540885"/>
                    <a:gd name="connsiteY56" fmla="*/ 78316 h 496091"/>
                    <a:gd name="connsiteX57" fmla="*/ 396649 w 540885"/>
                    <a:gd name="connsiteY57" fmla="*/ 103670 h 496091"/>
                    <a:gd name="connsiteX58" fmla="*/ 407213 w 540885"/>
                    <a:gd name="connsiteY58" fmla="*/ 129165 h 496091"/>
                    <a:gd name="connsiteX59" fmla="*/ 432708 w 540885"/>
                    <a:gd name="connsiteY59" fmla="*/ 139729 h 496091"/>
                    <a:gd name="connsiteX60" fmla="*/ 458203 w 540885"/>
                    <a:gd name="connsiteY60" fmla="*/ 129165 h 496091"/>
                    <a:gd name="connsiteX61" fmla="*/ 468767 w 540885"/>
                    <a:gd name="connsiteY61" fmla="*/ 103670 h 496091"/>
                    <a:gd name="connsiteX62" fmla="*/ 458063 w 540885"/>
                    <a:gd name="connsiteY62" fmla="*/ 78316 h 496091"/>
                    <a:gd name="connsiteX63" fmla="*/ 432708 w 540885"/>
                    <a:gd name="connsiteY63" fmla="*/ 67611 h 496091"/>
                    <a:gd name="connsiteX64" fmla="*/ 154096 w 540885"/>
                    <a:gd name="connsiteY64" fmla="*/ 67611 h 496091"/>
                    <a:gd name="connsiteX65" fmla="*/ 206494 w 540885"/>
                    <a:gd name="connsiteY65" fmla="*/ 67611 h 496091"/>
                    <a:gd name="connsiteX66" fmla="*/ 212128 w 540885"/>
                    <a:gd name="connsiteY66" fmla="*/ 69724 h 496091"/>
                    <a:gd name="connsiteX67" fmla="*/ 214945 w 540885"/>
                    <a:gd name="connsiteY67" fmla="*/ 74654 h 496091"/>
                    <a:gd name="connsiteX68" fmla="*/ 221425 w 540885"/>
                    <a:gd name="connsiteY68" fmla="*/ 117755 h 496091"/>
                    <a:gd name="connsiteX69" fmla="*/ 242553 w 540885"/>
                    <a:gd name="connsiteY69" fmla="*/ 126488 h 496091"/>
                    <a:gd name="connsiteX70" fmla="*/ 275795 w 540885"/>
                    <a:gd name="connsiteY70" fmla="*/ 101416 h 496091"/>
                    <a:gd name="connsiteX71" fmla="*/ 281429 w 540885"/>
                    <a:gd name="connsiteY71" fmla="*/ 99444 h 496091"/>
                    <a:gd name="connsiteX72" fmla="*/ 287345 w 540885"/>
                    <a:gd name="connsiteY72" fmla="*/ 101698 h 496091"/>
                    <a:gd name="connsiteX73" fmla="*/ 327911 w 540885"/>
                    <a:gd name="connsiteY73" fmla="*/ 146772 h 496091"/>
                    <a:gd name="connsiteX74" fmla="*/ 325939 w 540885"/>
                    <a:gd name="connsiteY74" fmla="*/ 152124 h 496091"/>
                    <a:gd name="connsiteX75" fmla="*/ 314108 w 540885"/>
                    <a:gd name="connsiteY75" fmla="*/ 167337 h 496091"/>
                    <a:gd name="connsiteX76" fmla="*/ 301430 w 540885"/>
                    <a:gd name="connsiteY76" fmla="*/ 184239 h 496091"/>
                    <a:gd name="connsiteX77" fmla="*/ 311008 w 540885"/>
                    <a:gd name="connsiteY77" fmla="*/ 207339 h 496091"/>
                    <a:gd name="connsiteX78" fmla="*/ 353828 w 540885"/>
                    <a:gd name="connsiteY78" fmla="*/ 213819 h 496091"/>
                    <a:gd name="connsiteX79" fmla="*/ 358618 w 540885"/>
                    <a:gd name="connsiteY79" fmla="*/ 216777 h 496091"/>
                    <a:gd name="connsiteX80" fmla="*/ 360590 w 540885"/>
                    <a:gd name="connsiteY80" fmla="*/ 222270 h 496091"/>
                    <a:gd name="connsiteX81" fmla="*/ 360590 w 540885"/>
                    <a:gd name="connsiteY81" fmla="*/ 274386 h 496091"/>
                    <a:gd name="connsiteX82" fmla="*/ 358618 w 540885"/>
                    <a:gd name="connsiteY82" fmla="*/ 279880 h 496091"/>
                    <a:gd name="connsiteX83" fmla="*/ 354110 w 540885"/>
                    <a:gd name="connsiteY83" fmla="*/ 282838 h 496091"/>
                    <a:gd name="connsiteX84" fmla="*/ 310445 w 540885"/>
                    <a:gd name="connsiteY84" fmla="*/ 289599 h 496091"/>
                    <a:gd name="connsiteX85" fmla="*/ 301430 w 540885"/>
                    <a:gd name="connsiteY85" fmla="*/ 311009 h 496091"/>
                    <a:gd name="connsiteX86" fmla="*/ 326784 w 540885"/>
                    <a:gd name="connsiteY86" fmla="*/ 343405 h 496091"/>
                    <a:gd name="connsiteX87" fmla="*/ 328756 w 540885"/>
                    <a:gd name="connsiteY87" fmla="*/ 349040 h 496091"/>
                    <a:gd name="connsiteX88" fmla="*/ 326784 w 540885"/>
                    <a:gd name="connsiteY88" fmla="*/ 354392 h 496091"/>
                    <a:gd name="connsiteX89" fmla="*/ 303543 w 540885"/>
                    <a:gd name="connsiteY89" fmla="*/ 379605 h 496091"/>
                    <a:gd name="connsiteX90" fmla="*/ 281429 w 540885"/>
                    <a:gd name="connsiteY90" fmla="*/ 396367 h 496091"/>
                    <a:gd name="connsiteX91" fmla="*/ 275513 w 540885"/>
                    <a:gd name="connsiteY91" fmla="*/ 394395 h 496091"/>
                    <a:gd name="connsiteX92" fmla="*/ 243117 w 540885"/>
                    <a:gd name="connsiteY92" fmla="*/ 369041 h 496091"/>
                    <a:gd name="connsiteX93" fmla="*/ 221425 w 540885"/>
                    <a:gd name="connsiteY93" fmla="*/ 377774 h 496091"/>
                    <a:gd name="connsiteX94" fmla="*/ 214945 w 540885"/>
                    <a:gd name="connsiteY94" fmla="*/ 421439 h 496091"/>
                    <a:gd name="connsiteX95" fmla="*/ 206494 w 540885"/>
                    <a:gd name="connsiteY95" fmla="*/ 428200 h 496091"/>
                    <a:gd name="connsiteX96" fmla="*/ 154096 w 540885"/>
                    <a:gd name="connsiteY96" fmla="*/ 428200 h 496091"/>
                    <a:gd name="connsiteX97" fmla="*/ 148462 w 540885"/>
                    <a:gd name="connsiteY97" fmla="*/ 426087 h 496091"/>
                    <a:gd name="connsiteX98" fmla="*/ 145645 w 540885"/>
                    <a:gd name="connsiteY98" fmla="*/ 421158 h 496091"/>
                    <a:gd name="connsiteX99" fmla="*/ 139165 w 540885"/>
                    <a:gd name="connsiteY99" fmla="*/ 378056 h 496091"/>
                    <a:gd name="connsiteX100" fmla="*/ 118037 w 540885"/>
                    <a:gd name="connsiteY100" fmla="*/ 369323 h 496091"/>
                    <a:gd name="connsiteX101" fmla="*/ 84795 w 540885"/>
                    <a:gd name="connsiteY101" fmla="*/ 394395 h 496091"/>
                    <a:gd name="connsiteX102" fmla="*/ 79161 w 540885"/>
                    <a:gd name="connsiteY102" fmla="*/ 396367 h 496091"/>
                    <a:gd name="connsiteX103" fmla="*/ 73245 w 540885"/>
                    <a:gd name="connsiteY103" fmla="*/ 394113 h 496091"/>
                    <a:gd name="connsiteX104" fmla="*/ 32679 w 540885"/>
                    <a:gd name="connsiteY104" fmla="*/ 349040 h 496091"/>
                    <a:gd name="connsiteX105" fmla="*/ 34651 w 540885"/>
                    <a:gd name="connsiteY105" fmla="*/ 343687 h 496091"/>
                    <a:gd name="connsiteX106" fmla="*/ 46201 w 540885"/>
                    <a:gd name="connsiteY106" fmla="*/ 328756 h 496091"/>
                    <a:gd name="connsiteX107" fmla="*/ 59441 w 540885"/>
                    <a:gd name="connsiteY107" fmla="*/ 311572 h 496091"/>
                    <a:gd name="connsiteX108" fmla="*/ 49581 w 540885"/>
                    <a:gd name="connsiteY108" fmla="*/ 288472 h 496091"/>
                    <a:gd name="connsiteX109" fmla="*/ 6761 w 540885"/>
                    <a:gd name="connsiteY109" fmla="*/ 281711 h 496091"/>
                    <a:gd name="connsiteX110" fmla="*/ 1972 w 540885"/>
                    <a:gd name="connsiteY110" fmla="*/ 279034 h 496091"/>
                    <a:gd name="connsiteX111" fmla="*/ 0 w 540885"/>
                    <a:gd name="connsiteY111" fmla="*/ 273541 h 496091"/>
                    <a:gd name="connsiteX112" fmla="*/ 0 w 540885"/>
                    <a:gd name="connsiteY112" fmla="*/ 221425 h 496091"/>
                    <a:gd name="connsiteX113" fmla="*/ 1972 w 540885"/>
                    <a:gd name="connsiteY113" fmla="*/ 215932 h 496091"/>
                    <a:gd name="connsiteX114" fmla="*/ 6480 w 540885"/>
                    <a:gd name="connsiteY114" fmla="*/ 212973 h 496091"/>
                    <a:gd name="connsiteX115" fmla="*/ 50145 w 540885"/>
                    <a:gd name="connsiteY115" fmla="*/ 206213 h 496091"/>
                    <a:gd name="connsiteX116" fmla="*/ 59159 w 540885"/>
                    <a:gd name="connsiteY116" fmla="*/ 184802 h 496091"/>
                    <a:gd name="connsiteX117" fmla="*/ 33806 w 540885"/>
                    <a:gd name="connsiteY117" fmla="*/ 152406 h 496091"/>
                    <a:gd name="connsiteX118" fmla="*/ 31834 w 540885"/>
                    <a:gd name="connsiteY118" fmla="*/ 146772 h 496091"/>
                    <a:gd name="connsiteX119" fmla="*/ 33806 w 540885"/>
                    <a:gd name="connsiteY119" fmla="*/ 141137 h 496091"/>
                    <a:gd name="connsiteX120" fmla="*/ 56906 w 540885"/>
                    <a:gd name="connsiteY120" fmla="*/ 116065 h 496091"/>
                    <a:gd name="connsiteX121" fmla="*/ 79161 w 540885"/>
                    <a:gd name="connsiteY121" fmla="*/ 99444 h 496091"/>
                    <a:gd name="connsiteX122" fmla="*/ 85077 w 540885"/>
                    <a:gd name="connsiteY122" fmla="*/ 101416 h 496091"/>
                    <a:gd name="connsiteX123" fmla="*/ 117474 w 540885"/>
                    <a:gd name="connsiteY123" fmla="*/ 126770 h 496091"/>
                    <a:gd name="connsiteX124" fmla="*/ 139165 w 540885"/>
                    <a:gd name="connsiteY124" fmla="*/ 117755 h 496091"/>
                    <a:gd name="connsiteX125" fmla="*/ 145645 w 540885"/>
                    <a:gd name="connsiteY125" fmla="*/ 74372 h 496091"/>
                    <a:gd name="connsiteX126" fmla="*/ 154096 w 540885"/>
                    <a:gd name="connsiteY126" fmla="*/ 67611 h 496091"/>
                    <a:gd name="connsiteX127" fmla="*/ 396649 w 540885"/>
                    <a:gd name="connsiteY127" fmla="*/ 0 h 496091"/>
                    <a:gd name="connsiteX128" fmla="*/ 409608 w 540885"/>
                    <a:gd name="connsiteY128" fmla="*/ 13100 h 496091"/>
                    <a:gd name="connsiteX129" fmla="*/ 424257 w 540885"/>
                    <a:gd name="connsiteY129" fmla="*/ 32116 h 496091"/>
                    <a:gd name="connsiteX130" fmla="*/ 432708 w 540885"/>
                    <a:gd name="connsiteY130" fmla="*/ 31552 h 496091"/>
                    <a:gd name="connsiteX131" fmla="*/ 441160 w 540885"/>
                    <a:gd name="connsiteY131" fmla="*/ 32116 h 496091"/>
                    <a:gd name="connsiteX132" fmla="*/ 467077 w 540885"/>
                    <a:gd name="connsiteY132" fmla="*/ 564 h 496091"/>
                    <a:gd name="connsiteX133" fmla="*/ 468767 w 540885"/>
                    <a:gd name="connsiteY133" fmla="*/ 0 h 496091"/>
                    <a:gd name="connsiteX134" fmla="*/ 503699 w 540885"/>
                    <a:gd name="connsiteY134" fmla="*/ 19720 h 496091"/>
                    <a:gd name="connsiteX135" fmla="*/ 504826 w 540885"/>
                    <a:gd name="connsiteY135" fmla="*/ 21692 h 496091"/>
                    <a:gd name="connsiteX136" fmla="*/ 490459 w 540885"/>
                    <a:gd name="connsiteY136" fmla="*/ 60568 h 496091"/>
                    <a:gd name="connsiteX137" fmla="*/ 498910 w 540885"/>
                    <a:gd name="connsiteY137" fmla="*/ 75217 h 496091"/>
                    <a:gd name="connsiteX138" fmla="*/ 540885 w 540885"/>
                    <a:gd name="connsiteY138" fmla="*/ 83950 h 496091"/>
                    <a:gd name="connsiteX139" fmla="*/ 540885 w 540885"/>
                    <a:gd name="connsiteY139" fmla="*/ 123390 h 496091"/>
                    <a:gd name="connsiteX140" fmla="*/ 498910 w 540885"/>
                    <a:gd name="connsiteY140" fmla="*/ 132123 h 496091"/>
                    <a:gd name="connsiteX141" fmla="*/ 490459 w 540885"/>
                    <a:gd name="connsiteY141" fmla="*/ 146772 h 496091"/>
                    <a:gd name="connsiteX142" fmla="*/ 504826 w 540885"/>
                    <a:gd name="connsiteY142" fmla="*/ 185648 h 496091"/>
                    <a:gd name="connsiteX143" fmla="*/ 503699 w 540885"/>
                    <a:gd name="connsiteY143" fmla="*/ 187619 h 496091"/>
                    <a:gd name="connsiteX144" fmla="*/ 468767 w 540885"/>
                    <a:gd name="connsiteY144" fmla="*/ 207621 h 496091"/>
                    <a:gd name="connsiteX145" fmla="*/ 455809 w 540885"/>
                    <a:gd name="connsiteY145" fmla="*/ 194381 h 496091"/>
                    <a:gd name="connsiteX146" fmla="*/ 441160 w 540885"/>
                    <a:gd name="connsiteY146" fmla="*/ 175224 h 496091"/>
                    <a:gd name="connsiteX147" fmla="*/ 432708 w 540885"/>
                    <a:gd name="connsiteY147" fmla="*/ 175788 h 496091"/>
                    <a:gd name="connsiteX148" fmla="*/ 424257 w 540885"/>
                    <a:gd name="connsiteY148" fmla="*/ 175224 h 496091"/>
                    <a:gd name="connsiteX149" fmla="*/ 409608 w 540885"/>
                    <a:gd name="connsiteY149" fmla="*/ 194381 h 496091"/>
                    <a:gd name="connsiteX150" fmla="*/ 396649 w 540885"/>
                    <a:gd name="connsiteY150" fmla="*/ 207621 h 496091"/>
                    <a:gd name="connsiteX151" fmla="*/ 361717 w 540885"/>
                    <a:gd name="connsiteY151" fmla="*/ 187619 h 496091"/>
                    <a:gd name="connsiteX152" fmla="*/ 360591 w 540885"/>
                    <a:gd name="connsiteY152" fmla="*/ 185648 h 496091"/>
                    <a:gd name="connsiteX153" fmla="*/ 374958 w 540885"/>
                    <a:gd name="connsiteY153" fmla="*/ 146772 h 496091"/>
                    <a:gd name="connsiteX154" fmla="*/ 366507 w 540885"/>
                    <a:gd name="connsiteY154" fmla="*/ 132123 h 496091"/>
                    <a:gd name="connsiteX155" fmla="*/ 324532 w 540885"/>
                    <a:gd name="connsiteY155" fmla="*/ 123390 h 496091"/>
                    <a:gd name="connsiteX156" fmla="*/ 324532 w 540885"/>
                    <a:gd name="connsiteY156" fmla="*/ 83950 h 496091"/>
                    <a:gd name="connsiteX157" fmla="*/ 366507 w 540885"/>
                    <a:gd name="connsiteY157" fmla="*/ 75217 h 496091"/>
                    <a:gd name="connsiteX158" fmla="*/ 374958 w 540885"/>
                    <a:gd name="connsiteY158" fmla="*/ 60568 h 496091"/>
                    <a:gd name="connsiteX159" fmla="*/ 360591 w 540885"/>
                    <a:gd name="connsiteY159" fmla="*/ 21692 h 496091"/>
                    <a:gd name="connsiteX160" fmla="*/ 361717 w 540885"/>
                    <a:gd name="connsiteY160" fmla="*/ 19720 h 496091"/>
                    <a:gd name="connsiteX161" fmla="*/ 371577 w 540885"/>
                    <a:gd name="connsiteY161" fmla="*/ 14086 h 496091"/>
                    <a:gd name="connsiteX162" fmla="*/ 388198 w 540885"/>
                    <a:gd name="connsiteY162" fmla="*/ 4508 h 496091"/>
                    <a:gd name="connsiteX163" fmla="*/ 396649 w 540885"/>
                    <a:gd name="connsiteY163" fmla="*/ 0 h 4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40885" h="496091">
                      <a:moveTo>
                        <a:pt x="432708" y="356081"/>
                      </a:moveTo>
                      <a:cubicBezTo>
                        <a:pt x="422942" y="356081"/>
                        <a:pt x="414491" y="359650"/>
                        <a:pt x="407355" y="366786"/>
                      </a:cubicBezTo>
                      <a:cubicBezTo>
                        <a:pt x="400218" y="373923"/>
                        <a:pt x="396649" y="382375"/>
                        <a:pt x="396649" y="392140"/>
                      </a:cubicBezTo>
                      <a:cubicBezTo>
                        <a:pt x="396649" y="402094"/>
                        <a:pt x="400171" y="410592"/>
                        <a:pt x="407213" y="417635"/>
                      </a:cubicBezTo>
                      <a:cubicBezTo>
                        <a:pt x="414257" y="424678"/>
                        <a:pt x="422754" y="428199"/>
                        <a:pt x="432708" y="428199"/>
                      </a:cubicBezTo>
                      <a:cubicBezTo>
                        <a:pt x="442662" y="428199"/>
                        <a:pt x="451161" y="424678"/>
                        <a:pt x="458203" y="417635"/>
                      </a:cubicBezTo>
                      <a:cubicBezTo>
                        <a:pt x="465246" y="410592"/>
                        <a:pt x="468767" y="402094"/>
                        <a:pt x="468767" y="392140"/>
                      </a:cubicBezTo>
                      <a:cubicBezTo>
                        <a:pt x="468767" y="382375"/>
                        <a:pt x="465199" y="373923"/>
                        <a:pt x="458063" y="366786"/>
                      </a:cubicBezTo>
                      <a:cubicBezTo>
                        <a:pt x="450925" y="359650"/>
                        <a:pt x="442474" y="356081"/>
                        <a:pt x="432708" y="356081"/>
                      </a:cubicBezTo>
                      <a:close/>
                      <a:moveTo>
                        <a:pt x="396649" y="288471"/>
                      </a:moveTo>
                      <a:cubicBezTo>
                        <a:pt x="398152" y="288471"/>
                        <a:pt x="402471" y="292838"/>
                        <a:pt x="409608" y="301570"/>
                      </a:cubicBezTo>
                      <a:cubicBezTo>
                        <a:pt x="416744" y="310303"/>
                        <a:pt x="421628" y="316642"/>
                        <a:pt x="424257" y="320586"/>
                      </a:cubicBezTo>
                      <a:cubicBezTo>
                        <a:pt x="428013" y="320210"/>
                        <a:pt x="430830" y="320023"/>
                        <a:pt x="432708" y="320023"/>
                      </a:cubicBezTo>
                      <a:cubicBezTo>
                        <a:pt x="434586" y="320023"/>
                        <a:pt x="437403" y="320210"/>
                        <a:pt x="441160" y="320586"/>
                      </a:cubicBezTo>
                      <a:cubicBezTo>
                        <a:pt x="450738" y="307251"/>
                        <a:pt x="459377" y="296734"/>
                        <a:pt x="467077" y="289034"/>
                      </a:cubicBezTo>
                      <a:lnTo>
                        <a:pt x="468767" y="288471"/>
                      </a:lnTo>
                      <a:cubicBezTo>
                        <a:pt x="469518" y="288471"/>
                        <a:pt x="481162" y="295044"/>
                        <a:pt x="503699" y="308190"/>
                      </a:cubicBezTo>
                      <a:cubicBezTo>
                        <a:pt x="504450" y="308754"/>
                        <a:pt x="504826" y="309412"/>
                        <a:pt x="504826" y="310163"/>
                      </a:cubicBezTo>
                      <a:cubicBezTo>
                        <a:pt x="504826" y="314858"/>
                        <a:pt x="500037" y="327816"/>
                        <a:pt x="490459" y="349039"/>
                      </a:cubicBezTo>
                      <a:cubicBezTo>
                        <a:pt x="493651" y="353358"/>
                        <a:pt x="496468" y="358241"/>
                        <a:pt x="498910" y="363688"/>
                      </a:cubicBezTo>
                      <a:cubicBezTo>
                        <a:pt x="526893" y="366505"/>
                        <a:pt x="540885" y="369416"/>
                        <a:pt x="540885" y="372421"/>
                      </a:cubicBezTo>
                      <a:lnTo>
                        <a:pt x="540885" y="411860"/>
                      </a:lnTo>
                      <a:cubicBezTo>
                        <a:pt x="540885" y="414865"/>
                        <a:pt x="526893" y="417776"/>
                        <a:pt x="498910" y="420593"/>
                      </a:cubicBezTo>
                      <a:cubicBezTo>
                        <a:pt x="496657" y="425664"/>
                        <a:pt x="493839" y="430547"/>
                        <a:pt x="490459" y="435242"/>
                      </a:cubicBezTo>
                      <a:cubicBezTo>
                        <a:pt x="500037" y="456464"/>
                        <a:pt x="504826" y="469423"/>
                        <a:pt x="504826" y="474118"/>
                      </a:cubicBezTo>
                      <a:cubicBezTo>
                        <a:pt x="504826" y="474869"/>
                        <a:pt x="504450" y="475527"/>
                        <a:pt x="503699" y="476090"/>
                      </a:cubicBezTo>
                      <a:cubicBezTo>
                        <a:pt x="480787" y="489424"/>
                        <a:pt x="469143" y="496091"/>
                        <a:pt x="468767" y="496091"/>
                      </a:cubicBezTo>
                      <a:cubicBezTo>
                        <a:pt x="467265" y="496091"/>
                        <a:pt x="462945" y="491678"/>
                        <a:pt x="455809" y="482851"/>
                      </a:cubicBezTo>
                      <a:cubicBezTo>
                        <a:pt x="448672" y="474024"/>
                        <a:pt x="443788" y="467639"/>
                        <a:pt x="441160" y="463695"/>
                      </a:cubicBezTo>
                      <a:cubicBezTo>
                        <a:pt x="437403" y="464070"/>
                        <a:pt x="434586" y="464258"/>
                        <a:pt x="432708" y="464258"/>
                      </a:cubicBezTo>
                      <a:cubicBezTo>
                        <a:pt x="430830" y="464258"/>
                        <a:pt x="428013" y="464070"/>
                        <a:pt x="424257" y="463695"/>
                      </a:cubicBezTo>
                      <a:cubicBezTo>
                        <a:pt x="421628" y="467639"/>
                        <a:pt x="416744" y="474024"/>
                        <a:pt x="409608" y="482851"/>
                      </a:cubicBezTo>
                      <a:cubicBezTo>
                        <a:pt x="402471" y="491678"/>
                        <a:pt x="398152" y="496091"/>
                        <a:pt x="396649" y="496091"/>
                      </a:cubicBezTo>
                      <a:cubicBezTo>
                        <a:pt x="396274" y="496091"/>
                        <a:pt x="384629" y="489424"/>
                        <a:pt x="361717" y="476090"/>
                      </a:cubicBezTo>
                      <a:cubicBezTo>
                        <a:pt x="360966" y="475527"/>
                        <a:pt x="360591" y="474869"/>
                        <a:pt x="360591" y="474118"/>
                      </a:cubicBezTo>
                      <a:cubicBezTo>
                        <a:pt x="360591" y="469423"/>
                        <a:pt x="365380" y="456464"/>
                        <a:pt x="374958" y="435242"/>
                      </a:cubicBezTo>
                      <a:cubicBezTo>
                        <a:pt x="371577" y="430547"/>
                        <a:pt x="368760" y="425664"/>
                        <a:pt x="366507" y="420593"/>
                      </a:cubicBezTo>
                      <a:cubicBezTo>
                        <a:pt x="338523" y="417776"/>
                        <a:pt x="324532" y="414865"/>
                        <a:pt x="324532" y="411860"/>
                      </a:cubicBezTo>
                      <a:lnTo>
                        <a:pt x="324532" y="372421"/>
                      </a:lnTo>
                      <a:cubicBezTo>
                        <a:pt x="324532" y="369416"/>
                        <a:pt x="338523" y="366505"/>
                        <a:pt x="366507" y="363688"/>
                      </a:cubicBezTo>
                      <a:cubicBezTo>
                        <a:pt x="368948" y="358241"/>
                        <a:pt x="371765" y="353358"/>
                        <a:pt x="374958" y="349039"/>
                      </a:cubicBezTo>
                      <a:cubicBezTo>
                        <a:pt x="365380" y="327816"/>
                        <a:pt x="360591" y="314858"/>
                        <a:pt x="360591" y="310163"/>
                      </a:cubicBezTo>
                      <a:cubicBezTo>
                        <a:pt x="360591" y="309412"/>
                        <a:pt x="360966" y="308754"/>
                        <a:pt x="361717" y="308190"/>
                      </a:cubicBezTo>
                      <a:cubicBezTo>
                        <a:pt x="362468" y="307815"/>
                        <a:pt x="365755" y="305937"/>
                        <a:pt x="371577" y="302557"/>
                      </a:cubicBezTo>
                      <a:cubicBezTo>
                        <a:pt x="377399" y="299176"/>
                        <a:pt x="382939" y="295983"/>
                        <a:pt x="388198" y="292978"/>
                      </a:cubicBezTo>
                      <a:cubicBezTo>
                        <a:pt x="393457" y="289974"/>
                        <a:pt x="396274" y="288471"/>
                        <a:pt x="396649" y="288471"/>
                      </a:cubicBezTo>
                      <a:close/>
                      <a:moveTo>
                        <a:pt x="180295" y="175788"/>
                      </a:moveTo>
                      <a:cubicBezTo>
                        <a:pt x="160387" y="175788"/>
                        <a:pt x="143391" y="182830"/>
                        <a:pt x="129305" y="196916"/>
                      </a:cubicBezTo>
                      <a:cubicBezTo>
                        <a:pt x="115220" y="211002"/>
                        <a:pt x="108177" y="227998"/>
                        <a:pt x="108177" y="247906"/>
                      </a:cubicBezTo>
                      <a:cubicBezTo>
                        <a:pt x="108177" y="267813"/>
                        <a:pt x="115220" y="284810"/>
                        <a:pt x="129305" y="298895"/>
                      </a:cubicBezTo>
                      <a:cubicBezTo>
                        <a:pt x="143391" y="312981"/>
                        <a:pt x="160387" y="320024"/>
                        <a:pt x="180295" y="320024"/>
                      </a:cubicBezTo>
                      <a:cubicBezTo>
                        <a:pt x="200202" y="320024"/>
                        <a:pt x="217199" y="312981"/>
                        <a:pt x="231285" y="298895"/>
                      </a:cubicBezTo>
                      <a:cubicBezTo>
                        <a:pt x="245370" y="284810"/>
                        <a:pt x="252413" y="267813"/>
                        <a:pt x="252413" y="247906"/>
                      </a:cubicBezTo>
                      <a:cubicBezTo>
                        <a:pt x="252413" y="227998"/>
                        <a:pt x="245370" y="211002"/>
                        <a:pt x="231285" y="196916"/>
                      </a:cubicBezTo>
                      <a:cubicBezTo>
                        <a:pt x="217199" y="182830"/>
                        <a:pt x="200202" y="175788"/>
                        <a:pt x="180295" y="175788"/>
                      </a:cubicBezTo>
                      <a:close/>
                      <a:moveTo>
                        <a:pt x="432708" y="67611"/>
                      </a:moveTo>
                      <a:cubicBezTo>
                        <a:pt x="422942" y="67611"/>
                        <a:pt x="414491" y="71179"/>
                        <a:pt x="407355" y="78316"/>
                      </a:cubicBezTo>
                      <a:cubicBezTo>
                        <a:pt x="400218" y="85453"/>
                        <a:pt x="396649" y="93904"/>
                        <a:pt x="396649" y="103670"/>
                      </a:cubicBezTo>
                      <a:cubicBezTo>
                        <a:pt x="396649" y="113624"/>
                        <a:pt x="400171" y="122122"/>
                        <a:pt x="407213" y="129165"/>
                      </a:cubicBezTo>
                      <a:cubicBezTo>
                        <a:pt x="414257" y="136207"/>
                        <a:pt x="422754" y="139729"/>
                        <a:pt x="432708" y="139729"/>
                      </a:cubicBezTo>
                      <a:cubicBezTo>
                        <a:pt x="442662" y="139729"/>
                        <a:pt x="451161" y="136207"/>
                        <a:pt x="458203" y="129165"/>
                      </a:cubicBezTo>
                      <a:cubicBezTo>
                        <a:pt x="465246" y="122122"/>
                        <a:pt x="468767" y="113624"/>
                        <a:pt x="468767" y="103670"/>
                      </a:cubicBezTo>
                      <a:cubicBezTo>
                        <a:pt x="468767" y="93904"/>
                        <a:pt x="465199" y="85453"/>
                        <a:pt x="458063" y="78316"/>
                      </a:cubicBezTo>
                      <a:cubicBezTo>
                        <a:pt x="450925" y="71179"/>
                        <a:pt x="442474" y="67611"/>
                        <a:pt x="432708" y="67611"/>
                      </a:cubicBezTo>
                      <a:close/>
                      <a:moveTo>
                        <a:pt x="154096" y="67611"/>
                      </a:moveTo>
                      <a:lnTo>
                        <a:pt x="206494" y="67611"/>
                      </a:lnTo>
                      <a:cubicBezTo>
                        <a:pt x="208559" y="67611"/>
                        <a:pt x="210438" y="68315"/>
                        <a:pt x="212128" y="69724"/>
                      </a:cubicBezTo>
                      <a:cubicBezTo>
                        <a:pt x="213818" y="71132"/>
                        <a:pt x="214757" y="72775"/>
                        <a:pt x="214945" y="74654"/>
                      </a:cubicBezTo>
                      <a:lnTo>
                        <a:pt x="221425" y="117755"/>
                      </a:lnTo>
                      <a:cubicBezTo>
                        <a:pt x="227810" y="119633"/>
                        <a:pt x="234853" y="122545"/>
                        <a:pt x="242553" y="126488"/>
                      </a:cubicBezTo>
                      <a:lnTo>
                        <a:pt x="275795" y="101416"/>
                      </a:lnTo>
                      <a:cubicBezTo>
                        <a:pt x="277297" y="100102"/>
                        <a:pt x="279175" y="99444"/>
                        <a:pt x="281429" y="99444"/>
                      </a:cubicBezTo>
                      <a:cubicBezTo>
                        <a:pt x="283494" y="99444"/>
                        <a:pt x="285466" y="100195"/>
                        <a:pt x="287345" y="101698"/>
                      </a:cubicBezTo>
                      <a:cubicBezTo>
                        <a:pt x="314389" y="126676"/>
                        <a:pt x="327911" y="141701"/>
                        <a:pt x="327911" y="146772"/>
                      </a:cubicBezTo>
                      <a:cubicBezTo>
                        <a:pt x="327911" y="148462"/>
                        <a:pt x="327254" y="150246"/>
                        <a:pt x="325939" y="152124"/>
                      </a:cubicBezTo>
                      <a:cubicBezTo>
                        <a:pt x="323685" y="155129"/>
                        <a:pt x="319742" y="160200"/>
                        <a:pt x="314108" y="167337"/>
                      </a:cubicBezTo>
                      <a:cubicBezTo>
                        <a:pt x="308473" y="174473"/>
                        <a:pt x="304248" y="180107"/>
                        <a:pt x="301430" y="184239"/>
                      </a:cubicBezTo>
                      <a:cubicBezTo>
                        <a:pt x="305749" y="193254"/>
                        <a:pt x="308942" y="200954"/>
                        <a:pt x="311008" y="207339"/>
                      </a:cubicBezTo>
                      <a:lnTo>
                        <a:pt x="353828" y="213819"/>
                      </a:lnTo>
                      <a:cubicBezTo>
                        <a:pt x="355706" y="214194"/>
                        <a:pt x="357303" y="215180"/>
                        <a:pt x="358618" y="216777"/>
                      </a:cubicBezTo>
                      <a:cubicBezTo>
                        <a:pt x="359932" y="218373"/>
                        <a:pt x="360590" y="220204"/>
                        <a:pt x="360590" y="222270"/>
                      </a:cubicBezTo>
                      <a:lnTo>
                        <a:pt x="360590" y="274386"/>
                      </a:lnTo>
                      <a:cubicBezTo>
                        <a:pt x="360590" y="276265"/>
                        <a:pt x="359932" y="278095"/>
                        <a:pt x="358618" y="279880"/>
                      </a:cubicBezTo>
                      <a:cubicBezTo>
                        <a:pt x="357303" y="281664"/>
                        <a:pt x="355800" y="282650"/>
                        <a:pt x="354110" y="282838"/>
                      </a:cubicBezTo>
                      <a:lnTo>
                        <a:pt x="310445" y="289599"/>
                      </a:lnTo>
                      <a:cubicBezTo>
                        <a:pt x="308379" y="296172"/>
                        <a:pt x="305374" y="303309"/>
                        <a:pt x="301430" y="311009"/>
                      </a:cubicBezTo>
                      <a:cubicBezTo>
                        <a:pt x="307816" y="320024"/>
                        <a:pt x="316267" y="330822"/>
                        <a:pt x="326784" y="343405"/>
                      </a:cubicBezTo>
                      <a:cubicBezTo>
                        <a:pt x="328099" y="345283"/>
                        <a:pt x="328756" y="347161"/>
                        <a:pt x="328756" y="349040"/>
                      </a:cubicBezTo>
                      <a:cubicBezTo>
                        <a:pt x="328756" y="351293"/>
                        <a:pt x="328099" y="353077"/>
                        <a:pt x="326784" y="354392"/>
                      </a:cubicBezTo>
                      <a:cubicBezTo>
                        <a:pt x="322465" y="360026"/>
                        <a:pt x="314717" y="368431"/>
                        <a:pt x="303543" y="379605"/>
                      </a:cubicBezTo>
                      <a:cubicBezTo>
                        <a:pt x="292368" y="390780"/>
                        <a:pt x="284997" y="396367"/>
                        <a:pt x="281429" y="396367"/>
                      </a:cubicBezTo>
                      <a:cubicBezTo>
                        <a:pt x="279363" y="396367"/>
                        <a:pt x="277391" y="395710"/>
                        <a:pt x="275513" y="394395"/>
                      </a:cubicBezTo>
                      <a:lnTo>
                        <a:pt x="243117" y="369041"/>
                      </a:lnTo>
                      <a:cubicBezTo>
                        <a:pt x="236167" y="372609"/>
                        <a:pt x="228937" y="375520"/>
                        <a:pt x="221425" y="377774"/>
                      </a:cubicBezTo>
                      <a:cubicBezTo>
                        <a:pt x="219359" y="398057"/>
                        <a:pt x="217199" y="412612"/>
                        <a:pt x="214945" y="421439"/>
                      </a:cubicBezTo>
                      <a:cubicBezTo>
                        <a:pt x="213630" y="425947"/>
                        <a:pt x="210813" y="428200"/>
                        <a:pt x="206494" y="428200"/>
                      </a:cubicBezTo>
                      <a:lnTo>
                        <a:pt x="154096" y="428200"/>
                      </a:lnTo>
                      <a:cubicBezTo>
                        <a:pt x="152030" y="428200"/>
                        <a:pt x="150152" y="427496"/>
                        <a:pt x="148462" y="426087"/>
                      </a:cubicBezTo>
                      <a:cubicBezTo>
                        <a:pt x="146771" y="424679"/>
                        <a:pt x="145832" y="423035"/>
                        <a:pt x="145645" y="421158"/>
                      </a:cubicBezTo>
                      <a:lnTo>
                        <a:pt x="139165" y="378056"/>
                      </a:lnTo>
                      <a:cubicBezTo>
                        <a:pt x="132779" y="376178"/>
                        <a:pt x="125737" y="373267"/>
                        <a:pt x="118037" y="369323"/>
                      </a:cubicBezTo>
                      <a:lnTo>
                        <a:pt x="84795" y="394395"/>
                      </a:lnTo>
                      <a:cubicBezTo>
                        <a:pt x="83480" y="395710"/>
                        <a:pt x="81602" y="396367"/>
                        <a:pt x="79161" y="396367"/>
                      </a:cubicBezTo>
                      <a:cubicBezTo>
                        <a:pt x="77095" y="396367"/>
                        <a:pt x="75123" y="395616"/>
                        <a:pt x="73245" y="394113"/>
                      </a:cubicBezTo>
                      <a:cubicBezTo>
                        <a:pt x="46201" y="369135"/>
                        <a:pt x="32679" y="354110"/>
                        <a:pt x="32679" y="349040"/>
                      </a:cubicBezTo>
                      <a:cubicBezTo>
                        <a:pt x="32679" y="347349"/>
                        <a:pt x="33336" y="345565"/>
                        <a:pt x="34651" y="343687"/>
                      </a:cubicBezTo>
                      <a:cubicBezTo>
                        <a:pt x="36529" y="341058"/>
                        <a:pt x="40378" y="336081"/>
                        <a:pt x="46201" y="328756"/>
                      </a:cubicBezTo>
                      <a:cubicBezTo>
                        <a:pt x="52022" y="321432"/>
                        <a:pt x="56436" y="315704"/>
                        <a:pt x="59441" y="311572"/>
                      </a:cubicBezTo>
                      <a:cubicBezTo>
                        <a:pt x="55122" y="303309"/>
                        <a:pt x="51835" y="295608"/>
                        <a:pt x="49581" y="288472"/>
                      </a:cubicBezTo>
                      <a:lnTo>
                        <a:pt x="6761" y="281711"/>
                      </a:lnTo>
                      <a:cubicBezTo>
                        <a:pt x="4883" y="281523"/>
                        <a:pt x="3286" y="280631"/>
                        <a:pt x="1972" y="279034"/>
                      </a:cubicBezTo>
                      <a:cubicBezTo>
                        <a:pt x="657" y="277438"/>
                        <a:pt x="0" y="275607"/>
                        <a:pt x="0" y="273541"/>
                      </a:cubicBezTo>
                      <a:lnTo>
                        <a:pt x="0" y="221425"/>
                      </a:lnTo>
                      <a:cubicBezTo>
                        <a:pt x="0" y="219547"/>
                        <a:pt x="657" y="217715"/>
                        <a:pt x="1972" y="215932"/>
                      </a:cubicBezTo>
                      <a:cubicBezTo>
                        <a:pt x="3286" y="214147"/>
                        <a:pt x="4789" y="213161"/>
                        <a:pt x="6480" y="212973"/>
                      </a:cubicBezTo>
                      <a:lnTo>
                        <a:pt x="50145" y="206213"/>
                      </a:lnTo>
                      <a:cubicBezTo>
                        <a:pt x="52210" y="199639"/>
                        <a:pt x="55215" y="192503"/>
                        <a:pt x="59159" y="184802"/>
                      </a:cubicBezTo>
                      <a:cubicBezTo>
                        <a:pt x="52774" y="175788"/>
                        <a:pt x="44322" y="164989"/>
                        <a:pt x="33806" y="152406"/>
                      </a:cubicBezTo>
                      <a:cubicBezTo>
                        <a:pt x="32490" y="150340"/>
                        <a:pt x="31834" y="148462"/>
                        <a:pt x="31834" y="146772"/>
                      </a:cubicBezTo>
                      <a:cubicBezTo>
                        <a:pt x="31834" y="144518"/>
                        <a:pt x="32490" y="142640"/>
                        <a:pt x="33806" y="141137"/>
                      </a:cubicBezTo>
                      <a:cubicBezTo>
                        <a:pt x="37937" y="135503"/>
                        <a:pt x="45637" y="127146"/>
                        <a:pt x="56906" y="116065"/>
                      </a:cubicBezTo>
                      <a:cubicBezTo>
                        <a:pt x="68174" y="104984"/>
                        <a:pt x="75592" y="99444"/>
                        <a:pt x="79161" y="99444"/>
                      </a:cubicBezTo>
                      <a:cubicBezTo>
                        <a:pt x="81226" y="99444"/>
                        <a:pt x="83198" y="100102"/>
                        <a:pt x="85077" y="101416"/>
                      </a:cubicBezTo>
                      <a:lnTo>
                        <a:pt x="117474" y="126770"/>
                      </a:lnTo>
                      <a:cubicBezTo>
                        <a:pt x="123859" y="123390"/>
                        <a:pt x="131089" y="120385"/>
                        <a:pt x="139165" y="117755"/>
                      </a:cubicBezTo>
                      <a:cubicBezTo>
                        <a:pt x="141231" y="97472"/>
                        <a:pt x="143391" y="83011"/>
                        <a:pt x="145645" y="74372"/>
                      </a:cubicBezTo>
                      <a:cubicBezTo>
                        <a:pt x="146959" y="69865"/>
                        <a:pt x="149776" y="67611"/>
                        <a:pt x="154096" y="67611"/>
                      </a:cubicBezTo>
                      <a:close/>
                      <a:moveTo>
                        <a:pt x="396649" y="0"/>
                      </a:moveTo>
                      <a:cubicBezTo>
                        <a:pt x="398152" y="0"/>
                        <a:pt x="402471" y="4367"/>
                        <a:pt x="409608" y="13100"/>
                      </a:cubicBezTo>
                      <a:cubicBezTo>
                        <a:pt x="416744" y="21833"/>
                        <a:pt x="421628" y="28171"/>
                        <a:pt x="424257" y="32116"/>
                      </a:cubicBezTo>
                      <a:cubicBezTo>
                        <a:pt x="428013" y="31740"/>
                        <a:pt x="430830" y="31552"/>
                        <a:pt x="432708" y="31552"/>
                      </a:cubicBezTo>
                      <a:cubicBezTo>
                        <a:pt x="434586" y="31552"/>
                        <a:pt x="437403" y="31740"/>
                        <a:pt x="441160" y="32116"/>
                      </a:cubicBezTo>
                      <a:cubicBezTo>
                        <a:pt x="450738" y="18781"/>
                        <a:pt x="459377" y="8264"/>
                        <a:pt x="467077" y="564"/>
                      </a:cubicBezTo>
                      <a:lnTo>
                        <a:pt x="468767" y="0"/>
                      </a:lnTo>
                      <a:cubicBezTo>
                        <a:pt x="469518" y="0"/>
                        <a:pt x="481162" y="6574"/>
                        <a:pt x="503699" y="19720"/>
                      </a:cubicBezTo>
                      <a:cubicBezTo>
                        <a:pt x="504450" y="20284"/>
                        <a:pt x="504826" y="20941"/>
                        <a:pt x="504826" y="21692"/>
                      </a:cubicBezTo>
                      <a:cubicBezTo>
                        <a:pt x="504826" y="26387"/>
                        <a:pt x="500037" y="39346"/>
                        <a:pt x="490459" y="60568"/>
                      </a:cubicBezTo>
                      <a:cubicBezTo>
                        <a:pt x="493651" y="64888"/>
                        <a:pt x="496468" y="69771"/>
                        <a:pt x="498910" y="75217"/>
                      </a:cubicBezTo>
                      <a:cubicBezTo>
                        <a:pt x="526893" y="78034"/>
                        <a:pt x="540885" y="80945"/>
                        <a:pt x="540885" y="83950"/>
                      </a:cubicBezTo>
                      <a:lnTo>
                        <a:pt x="540885" y="123390"/>
                      </a:lnTo>
                      <a:cubicBezTo>
                        <a:pt x="540885" y="126395"/>
                        <a:pt x="526893" y="129305"/>
                        <a:pt x="498910" y="132123"/>
                      </a:cubicBezTo>
                      <a:cubicBezTo>
                        <a:pt x="496657" y="137194"/>
                        <a:pt x="493839" y="142076"/>
                        <a:pt x="490459" y="146772"/>
                      </a:cubicBezTo>
                      <a:cubicBezTo>
                        <a:pt x="500037" y="167994"/>
                        <a:pt x="504826" y="180952"/>
                        <a:pt x="504826" y="185648"/>
                      </a:cubicBezTo>
                      <a:cubicBezTo>
                        <a:pt x="504826" y="186399"/>
                        <a:pt x="504450" y="187056"/>
                        <a:pt x="503699" y="187619"/>
                      </a:cubicBezTo>
                      <a:cubicBezTo>
                        <a:pt x="480787" y="200954"/>
                        <a:pt x="469143" y="207621"/>
                        <a:pt x="468767" y="207621"/>
                      </a:cubicBezTo>
                      <a:cubicBezTo>
                        <a:pt x="467265" y="207621"/>
                        <a:pt x="462945" y="203207"/>
                        <a:pt x="455809" y="194381"/>
                      </a:cubicBezTo>
                      <a:cubicBezTo>
                        <a:pt x="448672" y="185554"/>
                        <a:pt x="443788" y="179168"/>
                        <a:pt x="441160" y="175224"/>
                      </a:cubicBezTo>
                      <a:cubicBezTo>
                        <a:pt x="437403" y="175600"/>
                        <a:pt x="434586" y="175788"/>
                        <a:pt x="432708" y="175788"/>
                      </a:cubicBezTo>
                      <a:cubicBezTo>
                        <a:pt x="430830" y="175788"/>
                        <a:pt x="428013" y="175600"/>
                        <a:pt x="424257" y="175224"/>
                      </a:cubicBezTo>
                      <a:cubicBezTo>
                        <a:pt x="421628" y="179168"/>
                        <a:pt x="416744" y="185554"/>
                        <a:pt x="409608" y="194381"/>
                      </a:cubicBezTo>
                      <a:cubicBezTo>
                        <a:pt x="402471" y="203207"/>
                        <a:pt x="398152" y="207621"/>
                        <a:pt x="396649" y="207621"/>
                      </a:cubicBezTo>
                      <a:cubicBezTo>
                        <a:pt x="396274" y="207621"/>
                        <a:pt x="384629" y="200954"/>
                        <a:pt x="361717" y="187619"/>
                      </a:cubicBezTo>
                      <a:cubicBezTo>
                        <a:pt x="360966" y="187056"/>
                        <a:pt x="360591" y="186399"/>
                        <a:pt x="360591" y="185648"/>
                      </a:cubicBezTo>
                      <a:cubicBezTo>
                        <a:pt x="360591" y="180952"/>
                        <a:pt x="365380" y="167994"/>
                        <a:pt x="374958" y="146772"/>
                      </a:cubicBezTo>
                      <a:cubicBezTo>
                        <a:pt x="371577" y="142076"/>
                        <a:pt x="368760" y="137194"/>
                        <a:pt x="366507" y="132123"/>
                      </a:cubicBezTo>
                      <a:cubicBezTo>
                        <a:pt x="338523" y="129305"/>
                        <a:pt x="324532" y="126395"/>
                        <a:pt x="324532" y="123390"/>
                      </a:cubicBezTo>
                      <a:lnTo>
                        <a:pt x="324532" y="83950"/>
                      </a:lnTo>
                      <a:cubicBezTo>
                        <a:pt x="324532" y="80945"/>
                        <a:pt x="338523" y="78034"/>
                        <a:pt x="366507" y="75217"/>
                      </a:cubicBezTo>
                      <a:cubicBezTo>
                        <a:pt x="368948" y="69771"/>
                        <a:pt x="371765" y="64888"/>
                        <a:pt x="374958" y="60568"/>
                      </a:cubicBezTo>
                      <a:cubicBezTo>
                        <a:pt x="365380" y="39346"/>
                        <a:pt x="360591" y="26387"/>
                        <a:pt x="360591" y="21692"/>
                      </a:cubicBezTo>
                      <a:cubicBezTo>
                        <a:pt x="360591" y="20941"/>
                        <a:pt x="360966" y="20284"/>
                        <a:pt x="361717" y="19720"/>
                      </a:cubicBezTo>
                      <a:cubicBezTo>
                        <a:pt x="362468" y="19345"/>
                        <a:pt x="365755" y="17467"/>
                        <a:pt x="371577" y="14086"/>
                      </a:cubicBezTo>
                      <a:cubicBezTo>
                        <a:pt x="377399" y="10705"/>
                        <a:pt x="382939" y="7513"/>
                        <a:pt x="388198" y="4508"/>
                      </a:cubicBezTo>
                      <a:cubicBezTo>
                        <a:pt x="393457" y="1503"/>
                        <a:pt x="396274" y="0"/>
                        <a:pt x="396649" y="0"/>
                      </a:cubicBezTo>
                      <a:close/>
                    </a:path>
                  </a:pathLst>
                </a:custGeom>
                <a:solidFill>
                  <a:schemeClr val="bg2"/>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sp>
          <p:nvSpPr>
            <p:cNvPr id="13" name="Rectangle 12">
              <a:extLst>
                <a:ext uri="{FF2B5EF4-FFF2-40B4-BE49-F238E27FC236}">
                  <a16:creationId xmlns:a16="http://schemas.microsoft.com/office/drawing/2014/main" id="{A620FAA6-5FCC-499E-A806-F5D969FE4172}"/>
                </a:ext>
              </a:extLst>
            </p:cNvPr>
            <p:cNvSpPr/>
            <p:nvPr/>
          </p:nvSpPr>
          <p:spPr>
            <a:xfrm>
              <a:off x="1224682" y="4779690"/>
              <a:ext cx="1802096" cy="1538883"/>
            </a:xfrm>
            <a:prstGeom prst="rect">
              <a:avLst/>
            </a:prstGeom>
          </p:spPr>
          <p:txBody>
            <a:bodyPr wrap="none">
              <a:spAutoFit/>
            </a:bodyPr>
            <a:lstStyle/>
            <a:p>
              <a:pPr algn="ctr"/>
              <a:r>
                <a:rPr lang="en-US" sz="2000" dirty="0">
                  <a:solidFill>
                    <a:schemeClr val="accent2"/>
                  </a:solidFill>
                  <a:cs typeface="Arial" pitchFamily="34" charset="0"/>
                </a:rPr>
                <a:t>Identify</a:t>
              </a:r>
              <a:endParaRPr lang="en-US" dirty="0">
                <a:solidFill>
                  <a:schemeClr val="accent2"/>
                </a:solidFill>
                <a:cs typeface="Arial" pitchFamily="34" charset="0"/>
              </a:endParaRPr>
            </a:p>
            <a:p>
              <a:pPr marL="171450" lvl="0" indent="-171450" algn="just">
                <a:buClr>
                  <a:schemeClr val="bg2"/>
                </a:buClr>
                <a:buFont typeface="Arial" panose="020B0604020202020204" pitchFamily="34" charset="0"/>
                <a:buChar char="•"/>
              </a:pPr>
              <a:r>
                <a:rPr lang="en-US" sz="1400" dirty="0">
                  <a:latin typeface="+mj-lt"/>
                </a:rPr>
                <a:t>Risk management</a:t>
              </a:r>
            </a:p>
            <a:p>
              <a:pPr marL="171450" lvl="0" indent="-171450" algn="just">
                <a:buClr>
                  <a:schemeClr val="bg2"/>
                </a:buClr>
                <a:buFont typeface="Arial" panose="020B0604020202020204" pitchFamily="34" charset="0"/>
                <a:buChar char="•"/>
              </a:pPr>
              <a:r>
                <a:rPr lang="en-US" sz="1400" dirty="0">
                  <a:latin typeface="+mj-lt"/>
                </a:rPr>
                <a:t>Risk assessments</a:t>
              </a:r>
            </a:p>
            <a:p>
              <a:pPr marL="171450" lvl="0" indent="-171450" algn="just">
                <a:buClr>
                  <a:schemeClr val="bg2"/>
                </a:buClr>
                <a:buFont typeface="Arial" panose="020B0604020202020204" pitchFamily="34" charset="0"/>
                <a:buChar char="•"/>
              </a:pPr>
              <a:r>
                <a:rPr lang="en-US" sz="1400" dirty="0">
                  <a:latin typeface="+mj-lt"/>
                </a:rPr>
                <a:t>Strategy</a:t>
              </a:r>
            </a:p>
            <a:p>
              <a:pPr marL="171450" lvl="0" indent="-171450" algn="just">
                <a:buClr>
                  <a:schemeClr val="bg2"/>
                </a:buClr>
                <a:buFont typeface="Arial" panose="020B0604020202020204" pitchFamily="34" charset="0"/>
                <a:buChar char="•"/>
              </a:pPr>
              <a:r>
                <a:rPr lang="en-US" sz="1400" dirty="0">
                  <a:latin typeface="+mj-lt"/>
                </a:rPr>
                <a:t>Governance</a:t>
              </a:r>
            </a:p>
            <a:p>
              <a:endParaRPr lang="en-US" dirty="0"/>
            </a:p>
          </p:txBody>
        </p:sp>
        <p:sp>
          <p:nvSpPr>
            <p:cNvPr id="14" name="Rectangle 13">
              <a:extLst>
                <a:ext uri="{FF2B5EF4-FFF2-40B4-BE49-F238E27FC236}">
                  <a16:creationId xmlns:a16="http://schemas.microsoft.com/office/drawing/2014/main" id="{05EAD2AA-0A5A-437C-9AFF-EADF2AFC92CE}"/>
                </a:ext>
              </a:extLst>
            </p:cNvPr>
            <p:cNvSpPr/>
            <p:nvPr/>
          </p:nvSpPr>
          <p:spPr>
            <a:xfrm>
              <a:off x="5098676" y="4779690"/>
              <a:ext cx="1980029" cy="1107996"/>
            </a:xfrm>
            <a:prstGeom prst="rect">
              <a:avLst/>
            </a:prstGeom>
          </p:spPr>
          <p:txBody>
            <a:bodyPr wrap="none">
              <a:spAutoFit/>
            </a:bodyPr>
            <a:lstStyle/>
            <a:p>
              <a:pPr algn="ctr"/>
              <a:r>
                <a:rPr lang="en-US" sz="2000" dirty="0">
                  <a:solidFill>
                    <a:schemeClr val="accent6"/>
                  </a:solidFill>
                  <a:cs typeface="Arial" pitchFamily="34" charset="0"/>
                </a:rPr>
                <a:t>Detect</a:t>
              </a:r>
            </a:p>
            <a:p>
              <a:pPr marL="171450" lvl="0" indent="-171450" algn="just">
                <a:buClr>
                  <a:schemeClr val="bg2"/>
                </a:buClr>
                <a:buFont typeface="Arial" panose="020B0604020202020204" pitchFamily="34" charset="0"/>
                <a:buChar char="•"/>
              </a:pPr>
              <a:r>
                <a:rPr lang="en-US" sz="1400" dirty="0">
                  <a:latin typeface="+mj-lt"/>
                </a:rPr>
                <a:t>Security monitoring</a:t>
              </a:r>
            </a:p>
            <a:p>
              <a:pPr marL="171450" lvl="0" indent="-171450" algn="just">
                <a:buClr>
                  <a:schemeClr val="bg2"/>
                </a:buClr>
                <a:buFont typeface="Arial" panose="020B0604020202020204" pitchFamily="34" charset="0"/>
                <a:buChar char="•"/>
              </a:pPr>
              <a:r>
                <a:rPr lang="en-US" sz="1400" dirty="0">
                  <a:latin typeface="+mj-lt"/>
                </a:rPr>
                <a:t>Detection processes</a:t>
              </a:r>
            </a:p>
            <a:p>
              <a:endParaRPr lang="en-US" dirty="0"/>
            </a:p>
          </p:txBody>
        </p:sp>
        <p:sp>
          <p:nvSpPr>
            <p:cNvPr id="15" name="Rectangle 14">
              <a:extLst>
                <a:ext uri="{FF2B5EF4-FFF2-40B4-BE49-F238E27FC236}">
                  <a16:creationId xmlns:a16="http://schemas.microsoft.com/office/drawing/2014/main" id="{C8DB4F30-5FCA-495C-8D79-5B62F85F5D4E}"/>
                </a:ext>
              </a:extLst>
            </p:cNvPr>
            <p:cNvSpPr/>
            <p:nvPr/>
          </p:nvSpPr>
          <p:spPr>
            <a:xfrm>
              <a:off x="9208432" y="4779690"/>
              <a:ext cx="1840568" cy="892552"/>
            </a:xfrm>
            <a:prstGeom prst="rect">
              <a:avLst/>
            </a:prstGeom>
          </p:spPr>
          <p:txBody>
            <a:bodyPr wrap="none">
              <a:spAutoFit/>
            </a:bodyPr>
            <a:lstStyle/>
            <a:p>
              <a:pPr algn="ctr"/>
              <a:r>
                <a:rPr lang="en-US" sz="2000" dirty="0">
                  <a:solidFill>
                    <a:schemeClr val="accent3"/>
                  </a:solidFill>
                  <a:cs typeface="Arial" pitchFamily="34" charset="0"/>
                </a:rPr>
                <a:t>Recover</a:t>
              </a:r>
            </a:p>
            <a:p>
              <a:pPr marL="171450" lvl="0" indent="-171450" algn="just">
                <a:buClr>
                  <a:schemeClr val="bg2"/>
                </a:buClr>
                <a:buFont typeface="Arial" panose="020B0604020202020204" pitchFamily="34" charset="0"/>
                <a:buChar char="•"/>
              </a:pPr>
              <a:r>
                <a:rPr lang="en-US" sz="1400" dirty="0">
                  <a:latin typeface="+mj-lt"/>
                </a:rPr>
                <a:t>Recovery planning</a:t>
              </a:r>
            </a:p>
            <a:p>
              <a:endParaRPr lang="en-US" dirty="0"/>
            </a:p>
          </p:txBody>
        </p:sp>
        <p:sp>
          <p:nvSpPr>
            <p:cNvPr id="16" name="Rectangle 15">
              <a:extLst>
                <a:ext uri="{FF2B5EF4-FFF2-40B4-BE49-F238E27FC236}">
                  <a16:creationId xmlns:a16="http://schemas.microsoft.com/office/drawing/2014/main" id="{87C244A1-9FC5-43CA-9975-215CBCAC4947}"/>
                </a:ext>
              </a:extLst>
            </p:cNvPr>
            <p:cNvSpPr/>
            <p:nvPr/>
          </p:nvSpPr>
          <p:spPr>
            <a:xfrm>
              <a:off x="2594428" y="984573"/>
              <a:ext cx="3015313" cy="1692771"/>
            </a:xfrm>
            <a:prstGeom prst="rect">
              <a:avLst/>
            </a:prstGeom>
          </p:spPr>
          <p:txBody>
            <a:bodyPr wrap="square">
              <a:spAutoFit/>
            </a:bodyPr>
            <a:lstStyle/>
            <a:p>
              <a:pPr algn="ctr"/>
              <a:r>
                <a:rPr lang="en-US" sz="2000" dirty="0">
                  <a:solidFill>
                    <a:schemeClr val="accent4"/>
                  </a:solidFill>
                  <a:cs typeface="Arial" pitchFamily="34" charset="0"/>
                </a:rPr>
                <a:t>Protect</a:t>
              </a:r>
            </a:p>
            <a:p>
              <a:pPr marL="171450" lvl="0" indent="-171450" algn="just">
                <a:buClr>
                  <a:schemeClr val="bg2"/>
                </a:buClr>
                <a:buFont typeface="Arial" panose="020B0604020202020204" pitchFamily="34" charset="0"/>
                <a:buChar char="•"/>
              </a:pPr>
              <a:r>
                <a:rPr lang="en-US" sz="1400" dirty="0">
                  <a:latin typeface="+mj-lt"/>
                </a:rPr>
                <a:t>Managed security devices</a:t>
              </a:r>
            </a:p>
            <a:p>
              <a:pPr marL="171450" lvl="0" indent="-171450" algn="just">
                <a:buClr>
                  <a:schemeClr val="bg2"/>
                </a:buClr>
                <a:buFont typeface="Arial" panose="020B0604020202020204" pitchFamily="34" charset="0"/>
                <a:buChar char="•"/>
              </a:pPr>
              <a:r>
                <a:rPr lang="en-US" sz="1400" dirty="0">
                  <a:latin typeface="+mj-lt"/>
                </a:rPr>
                <a:t>Identity &amp; success management</a:t>
              </a:r>
            </a:p>
            <a:p>
              <a:pPr marL="171450" lvl="0" indent="-171450" algn="just">
                <a:buClr>
                  <a:schemeClr val="bg2"/>
                </a:buClr>
                <a:buFont typeface="Arial" panose="020B0604020202020204" pitchFamily="34" charset="0"/>
                <a:buChar char="•"/>
              </a:pPr>
              <a:r>
                <a:rPr lang="en-US" sz="1400" dirty="0">
                  <a:latin typeface="+mj-lt"/>
                </a:rPr>
                <a:t>Secure DevOps</a:t>
              </a:r>
            </a:p>
            <a:p>
              <a:pPr marL="171450" lvl="0" indent="-171450" algn="just">
                <a:buClr>
                  <a:schemeClr val="bg2"/>
                </a:buClr>
                <a:buFont typeface="Arial" panose="020B0604020202020204" pitchFamily="34" charset="0"/>
                <a:buChar char="•"/>
              </a:pPr>
              <a:r>
                <a:rPr lang="en-US" sz="1400" dirty="0">
                  <a:latin typeface="+mj-lt"/>
                </a:rPr>
                <a:t>Security architecture and design</a:t>
              </a:r>
            </a:p>
            <a:p>
              <a:pPr marL="171450" lvl="0" indent="-171450" algn="just">
                <a:buClr>
                  <a:schemeClr val="bg2"/>
                </a:buClr>
                <a:buFont typeface="Arial" panose="020B0604020202020204" pitchFamily="34" charset="0"/>
                <a:buChar char="•"/>
              </a:pPr>
              <a:r>
                <a:rPr lang="en-US" sz="1400" dirty="0">
                  <a:latin typeface="+mj-lt"/>
                </a:rPr>
                <a:t>Managed end point assessments</a:t>
              </a:r>
            </a:p>
            <a:p>
              <a:pPr marL="171450" lvl="0" indent="-171450" algn="just">
                <a:buClr>
                  <a:schemeClr val="bg2"/>
                </a:buClr>
                <a:buFont typeface="Arial" panose="020B0604020202020204" pitchFamily="34" charset="0"/>
                <a:buChar char="•"/>
              </a:pPr>
              <a:r>
                <a:rPr lang="en-US" sz="1400" dirty="0">
                  <a:latin typeface="+mj-lt"/>
                </a:rPr>
                <a:t>Data security</a:t>
              </a:r>
              <a:endParaRPr lang="en-US" dirty="0"/>
            </a:p>
          </p:txBody>
        </p:sp>
        <p:sp>
          <p:nvSpPr>
            <p:cNvPr id="17" name="Rectangle 16">
              <a:extLst>
                <a:ext uri="{FF2B5EF4-FFF2-40B4-BE49-F238E27FC236}">
                  <a16:creationId xmlns:a16="http://schemas.microsoft.com/office/drawing/2014/main" id="{18197F58-FCBE-48F6-8014-F7EAF4986C2B}"/>
                </a:ext>
              </a:extLst>
            </p:cNvPr>
            <p:cNvSpPr/>
            <p:nvPr/>
          </p:nvSpPr>
          <p:spPr>
            <a:xfrm>
              <a:off x="6617376" y="1004065"/>
              <a:ext cx="2959465" cy="1323439"/>
            </a:xfrm>
            <a:prstGeom prst="rect">
              <a:avLst/>
            </a:prstGeom>
          </p:spPr>
          <p:txBody>
            <a:bodyPr wrap="none">
              <a:spAutoFit/>
            </a:bodyPr>
            <a:lstStyle/>
            <a:p>
              <a:pPr algn="ctr"/>
              <a:r>
                <a:rPr lang="en-US" sz="2000" dirty="0">
                  <a:solidFill>
                    <a:schemeClr val="bg2"/>
                  </a:solidFill>
                  <a:cs typeface="Arial" pitchFamily="34" charset="0"/>
                </a:rPr>
                <a:t>Respond</a:t>
              </a:r>
              <a:endParaRPr lang="en-US" dirty="0">
                <a:solidFill>
                  <a:schemeClr val="bg2"/>
                </a:solidFill>
                <a:cs typeface="Arial" pitchFamily="34" charset="0"/>
              </a:endParaRPr>
            </a:p>
            <a:p>
              <a:pPr marL="285750" lvl="0" indent="-285750" algn="just">
                <a:buClr>
                  <a:schemeClr val="bg2"/>
                </a:buClr>
                <a:buFont typeface="Arial" panose="020B0604020202020204" pitchFamily="34" charset="0"/>
                <a:buChar char="•"/>
              </a:pPr>
              <a:r>
                <a:rPr lang="en-US" sz="1400" dirty="0">
                  <a:latin typeface="+mj-lt"/>
                </a:rPr>
                <a:t>Incident planning and response</a:t>
              </a:r>
            </a:p>
            <a:p>
              <a:pPr marL="285750" lvl="0" indent="-285750" algn="just">
                <a:buClr>
                  <a:schemeClr val="bg2"/>
                </a:buClr>
                <a:buFont typeface="Arial" panose="020B0604020202020204" pitchFamily="34" charset="0"/>
                <a:buChar char="•"/>
              </a:pPr>
              <a:r>
                <a:rPr lang="en-US" sz="1400" dirty="0">
                  <a:latin typeface="+mj-lt"/>
                </a:rPr>
                <a:t>Mitigation</a:t>
              </a:r>
            </a:p>
            <a:p>
              <a:pPr marL="285750" lvl="0" indent="-285750" algn="just">
                <a:buClr>
                  <a:schemeClr val="bg2"/>
                </a:buClr>
                <a:buFont typeface="Arial" panose="020B0604020202020204" pitchFamily="34" charset="0"/>
                <a:buChar char="•"/>
              </a:pPr>
              <a:r>
                <a:rPr lang="en-US" sz="1400" dirty="0">
                  <a:latin typeface="+mj-lt"/>
                </a:rPr>
                <a:t>Improvements</a:t>
              </a:r>
            </a:p>
            <a:p>
              <a:endParaRPr lang="en-US" dirty="0"/>
            </a:p>
          </p:txBody>
        </p:sp>
      </p:grpSp>
    </p:spTree>
    <p:extLst>
      <p:ext uri="{BB962C8B-B14F-4D97-AF65-F5344CB8AC3E}">
        <p14:creationId xmlns:p14="http://schemas.microsoft.com/office/powerpoint/2010/main" val="5384137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6E130C-B672-47A0-928F-99A4C1C7A667}"/>
              </a:ext>
            </a:extLst>
          </p:cNvPr>
          <p:cNvSpPr>
            <a:spLocks noGrp="1"/>
          </p:cNvSpPr>
          <p:nvPr>
            <p:ph type="ftr" sz="quarter" idx="10"/>
          </p:nvPr>
        </p:nvSpPr>
        <p:spPr/>
        <p:txBody>
          <a:bodyPr/>
          <a:lstStyle/>
          <a:p>
            <a:pPr defTabSz="609555"/>
            <a:r>
              <a:rPr lang="en-US" dirty="0"/>
              <a:t>© 2019 NTT DATA, Inc. All rights reserved.</a:t>
            </a:r>
          </a:p>
        </p:txBody>
      </p:sp>
      <p:sp>
        <p:nvSpPr>
          <p:cNvPr id="4" name="Slide Number Placeholder 3">
            <a:extLst>
              <a:ext uri="{FF2B5EF4-FFF2-40B4-BE49-F238E27FC236}">
                <a16:creationId xmlns:a16="http://schemas.microsoft.com/office/drawing/2014/main" id="{8756DADC-3864-4048-9464-DE81A73DFD86}"/>
              </a:ext>
            </a:extLst>
          </p:cNvPr>
          <p:cNvSpPr>
            <a:spLocks noGrp="1"/>
          </p:cNvSpPr>
          <p:nvPr>
            <p:ph type="sldNum" sz="quarter" idx="11"/>
          </p:nvPr>
        </p:nvSpPr>
        <p:spPr/>
        <p:txBody>
          <a:bodyPr/>
          <a:lstStyle/>
          <a:p>
            <a:pPr algn="ctr"/>
            <a:fld id="{92EA2340-BE12-4138-BE15-7C339B03EB4B}" type="slidenum">
              <a:rPr lang="en-US" smtClean="0"/>
              <a:pPr algn="ctr"/>
              <a:t>17</a:t>
            </a:fld>
            <a:endParaRPr lang="en-US" dirty="0"/>
          </a:p>
        </p:txBody>
      </p:sp>
      <p:sp>
        <p:nvSpPr>
          <p:cNvPr id="5" name="Title 4">
            <a:extLst>
              <a:ext uri="{FF2B5EF4-FFF2-40B4-BE49-F238E27FC236}">
                <a16:creationId xmlns:a16="http://schemas.microsoft.com/office/drawing/2014/main" id="{01C0D2A2-D71F-4BD9-AC95-8316D53BBC66}"/>
              </a:ext>
            </a:extLst>
          </p:cNvPr>
          <p:cNvSpPr>
            <a:spLocks noGrp="1"/>
          </p:cNvSpPr>
          <p:nvPr>
            <p:ph type="title"/>
          </p:nvPr>
        </p:nvSpPr>
        <p:spPr/>
        <p:txBody>
          <a:bodyPr/>
          <a:lstStyle/>
          <a:p>
            <a:r>
              <a:rPr lang="en-US" dirty="0"/>
              <a:t>Threat and Vulnerability Management Services – Security Operations Centre</a:t>
            </a:r>
          </a:p>
        </p:txBody>
      </p:sp>
      <p:pic>
        <p:nvPicPr>
          <p:cNvPr id="6" name="Picture 5">
            <a:extLst>
              <a:ext uri="{FF2B5EF4-FFF2-40B4-BE49-F238E27FC236}">
                <a16:creationId xmlns:a16="http://schemas.microsoft.com/office/drawing/2014/main" id="{2A214E53-3AB2-461C-B97F-749E8B73200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313"/>
          <a:stretch/>
        </p:blipFill>
        <p:spPr>
          <a:xfrm>
            <a:off x="6781800" y="1143000"/>
            <a:ext cx="5410200" cy="5263147"/>
          </a:xfrm>
          <a:prstGeom prst="rect">
            <a:avLst/>
          </a:prstGeom>
        </p:spPr>
      </p:pic>
      <p:sp>
        <p:nvSpPr>
          <p:cNvPr id="7" name="Rectangle 6">
            <a:extLst>
              <a:ext uri="{FF2B5EF4-FFF2-40B4-BE49-F238E27FC236}">
                <a16:creationId xmlns:a16="http://schemas.microsoft.com/office/drawing/2014/main" id="{0F3979EB-5250-4233-AF42-BF8C57B04A3A}"/>
              </a:ext>
            </a:extLst>
          </p:cNvPr>
          <p:cNvSpPr/>
          <p:nvPr/>
        </p:nvSpPr>
        <p:spPr>
          <a:xfrm>
            <a:off x="6781800" y="1142999"/>
            <a:ext cx="2895600" cy="5263147"/>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latin typeface="Arial"/>
              <a:cs typeface="Arial"/>
            </a:endParaRPr>
          </a:p>
        </p:txBody>
      </p:sp>
      <p:grpSp>
        <p:nvGrpSpPr>
          <p:cNvPr id="20" name="Group 19">
            <a:extLst>
              <a:ext uri="{FF2B5EF4-FFF2-40B4-BE49-F238E27FC236}">
                <a16:creationId xmlns:a16="http://schemas.microsoft.com/office/drawing/2014/main" id="{D0669DAF-02AA-495C-A967-6ADE8D546A7C}"/>
              </a:ext>
            </a:extLst>
          </p:cNvPr>
          <p:cNvGrpSpPr/>
          <p:nvPr/>
        </p:nvGrpSpPr>
        <p:grpSpPr>
          <a:xfrm>
            <a:off x="287769" y="4471736"/>
            <a:ext cx="786063" cy="786063"/>
            <a:chOff x="609600" y="4211053"/>
            <a:chExt cx="786063" cy="786063"/>
          </a:xfrm>
        </p:grpSpPr>
        <p:sp>
          <p:nvSpPr>
            <p:cNvPr id="10" name="Oval 9">
              <a:extLst>
                <a:ext uri="{FF2B5EF4-FFF2-40B4-BE49-F238E27FC236}">
                  <a16:creationId xmlns:a16="http://schemas.microsoft.com/office/drawing/2014/main" id="{DC191379-482F-4A2C-8AC1-67C30976767F}"/>
                </a:ext>
              </a:extLst>
            </p:cNvPr>
            <p:cNvSpPr/>
            <p:nvPr/>
          </p:nvSpPr>
          <p:spPr>
            <a:xfrm>
              <a:off x="609600" y="4211053"/>
              <a:ext cx="786063" cy="7860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pic>
          <p:nvPicPr>
            <p:cNvPr id="12" name="Picture 11">
              <a:extLst>
                <a:ext uri="{FF2B5EF4-FFF2-40B4-BE49-F238E27FC236}">
                  <a16:creationId xmlns:a16="http://schemas.microsoft.com/office/drawing/2014/main" id="{8029F6C1-B39C-4B09-8CE7-2C82B743C361}"/>
                </a:ext>
              </a:extLst>
            </p:cNvPr>
            <p:cNvPicPr>
              <a:picLocks noChangeAspect="1"/>
            </p:cNvPicPr>
            <p:nvPr/>
          </p:nvPicPr>
          <p:blipFill>
            <a:blip r:embed="rId3"/>
            <a:stretch>
              <a:fillRect/>
            </a:stretch>
          </p:blipFill>
          <p:spPr>
            <a:xfrm>
              <a:off x="798412" y="4370312"/>
              <a:ext cx="420788" cy="467543"/>
            </a:xfrm>
            <a:prstGeom prst="rect">
              <a:avLst/>
            </a:prstGeom>
          </p:spPr>
        </p:pic>
      </p:grpSp>
      <p:grpSp>
        <p:nvGrpSpPr>
          <p:cNvPr id="19" name="Group 18">
            <a:extLst>
              <a:ext uri="{FF2B5EF4-FFF2-40B4-BE49-F238E27FC236}">
                <a16:creationId xmlns:a16="http://schemas.microsoft.com/office/drawing/2014/main" id="{55FC2EE3-AC22-4992-88B5-3BEEB0B11E53}"/>
              </a:ext>
            </a:extLst>
          </p:cNvPr>
          <p:cNvGrpSpPr/>
          <p:nvPr/>
        </p:nvGrpSpPr>
        <p:grpSpPr>
          <a:xfrm>
            <a:off x="304800" y="1295400"/>
            <a:ext cx="786063" cy="786063"/>
            <a:chOff x="609600" y="1034716"/>
            <a:chExt cx="786063" cy="786063"/>
          </a:xfrm>
        </p:grpSpPr>
        <p:sp>
          <p:nvSpPr>
            <p:cNvPr id="11" name="Oval 10">
              <a:extLst>
                <a:ext uri="{FF2B5EF4-FFF2-40B4-BE49-F238E27FC236}">
                  <a16:creationId xmlns:a16="http://schemas.microsoft.com/office/drawing/2014/main" id="{35B35936-740F-453C-A4D0-D47324D34A19}"/>
                </a:ext>
              </a:extLst>
            </p:cNvPr>
            <p:cNvSpPr/>
            <p:nvPr/>
          </p:nvSpPr>
          <p:spPr>
            <a:xfrm>
              <a:off x="609600" y="1034716"/>
              <a:ext cx="786063" cy="78606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grpSp>
          <p:nvGrpSpPr>
            <p:cNvPr id="13" name="Group 12">
              <a:extLst>
                <a:ext uri="{FF2B5EF4-FFF2-40B4-BE49-F238E27FC236}">
                  <a16:creationId xmlns:a16="http://schemas.microsoft.com/office/drawing/2014/main" id="{21BDD3D4-2CD3-45B2-86B0-75D4F2553699}"/>
                </a:ext>
              </a:extLst>
            </p:cNvPr>
            <p:cNvGrpSpPr/>
            <p:nvPr/>
          </p:nvGrpSpPr>
          <p:grpSpPr bwMode="gray">
            <a:xfrm>
              <a:off x="802119" y="1233849"/>
              <a:ext cx="417081" cy="387795"/>
              <a:chOff x="5740400" y="4957763"/>
              <a:chExt cx="1030288" cy="914400"/>
            </a:xfrm>
            <a:solidFill>
              <a:srgbClr val="FFFFFF"/>
            </a:solidFill>
          </p:grpSpPr>
          <p:sp>
            <p:nvSpPr>
              <p:cNvPr id="14" name="Freeform 18">
                <a:extLst>
                  <a:ext uri="{FF2B5EF4-FFF2-40B4-BE49-F238E27FC236}">
                    <a16:creationId xmlns:a16="http://schemas.microsoft.com/office/drawing/2014/main" id="{49EEC272-3178-4FB1-B479-B3171D2D8859}"/>
                  </a:ext>
                </a:extLst>
              </p:cNvPr>
              <p:cNvSpPr>
                <a:spLocks/>
              </p:cNvSpPr>
              <p:nvPr/>
            </p:nvSpPr>
            <p:spPr bwMode="gray">
              <a:xfrm>
                <a:off x="5864572" y="5268155"/>
                <a:ext cx="228207" cy="35234"/>
              </a:xfrm>
              <a:custGeom>
                <a:avLst/>
                <a:gdLst>
                  <a:gd name="T0" fmla="*/ 199403 w 301"/>
                  <a:gd name="T1" fmla="*/ 0 h 46"/>
                  <a:gd name="T2" fmla="*/ 15780 w 301"/>
                  <a:gd name="T3" fmla="*/ 0 h 46"/>
                  <a:gd name="T4" fmla="*/ 15780 w 301"/>
                  <a:gd name="T5" fmla="*/ 0 h 46"/>
                  <a:gd name="T6" fmla="*/ 0 w 301"/>
                  <a:gd name="T7" fmla="*/ 16669 h 46"/>
                  <a:gd name="T8" fmla="*/ 15780 w 301"/>
                  <a:gd name="T9" fmla="*/ 33338 h 46"/>
                  <a:gd name="T10" fmla="*/ 15780 w 301"/>
                  <a:gd name="T11" fmla="*/ 33338 h 46"/>
                  <a:gd name="T12" fmla="*/ 199403 w 301"/>
                  <a:gd name="T13" fmla="*/ 33338 h 46"/>
                  <a:gd name="T14" fmla="*/ 199403 w 301"/>
                  <a:gd name="T15" fmla="*/ 33338 h 46"/>
                  <a:gd name="T16" fmla="*/ 215900 w 301"/>
                  <a:gd name="T17" fmla="*/ 16669 h 46"/>
                  <a:gd name="T18" fmla="*/ 199403 w 30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1"/>
                  <a:gd name="T31" fmla="*/ 0 h 46"/>
                  <a:gd name="T32" fmla="*/ 301 w 30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1" h="46">
                    <a:moveTo>
                      <a:pt x="278" y="0"/>
                    </a:moveTo>
                    <a:cubicBezTo>
                      <a:pt x="22" y="0"/>
                      <a:pt x="22" y="0"/>
                      <a:pt x="22" y="0"/>
                    </a:cubicBezTo>
                    <a:cubicBezTo>
                      <a:pt x="22" y="0"/>
                      <a:pt x="22" y="0"/>
                      <a:pt x="22" y="0"/>
                    </a:cubicBezTo>
                    <a:cubicBezTo>
                      <a:pt x="10" y="0"/>
                      <a:pt x="0" y="11"/>
                      <a:pt x="0" y="23"/>
                    </a:cubicBezTo>
                    <a:cubicBezTo>
                      <a:pt x="0" y="36"/>
                      <a:pt x="10" y="46"/>
                      <a:pt x="22" y="46"/>
                    </a:cubicBezTo>
                    <a:cubicBezTo>
                      <a:pt x="22" y="46"/>
                      <a:pt x="22" y="46"/>
                      <a:pt x="22" y="46"/>
                    </a:cubicBezTo>
                    <a:cubicBezTo>
                      <a:pt x="278" y="46"/>
                      <a:pt x="278" y="46"/>
                      <a:pt x="278" y="46"/>
                    </a:cubicBezTo>
                    <a:cubicBezTo>
                      <a:pt x="278" y="46"/>
                      <a:pt x="278" y="46"/>
                      <a:pt x="278" y="46"/>
                    </a:cubicBezTo>
                    <a:cubicBezTo>
                      <a:pt x="291" y="46"/>
                      <a:pt x="301" y="36"/>
                      <a:pt x="301" y="23"/>
                    </a:cubicBezTo>
                    <a:cubicBezTo>
                      <a:pt x="301" y="11"/>
                      <a:pt x="291" y="0"/>
                      <a:pt x="278" y="0"/>
                    </a:cubicBezTo>
                    <a:close/>
                  </a:path>
                </a:pathLst>
              </a:custGeom>
              <a:grpFill/>
              <a:ln w="9525">
                <a:noFill/>
                <a:round/>
                <a:headEnd/>
                <a:tailEnd/>
              </a:ln>
            </p:spPr>
            <p:txBody>
              <a:bodyPr/>
              <a:lstStyle/>
              <a:p>
                <a:endParaRPr lang="en-US" sz="1600" dirty="0"/>
              </a:p>
            </p:txBody>
          </p:sp>
          <p:sp>
            <p:nvSpPr>
              <p:cNvPr id="15" name="Freeform 19">
                <a:extLst>
                  <a:ext uri="{FF2B5EF4-FFF2-40B4-BE49-F238E27FC236}">
                    <a16:creationId xmlns:a16="http://schemas.microsoft.com/office/drawing/2014/main" id="{C929494A-A98A-427E-9A8A-D87282213C17}"/>
                  </a:ext>
                </a:extLst>
              </p:cNvPr>
              <p:cNvSpPr>
                <a:spLocks/>
              </p:cNvSpPr>
              <p:nvPr/>
            </p:nvSpPr>
            <p:spPr bwMode="gray">
              <a:xfrm>
                <a:off x="5864572" y="5345334"/>
                <a:ext cx="228207" cy="35234"/>
              </a:xfrm>
              <a:custGeom>
                <a:avLst/>
                <a:gdLst>
                  <a:gd name="T0" fmla="*/ 199403 w 301"/>
                  <a:gd name="T1" fmla="*/ 0 h 45"/>
                  <a:gd name="T2" fmla="*/ 15780 w 301"/>
                  <a:gd name="T3" fmla="*/ 0 h 45"/>
                  <a:gd name="T4" fmla="*/ 15780 w 301"/>
                  <a:gd name="T5" fmla="*/ 0 h 45"/>
                  <a:gd name="T6" fmla="*/ 0 w 301"/>
                  <a:gd name="T7" fmla="*/ 16299 h 45"/>
                  <a:gd name="T8" fmla="*/ 15780 w 301"/>
                  <a:gd name="T9" fmla="*/ 33338 h 45"/>
                  <a:gd name="T10" fmla="*/ 15780 w 301"/>
                  <a:gd name="T11" fmla="*/ 33338 h 45"/>
                  <a:gd name="T12" fmla="*/ 199403 w 301"/>
                  <a:gd name="T13" fmla="*/ 33338 h 45"/>
                  <a:gd name="T14" fmla="*/ 199403 w 301"/>
                  <a:gd name="T15" fmla="*/ 33338 h 45"/>
                  <a:gd name="T16" fmla="*/ 215900 w 301"/>
                  <a:gd name="T17" fmla="*/ 16299 h 45"/>
                  <a:gd name="T18" fmla="*/ 199403 w 301"/>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1"/>
                  <a:gd name="T31" fmla="*/ 0 h 45"/>
                  <a:gd name="T32" fmla="*/ 301 w 30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1" h="45">
                    <a:moveTo>
                      <a:pt x="278" y="0"/>
                    </a:moveTo>
                    <a:cubicBezTo>
                      <a:pt x="22" y="0"/>
                      <a:pt x="22" y="0"/>
                      <a:pt x="22" y="0"/>
                    </a:cubicBezTo>
                    <a:cubicBezTo>
                      <a:pt x="22" y="0"/>
                      <a:pt x="22" y="0"/>
                      <a:pt x="22" y="0"/>
                    </a:cubicBezTo>
                    <a:cubicBezTo>
                      <a:pt x="10" y="0"/>
                      <a:pt x="0" y="10"/>
                      <a:pt x="0" y="22"/>
                    </a:cubicBezTo>
                    <a:cubicBezTo>
                      <a:pt x="0" y="35"/>
                      <a:pt x="10" y="45"/>
                      <a:pt x="22" y="45"/>
                    </a:cubicBezTo>
                    <a:cubicBezTo>
                      <a:pt x="22" y="45"/>
                      <a:pt x="22" y="45"/>
                      <a:pt x="22" y="45"/>
                    </a:cubicBezTo>
                    <a:cubicBezTo>
                      <a:pt x="278" y="45"/>
                      <a:pt x="278" y="45"/>
                      <a:pt x="278" y="45"/>
                    </a:cubicBezTo>
                    <a:cubicBezTo>
                      <a:pt x="278" y="45"/>
                      <a:pt x="278" y="45"/>
                      <a:pt x="278" y="45"/>
                    </a:cubicBezTo>
                    <a:cubicBezTo>
                      <a:pt x="291" y="45"/>
                      <a:pt x="301" y="35"/>
                      <a:pt x="301" y="22"/>
                    </a:cubicBezTo>
                    <a:cubicBezTo>
                      <a:pt x="301" y="10"/>
                      <a:pt x="291" y="0"/>
                      <a:pt x="278" y="0"/>
                    </a:cubicBezTo>
                    <a:close/>
                  </a:path>
                </a:pathLst>
              </a:custGeom>
              <a:grpFill/>
              <a:ln w="9525">
                <a:noFill/>
                <a:round/>
                <a:headEnd/>
                <a:tailEnd/>
              </a:ln>
            </p:spPr>
            <p:txBody>
              <a:bodyPr/>
              <a:lstStyle/>
              <a:p>
                <a:endParaRPr lang="en-US" sz="1600" dirty="0"/>
              </a:p>
            </p:txBody>
          </p:sp>
          <p:sp>
            <p:nvSpPr>
              <p:cNvPr id="16" name="Freeform 20">
                <a:extLst>
                  <a:ext uri="{FF2B5EF4-FFF2-40B4-BE49-F238E27FC236}">
                    <a16:creationId xmlns:a16="http://schemas.microsoft.com/office/drawing/2014/main" id="{81327C62-0244-4F15-AC38-F33F049639B1}"/>
                  </a:ext>
                </a:extLst>
              </p:cNvPr>
              <p:cNvSpPr>
                <a:spLocks noEditPoints="1"/>
              </p:cNvSpPr>
              <p:nvPr/>
            </p:nvSpPr>
            <p:spPr bwMode="gray">
              <a:xfrm>
                <a:off x="6129338" y="4957763"/>
                <a:ext cx="641350" cy="641350"/>
              </a:xfrm>
              <a:custGeom>
                <a:avLst/>
                <a:gdLst/>
                <a:ahLst/>
                <a:cxnLst>
                  <a:cxn ang="0">
                    <a:pos x="640" y="807"/>
                  </a:cxn>
                  <a:cxn ang="0">
                    <a:pos x="723" y="842"/>
                  </a:cxn>
                  <a:cxn ang="0">
                    <a:pos x="807" y="807"/>
                  </a:cxn>
                  <a:cxn ang="0">
                    <a:pos x="842" y="723"/>
                  </a:cxn>
                  <a:cxn ang="0">
                    <a:pos x="807" y="640"/>
                  </a:cxn>
                  <a:cxn ang="0">
                    <a:pos x="634" y="467"/>
                  </a:cxn>
                  <a:cxn ang="0">
                    <a:pos x="664" y="332"/>
                  </a:cxn>
                  <a:cxn ang="0">
                    <a:pos x="332" y="0"/>
                  </a:cxn>
                  <a:cxn ang="0">
                    <a:pos x="0" y="332"/>
                  </a:cxn>
                  <a:cxn ang="0">
                    <a:pos x="332" y="663"/>
                  </a:cxn>
                  <a:cxn ang="0">
                    <a:pos x="467" y="634"/>
                  </a:cxn>
                  <a:cxn ang="0">
                    <a:pos x="640" y="807"/>
                  </a:cxn>
                  <a:cxn ang="0">
                    <a:pos x="116" y="332"/>
                  </a:cxn>
                  <a:cxn ang="0">
                    <a:pos x="332" y="116"/>
                  </a:cxn>
                  <a:cxn ang="0">
                    <a:pos x="548" y="332"/>
                  </a:cxn>
                  <a:cxn ang="0">
                    <a:pos x="332" y="547"/>
                  </a:cxn>
                  <a:cxn ang="0">
                    <a:pos x="116" y="332"/>
                  </a:cxn>
                </a:cxnLst>
                <a:rect l="0" t="0" r="r" b="b"/>
                <a:pathLst>
                  <a:path w="842" h="842">
                    <a:moveTo>
                      <a:pt x="640" y="807"/>
                    </a:moveTo>
                    <a:cubicBezTo>
                      <a:pt x="663" y="830"/>
                      <a:pt x="693" y="842"/>
                      <a:pt x="723" y="842"/>
                    </a:cubicBezTo>
                    <a:cubicBezTo>
                      <a:pt x="754" y="842"/>
                      <a:pt x="784" y="830"/>
                      <a:pt x="807" y="807"/>
                    </a:cubicBezTo>
                    <a:cubicBezTo>
                      <a:pt x="830" y="784"/>
                      <a:pt x="842" y="754"/>
                      <a:pt x="842" y="723"/>
                    </a:cubicBezTo>
                    <a:cubicBezTo>
                      <a:pt x="842" y="693"/>
                      <a:pt x="830" y="663"/>
                      <a:pt x="807" y="640"/>
                    </a:cubicBezTo>
                    <a:cubicBezTo>
                      <a:pt x="634" y="467"/>
                      <a:pt x="634" y="467"/>
                      <a:pt x="634" y="467"/>
                    </a:cubicBezTo>
                    <a:cubicBezTo>
                      <a:pt x="653" y="426"/>
                      <a:pt x="664" y="380"/>
                      <a:pt x="664" y="332"/>
                    </a:cubicBezTo>
                    <a:cubicBezTo>
                      <a:pt x="664" y="149"/>
                      <a:pt x="515" y="0"/>
                      <a:pt x="332" y="0"/>
                    </a:cubicBezTo>
                    <a:cubicBezTo>
                      <a:pt x="149" y="0"/>
                      <a:pt x="0" y="149"/>
                      <a:pt x="0" y="332"/>
                    </a:cubicBezTo>
                    <a:cubicBezTo>
                      <a:pt x="0" y="514"/>
                      <a:pt x="149" y="663"/>
                      <a:pt x="332" y="663"/>
                    </a:cubicBezTo>
                    <a:cubicBezTo>
                      <a:pt x="380" y="663"/>
                      <a:pt x="426" y="653"/>
                      <a:pt x="467" y="634"/>
                    </a:cubicBezTo>
                    <a:lnTo>
                      <a:pt x="640" y="807"/>
                    </a:lnTo>
                    <a:close/>
                    <a:moveTo>
                      <a:pt x="116" y="332"/>
                    </a:moveTo>
                    <a:cubicBezTo>
                      <a:pt x="116" y="213"/>
                      <a:pt x="213" y="116"/>
                      <a:pt x="332" y="116"/>
                    </a:cubicBezTo>
                    <a:cubicBezTo>
                      <a:pt x="451" y="116"/>
                      <a:pt x="548" y="213"/>
                      <a:pt x="548" y="332"/>
                    </a:cubicBezTo>
                    <a:cubicBezTo>
                      <a:pt x="548" y="451"/>
                      <a:pt x="451" y="547"/>
                      <a:pt x="332" y="547"/>
                    </a:cubicBezTo>
                    <a:cubicBezTo>
                      <a:pt x="213" y="547"/>
                      <a:pt x="116" y="451"/>
                      <a:pt x="116" y="332"/>
                    </a:cubicBezTo>
                    <a:close/>
                  </a:path>
                </a:pathLst>
              </a:custGeom>
              <a:grpFill/>
              <a:ln w="9525">
                <a:noFill/>
                <a:round/>
                <a:headEnd/>
                <a:tailEnd/>
              </a:ln>
            </p:spPr>
            <p:txBody>
              <a:bodyPr/>
              <a:lstStyle/>
              <a:p>
                <a:pPr>
                  <a:defRPr/>
                </a:pPr>
                <a:endParaRPr lang="en-US" sz="1600" dirty="0"/>
              </a:p>
            </p:txBody>
          </p:sp>
          <p:sp>
            <p:nvSpPr>
              <p:cNvPr id="17" name="Freeform 21">
                <a:extLst>
                  <a:ext uri="{FF2B5EF4-FFF2-40B4-BE49-F238E27FC236}">
                    <a16:creationId xmlns:a16="http://schemas.microsoft.com/office/drawing/2014/main" id="{E34E74C4-9AD1-436D-93D0-806A020C8E6D}"/>
                  </a:ext>
                </a:extLst>
              </p:cNvPr>
              <p:cNvSpPr>
                <a:spLocks noEditPoints="1"/>
              </p:cNvSpPr>
              <p:nvPr/>
            </p:nvSpPr>
            <p:spPr bwMode="gray">
              <a:xfrm>
                <a:off x="5740400" y="5021519"/>
                <a:ext cx="718181" cy="850644"/>
              </a:xfrm>
              <a:custGeom>
                <a:avLst/>
                <a:gdLst>
                  <a:gd name="T0" fmla="*/ 652070 w 943"/>
                  <a:gd name="T1" fmla="*/ 477437 h 1116"/>
                  <a:gd name="T2" fmla="*/ 623970 w 943"/>
                  <a:gd name="T3" fmla="*/ 505564 h 1116"/>
                  <a:gd name="T4" fmla="*/ 623970 w 943"/>
                  <a:gd name="T5" fmla="*/ 684422 h 1116"/>
                  <a:gd name="T6" fmla="*/ 559123 w 943"/>
                  <a:gd name="T7" fmla="*/ 749330 h 1116"/>
                  <a:gd name="T8" fmla="*/ 336483 w 943"/>
                  <a:gd name="T9" fmla="*/ 749330 h 1116"/>
                  <a:gd name="T10" fmla="*/ 336483 w 943"/>
                  <a:gd name="T11" fmla="*/ 594272 h 1116"/>
                  <a:gd name="T12" fmla="*/ 216156 w 943"/>
                  <a:gd name="T13" fmla="*/ 473831 h 1116"/>
                  <a:gd name="T14" fmla="*/ 55480 w 943"/>
                  <a:gd name="T15" fmla="*/ 473831 h 1116"/>
                  <a:gd name="T16" fmla="*/ 55480 w 943"/>
                  <a:gd name="T17" fmla="*/ 120441 h 1116"/>
                  <a:gd name="T18" fmla="*/ 120327 w 943"/>
                  <a:gd name="T19" fmla="*/ 55533 h 1116"/>
                  <a:gd name="T20" fmla="*/ 310544 w 943"/>
                  <a:gd name="T21" fmla="*/ 55533 h 1116"/>
                  <a:gd name="T22" fmla="*/ 338644 w 943"/>
                  <a:gd name="T23" fmla="*/ 27406 h 1116"/>
                  <a:gd name="T24" fmla="*/ 310544 w 943"/>
                  <a:gd name="T25" fmla="*/ 0 h 1116"/>
                  <a:gd name="T26" fmla="*/ 120327 w 943"/>
                  <a:gd name="T27" fmla="*/ 0 h 1116"/>
                  <a:gd name="T28" fmla="*/ 0 w 943"/>
                  <a:gd name="T29" fmla="*/ 120441 h 1116"/>
                  <a:gd name="T30" fmla="*/ 0 w 943"/>
                  <a:gd name="T31" fmla="*/ 504121 h 1116"/>
                  <a:gd name="T32" fmla="*/ 7926 w 943"/>
                  <a:gd name="T33" fmla="*/ 523594 h 1116"/>
                  <a:gd name="T34" fmla="*/ 281723 w 943"/>
                  <a:gd name="T35" fmla="*/ 796930 h 1116"/>
                  <a:gd name="T36" fmla="*/ 301177 w 943"/>
                  <a:gd name="T37" fmla="*/ 804863 h 1116"/>
                  <a:gd name="T38" fmla="*/ 559123 w 943"/>
                  <a:gd name="T39" fmla="*/ 804863 h 1116"/>
                  <a:gd name="T40" fmla="*/ 679450 w 943"/>
                  <a:gd name="T41" fmla="*/ 684422 h 1116"/>
                  <a:gd name="T42" fmla="*/ 679450 w 943"/>
                  <a:gd name="T43" fmla="*/ 505564 h 1116"/>
                  <a:gd name="T44" fmla="*/ 652070 w 943"/>
                  <a:gd name="T45" fmla="*/ 477437 h 1116"/>
                  <a:gd name="T46" fmla="*/ 281723 w 943"/>
                  <a:gd name="T47" fmla="*/ 594272 h 1116"/>
                  <a:gd name="T48" fmla="*/ 281723 w 943"/>
                  <a:gd name="T49" fmla="*/ 718318 h 1116"/>
                  <a:gd name="T50" fmla="*/ 91506 w 943"/>
                  <a:gd name="T51" fmla="*/ 528642 h 1116"/>
                  <a:gd name="T52" fmla="*/ 216156 w 943"/>
                  <a:gd name="T53" fmla="*/ 528642 h 1116"/>
                  <a:gd name="T54" fmla="*/ 281723 w 943"/>
                  <a:gd name="T55" fmla="*/ 594272 h 11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3"/>
                  <a:gd name="T85" fmla="*/ 0 h 1116"/>
                  <a:gd name="T86" fmla="*/ 943 w 943"/>
                  <a:gd name="T87" fmla="*/ 1116 h 11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3" h="1116">
                    <a:moveTo>
                      <a:pt x="905" y="662"/>
                    </a:moveTo>
                    <a:cubicBezTo>
                      <a:pt x="883" y="662"/>
                      <a:pt x="866" y="679"/>
                      <a:pt x="866" y="701"/>
                    </a:cubicBezTo>
                    <a:cubicBezTo>
                      <a:pt x="866" y="949"/>
                      <a:pt x="866" y="949"/>
                      <a:pt x="866" y="949"/>
                    </a:cubicBezTo>
                    <a:cubicBezTo>
                      <a:pt x="866" y="998"/>
                      <a:pt x="826" y="1039"/>
                      <a:pt x="776" y="1039"/>
                    </a:cubicBezTo>
                    <a:cubicBezTo>
                      <a:pt x="467" y="1039"/>
                      <a:pt x="467" y="1039"/>
                      <a:pt x="467" y="1039"/>
                    </a:cubicBezTo>
                    <a:cubicBezTo>
                      <a:pt x="467" y="824"/>
                      <a:pt x="467" y="824"/>
                      <a:pt x="467" y="824"/>
                    </a:cubicBezTo>
                    <a:cubicBezTo>
                      <a:pt x="467" y="732"/>
                      <a:pt x="392" y="657"/>
                      <a:pt x="300" y="657"/>
                    </a:cubicBezTo>
                    <a:cubicBezTo>
                      <a:pt x="77" y="657"/>
                      <a:pt x="77" y="657"/>
                      <a:pt x="77" y="657"/>
                    </a:cubicBezTo>
                    <a:cubicBezTo>
                      <a:pt x="77" y="167"/>
                      <a:pt x="77" y="167"/>
                      <a:pt x="77" y="167"/>
                    </a:cubicBezTo>
                    <a:cubicBezTo>
                      <a:pt x="77" y="117"/>
                      <a:pt x="117" y="77"/>
                      <a:pt x="167" y="77"/>
                    </a:cubicBezTo>
                    <a:cubicBezTo>
                      <a:pt x="431" y="77"/>
                      <a:pt x="431" y="77"/>
                      <a:pt x="431" y="77"/>
                    </a:cubicBezTo>
                    <a:cubicBezTo>
                      <a:pt x="452" y="77"/>
                      <a:pt x="470" y="60"/>
                      <a:pt x="470" y="38"/>
                    </a:cubicBezTo>
                    <a:cubicBezTo>
                      <a:pt x="470" y="17"/>
                      <a:pt x="452" y="0"/>
                      <a:pt x="431" y="0"/>
                    </a:cubicBezTo>
                    <a:cubicBezTo>
                      <a:pt x="167" y="0"/>
                      <a:pt x="167" y="0"/>
                      <a:pt x="167" y="0"/>
                    </a:cubicBezTo>
                    <a:cubicBezTo>
                      <a:pt x="75" y="0"/>
                      <a:pt x="0" y="75"/>
                      <a:pt x="0" y="167"/>
                    </a:cubicBezTo>
                    <a:cubicBezTo>
                      <a:pt x="0" y="699"/>
                      <a:pt x="0" y="699"/>
                      <a:pt x="0" y="699"/>
                    </a:cubicBezTo>
                    <a:cubicBezTo>
                      <a:pt x="0" y="709"/>
                      <a:pt x="4" y="719"/>
                      <a:pt x="11" y="726"/>
                    </a:cubicBezTo>
                    <a:cubicBezTo>
                      <a:pt x="391" y="1105"/>
                      <a:pt x="391" y="1105"/>
                      <a:pt x="391" y="1105"/>
                    </a:cubicBezTo>
                    <a:cubicBezTo>
                      <a:pt x="398" y="1112"/>
                      <a:pt x="408" y="1116"/>
                      <a:pt x="418" y="1116"/>
                    </a:cubicBezTo>
                    <a:cubicBezTo>
                      <a:pt x="776" y="1116"/>
                      <a:pt x="776" y="1116"/>
                      <a:pt x="776" y="1116"/>
                    </a:cubicBezTo>
                    <a:cubicBezTo>
                      <a:pt x="868" y="1116"/>
                      <a:pt x="943" y="1041"/>
                      <a:pt x="943" y="949"/>
                    </a:cubicBezTo>
                    <a:cubicBezTo>
                      <a:pt x="943" y="701"/>
                      <a:pt x="943" y="701"/>
                      <a:pt x="943" y="701"/>
                    </a:cubicBezTo>
                    <a:cubicBezTo>
                      <a:pt x="943" y="679"/>
                      <a:pt x="926" y="662"/>
                      <a:pt x="905" y="662"/>
                    </a:cubicBezTo>
                    <a:close/>
                    <a:moveTo>
                      <a:pt x="391" y="824"/>
                    </a:moveTo>
                    <a:cubicBezTo>
                      <a:pt x="391" y="996"/>
                      <a:pt x="391" y="996"/>
                      <a:pt x="391" y="996"/>
                    </a:cubicBezTo>
                    <a:cubicBezTo>
                      <a:pt x="127" y="733"/>
                      <a:pt x="127" y="733"/>
                      <a:pt x="127" y="733"/>
                    </a:cubicBezTo>
                    <a:cubicBezTo>
                      <a:pt x="300" y="733"/>
                      <a:pt x="300" y="733"/>
                      <a:pt x="300" y="733"/>
                    </a:cubicBezTo>
                    <a:cubicBezTo>
                      <a:pt x="350" y="733"/>
                      <a:pt x="391" y="773"/>
                      <a:pt x="391" y="824"/>
                    </a:cubicBezTo>
                    <a:close/>
                  </a:path>
                </a:pathLst>
              </a:custGeom>
              <a:grpFill/>
              <a:ln w="9525">
                <a:noFill/>
                <a:round/>
                <a:headEnd/>
                <a:tailEnd/>
              </a:ln>
            </p:spPr>
            <p:txBody>
              <a:bodyPr/>
              <a:lstStyle/>
              <a:p>
                <a:endParaRPr lang="en-US" sz="1600" dirty="0"/>
              </a:p>
            </p:txBody>
          </p:sp>
        </p:grpSp>
      </p:grpSp>
      <p:sp>
        <p:nvSpPr>
          <p:cNvPr id="18" name="Rectangle 17">
            <a:extLst>
              <a:ext uri="{FF2B5EF4-FFF2-40B4-BE49-F238E27FC236}">
                <a16:creationId xmlns:a16="http://schemas.microsoft.com/office/drawing/2014/main" id="{E2ED17DB-7785-459B-B950-9AF90D6F4EF9}"/>
              </a:ext>
            </a:extLst>
          </p:cNvPr>
          <p:cNvSpPr/>
          <p:nvPr/>
        </p:nvSpPr>
        <p:spPr>
          <a:xfrm rot="5400000">
            <a:off x="8112626" y="-40773"/>
            <a:ext cx="2895600" cy="5263147"/>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latin typeface="Arial"/>
              <a:cs typeface="Arial"/>
            </a:endParaRPr>
          </a:p>
        </p:txBody>
      </p:sp>
      <p:sp>
        <p:nvSpPr>
          <p:cNvPr id="8" name="Content Placeholder 4">
            <a:extLst>
              <a:ext uri="{FF2B5EF4-FFF2-40B4-BE49-F238E27FC236}">
                <a16:creationId xmlns:a16="http://schemas.microsoft.com/office/drawing/2014/main" id="{87741049-9F13-4DF4-9F2A-B20C5ED5E643}"/>
              </a:ext>
            </a:extLst>
          </p:cNvPr>
          <p:cNvSpPr>
            <a:spLocks noGrp="1"/>
          </p:cNvSpPr>
          <p:nvPr>
            <p:ph idx="1"/>
          </p:nvPr>
        </p:nvSpPr>
        <p:spPr>
          <a:xfrm>
            <a:off x="1395663" y="1371600"/>
            <a:ext cx="10969943" cy="2971800"/>
          </a:xfrm>
        </p:spPr>
        <p:txBody>
          <a:bodyPr/>
          <a:lstStyle/>
          <a:p>
            <a:pPr marL="0" indent="0">
              <a:buClr>
                <a:schemeClr val="tx1"/>
              </a:buClr>
              <a:buNone/>
            </a:pPr>
            <a:r>
              <a:rPr lang="en-US" dirty="0">
                <a:solidFill>
                  <a:schemeClr val="accent2"/>
                </a:solidFill>
              </a:rPr>
              <a:t>Security Event Monitoring and Analysis and Response</a:t>
            </a:r>
          </a:p>
          <a:p>
            <a:pPr marL="59319" indent="-285750"/>
            <a:r>
              <a:rPr lang="en-US" sz="1800" dirty="0"/>
              <a:t>Active Monitoring</a:t>
            </a:r>
          </a:p>
          <a:p>
            <a:pPr marL="59319" indent="-285750"/>
            <a:r>
              <a:rPr lang="en-US" sz="1800" dirty="0"/>
              <a:t>Initial Response</a:t>
            </a:r>
          </a:p>
          <a:p>
            <a:pPr marL="59319" indent="-285750"/>
            <a:r>
              <a:rPr lang="en-US" sz="1800" dirty="0"/>
              <a:t>Incident Response</a:t>
            </a:r>
          </a:p>
          <a:p>
            <a:pPr marL="59319" indent="-285750"/>
            <a:r>
              <a:rPr lang="en-US" sz="1800" dirty="0"/>
              <a:t>Closure – Escalation - Recovery</a:t>
            </a:r>
          </a:p>
          <a:p>
            <a:pPr marL="59319" indent="-285750"/>
            <a:r>
              <a:rPr lang="en-US" sz="1800" dirty="0"/>
              <a:t>Computer Security Incident Response Team (CSIRT)</a:t>
            </a:r>
          </a:p>
          <a:p>
            <a:pPr marL="59319" indent="-285750"/>
            <a:r>
              <a:rPr lang="en-US" sz="1800" dirty="0"/>
              <a:t>Vulnerability Scanning and Assessment</a:t>
            </a:r>
          </a:p>
          <a:p>
            <a:pPr marL="59319" indent="-285750"/>
            <a:r>
              <a:rPr lang="en-US" sz="1800" dirty="0"/>
              <a:t>Vulnerability Remediation Management</a:t>
            </a:r>
          </a:p>
          <a:p>
            <a:pPr marL="59319" indent="-285750"/>
            <a:r>
              <a:rPr lang="en-US" sz="1800" dirty="0"/>
              <a:t>Threat Identification and Advisory Service</a:t>
            </a:r>
          </a:p>
          <a:p>
            <a:pPr marL="0" indent="0">
              <a:buNone/>
            </a:pPr>
            <a:endParaRPr lang="en-US" b="1" dirty="0">
              <a:solidFill>
                <a:schemeClr val="accent4"/>
              </a:solidFill>
            </a:endParaRPr>
          </a:p>
          <a:p>
            <a:endParaRPr lang="en-US" dirty="0"/>
          </a:p>
        </p:txBody>
      </p:sp>
      <p:sp>
        <p:nvSpPr>
          <p:cNvPr id="21" name="Rectangle 20">
            <a:extLst>
              <a:ext uri="{FF2B5EF4-FFF2-40B4-BE49-F238E27FC236}">
                <a16:creationId xmlns:a16="http://schemas.microsoft.com/office/drawing/2014/main" id="{6EF0839A-BBEB-4E05-BA77-B563582A9999}"/>
              </a:ext>
            </a:extLst>
          </p:cNvPr>
          <p:cNvSpPr/>
          <p:nvPr/>
        </p:nvSpPr>
        <p:spPr>
          <a:xfrm rot="16200000">
            <a:off x="8918417" y="3197725"/>
            <a:ext cx="1142999" cy="5263147"/>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latin typeface="Arial"/>
              <a:cs typeface="Arial"/>
            </a:endParaRPr>
          </a:p>
        </p:txBody>
      </p:sp>
      <p:sp>
        <p:nvSpPr>
          <p:cNvPr id="9" name="Content Placeholder 4">
            <a:extLst>
              <a:ext uri="{FF2B5EF4-FFF2-40B4-BE49-F238E27FC236}">
                <a16:creationId xmlns:a16="http://schemas.microsoft.com/office/drawing/2014/main" id="{8DA7B419-5E1B-42FC-880F-10F502158373}"/>
              </a:ext>
            </a:extLst>
          </p:cNvPr>
          <p:cNvSpPr txBox="1">
            <a:spLocks/>
          </p:cNvSpPr>
          <p:nvPr/>
        </p:nvSpPr>
        <p:spPr>
          <a:xfrm>
            <a:off x="1363980" y="4600575"/>
            <a:ext cx="10969943" cy="2971800"/>
          </a:xfrm>
          <a:prstGeom prst="rect">
            <a:avLst/>
          </a:prstGeom>
        </p:spPr>
        <p:txBody>
          <a:bodyPr/>
          <a:lstStyle>
            <a:lvl1pPr marL="226468" indent="-226468" algn="l" defTabSz="914400" rtl="0" eaLnBrk="1" fontAlgn="base" latinLnBrk="0" hangingPunct="1">
              <a:lnSpc>
                <a:spcPct val="100000"/>
              </a:lnSpc>
              <a:spcBef>
                <a:spcPct val="20000"/>
              </a:spcBef>
              <a:spcAft>
                <a:spcPct val="0"/>
              </a:spcAft>
              <a:buClr>
                <a:schemeClr val="bg2"/>
              </a:buClr>
              <a:buSzPct val="100000"/>
              <a:buFont typeface="Arial" pitchFamily="34" charset="0"/>
              <a:buChar char="•"/>
              <a:defRPr kumimoji="1" lang="en-US" sz="2000" kern="1200" dirty="0" smtClean="0">
                <a:solidFill>
                  <a:schemeClr val="tx1"/>
                </a:solidFill>
                <a:latin typeface="+mn-lt"/>
                <a:ea typeface="+mn-ea"/>
                <a:cs typeface="+mn-cs"/>
              </a:defRPr>
            </a:lvl1pPr>
            <a:lvl2pPr marL="910099" indent="-300543" algn="l" defTabSz="914400" rtl="0" eaLnBrk="1" fontAlgn="base" latinLnBrk="0" hangingPunct="1">
              <a:lnSpc>
                <a:spcPct val="100000"/>
              </a:lnSpc>
              <a:spcBef>
                <a:spcPct val="20000"/>
              </a:spcBef>
              <a:spcAft>
                <a:spcPct val="0"/>
              </a:spcAft>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2pPr>
            <a:lvl3pPr marL="1454042" indent="-234933" algn="l" defTabSz="914400" rtl="0" eaLnBrk="1" fontAlgn="base" latinLnBrk="0" hangingPunct="1">
              <a:lnSpc>
                <a:spcPct val="100000"/>
              </a:lnSpc>
              <a:spcBef>
                <a:spcPct val="20000"/>
              </a:spcBef>
              <a:spcAft>
                <a:spcPct val="0"/>
              </a:spcAft>
              <a:buClr>
                <a:schemeClr val="bg2"/>
              </a:buClr>
              <a:buSzPct val="100000"/>
              <a:buFont typeface="Arial" pitchFamily="34" charset="0"/>
              <a:buChar char="•"/>
              <a:defRPr kumimoji="1" lang="en-US" sz="2000" kern="1200" dirty="0" smtClean="0">
                <a:solidFill>
                  <a:schemeClr val="tx1"/>
                </a:solidFill>
                <a:latin typeface="+mn-lt"/>
                <a:ea typeface="+mn-ea"/>
                <a:cs typeface="+mn-cs"/>
              </a:defRPr>
            </a:lvl3pPr>
            <a:lvl4pPr marL="2059363" indent="-230701" algn="l" defTabSz="914400" rtl="0" eaLnBrk="1" fontAlgn="base" latinLnBrk="0" hangingPunct="1">
              <a:lnSpc>
                <a:spcPct val="100000"/>
              </a:lnSpc>
              <a:spcBef>
                <a:spcPct val="20000"/>
              </a:spcBef>
              <a:spcAft>
                <a:spcPct val="0"/>
              </a:spcAft>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fontAlgn="base" latinLnBrk="0" hangingPunct="1">
              <a:lnSpc>
                <a:spcPct val="100000"/>
              </a:lnSpc>
              <a:spcBef>
                <a:spcPct val="20000"/>
              </a:spcBef>
              <a:spcAft>
                <a:spcPct val="0"/>
              </a:spcAft>
              <a:buClr>
                <a:schemeClr val="bg2"/>
              </a:buClr>
              <a:buSzPct val="100000"/>
              <a:buFont typeface="Arial" panose="020B0604020202020204" pitchFamily="34" charset="0"/>
              <a:buChar char="•"/>
              <a:defRPr kumimoji="1" sz="2000" kern="1200" dirty="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a:lstStyle>
          <a:p>
            <a:pPr marL="0" indent="0">
              <a:buNone/>
            </a:pPr>
            <a:r>
              <a:rPr lang="en-US" dirty="0">
                <a:solidFill>
                  <a:schemeClr val="tx2"/>
                </a:solidFill>
              </a:rPr>
              <a:t>SOC Engineering Team </a:t>
            </a:r>
          </a:p>
          <a:p>
            <a:r>
              <a:rPr lang="en-US" sz="1800" dirty="0"/>
              <a:t>Centralized Security Event Logging</a:t>
            </a:r>
          </a:p>
          <a:p>
            <a:r>
              <a:rPr lang="en-US" sz="1800" dirty="0"/>
              <a:t>Manage and Configure SIEM</a:t>
            </a:r>
          </a:p>
          <a:p>
            <a:r>
              <a:rPr lang="en-US" sz="1800" dirty="0"/>
              <a:t>Proactive Device Log Source Management</a:t>
            </a:r>
          </a:p>
          <a:p>
            <a:r>
              <a:rPr lang="en-US" sz="1800" dirty="0"/>
              <a:t>Add Modify Change SIEM Use Case, Rules, and Tuning</a:t>
            </a:r>
            <a:endParaRPr lang="en-US" sz="1800" b="1" dirty="0">
              <a:solidFill>
                <a:schemeClr val="accent4"/>
              </a:solidFill>
            </a:endParaRPr>
          </a:p>
          <a:p>
            <a:endParaRPr lang="en-US" dirty="0"/>
          </a:p>
        </p:txBody>
      </p:sp>
    </p:spTree>
    <p:extLst>
      <p:ext uri="{BB962C8B-B14F-4D97-AF65-F5344CB8AC3E}">
        <p14:creationId xmlns:p14="http://schemas.microsoft.com/office/powerpoint/2010/main" val="105781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0D74EA1E-B197-4FA3-9131-D48D0054A9FD}"/>
              </a:ext>
            </a:extLst>
          </p:cNvPr>
          <p:cNvSpPr>
            <a:spLocks noGrp="1"/>
          </p:cNvSpPr>
          <p:nvPr>
            <p:ph type="ftr" sz="quarter" idx="10"/>
          </p:nvPr>
        </p:nvSpPr>
        <p:spPr/>
        <p:txBody>
          <a:bodyPr anchor="ctr"/>
          <a:lstStyle>
            <a:lvl1pPr>
              <a:defRPr sz="800">
                <a:solidFill>
                  <a:schemeClr val="accent2"/>
                </a:solidFill>
              </a:defRPr>
            </a:lvl1pPr>
          </a:lstStyle>
          <a:p>
            <a:r>
              <a:rPr lang="en-US" dirty="0"/>
              <a:t>© 2022 NTT DATA, Inc. All rights reserved.</a:t>
            </a:r>
          </a:p>
        </p:txBody>
      </p:sp>
      <p:sp>
        <p:nvSpPr>
          <p:cNvPr id="13" name="Slide Number Placeholder 2">
            <a:extLst>
              <a:ext uri="{FF2B5EF4-FFF2-40B4-BE49-F238E27FC236}">
                <a16:creationId xmlns:a16="http://schemas.microsoft.com/office/drawing/2014/main" id="{DC2B827B-AB4A-484E-8599-114484E0EE98}"/>
              </a:ext>
            </a:extLst>
          </p:cNvPr>
          <p:cNvSpPr>
            <a:spLocks noGrp="1"/>
          </p:cNvSpPr>
          <p:nvPr>
            <p:ph type="sldNum" sz="quarter" idx="11"/>
          </p:nvPr>
        </p:nvSpPr>
        <p:spPr/>
        <p:txBody>
          <a:bodyPr anchor="ctr"/>
          <a:lstStyle>
            <a:lvl1pPr>
              <a:defRPr sz="800">
                <a:solidFill>
                  <a:schemeClr val="accent2"/>
                </a:solidFill>
              </a:defRPr>
            </a:lvl1pPr>
          </a:lstStyle>
          <a:p>
            <a:fld id="{92EA2340-BE12-4138-BE15-7C339B03EB4B}" type="slidenum">
              <a:rPr lang="en-US" smtClean="0"/>
              <a:pPr/>
              <a:t>18</a:t>
            </a:fld>
            <a:endParaRPr lang="en-US" dirty="0"/>
          </a:p>
        </p:txBody>
      </p:sp>
      <p:sp>
        <p:nvSpPr>
          <p:cNvPr id="11" name="Title 4">
            <a:extLst>
              <a:ext uri="{FF2B5EF4-FFF2-40B4-BE49-F238E27FC236}">
                <a16:creationId xmlns:a16="http://schemas.microsoft.com/office/drawing/2014/main" id="{A11E2629-11B7-D257-F47E-2F71BFA2EE7B}"/>
              </a:ext>
            </a:extLst>
          </p:cNvPr>
          <p:cNvSpPr>
            <a:spLocks noGrp="1"/>
          </p:cNvSpPr>
          <p:nvPr>
            <p:ph type="title"/>
          </p:nvPr>
        </p:nvSpPr>
        <p:spPr/>
        <p:txBody>
          <a:bodyPr/>
          <a:lstStyle/>
          <a:p>
            <a:r>
              <a:rPr lang="en-US" dirty="0"/>
              <a:t>Microsoft Sentinel Features and Capabilities</a:t>
            </a:r>
          </a:p>
        </p:txBody>
      </p:sp>
      <p:grpSp>
        <p:nvGrpSpPr>
          <p:cNvPr id="45" name="Group 44">
            <a:extLst>
              <a:ext uri="{FF2B5EF4-FFF2-40B4-BE49-F238E27FC236}">
                <a16:creationId xmlns:a16="http://schemas.microsoft.com/office/drawing/2014/main" id="{5EE0EFDC-85EC-1F4B-5AD6-844C4F73795F}"/>
              </a:ext>
            </a:extLst>
          </p:cNvPr>
          <p:cNvGrpSpPr/>
          <p:nvPr/>
        </p:nvGrpSpPr>
        <p:grpSpPr>
          <a:xfrm>
            <a:off x="1731264" y="2631990"/>
            <a:ext cx="8784336" cy="3159210"/>
            <a:chOff x="-435932" y="1955922"/>
            <a:chExt cx="8784336" cy="3159210"/>
          </a:xfrm>
        </p:grpSpPr>
        <p:sp>
          <p:nvSpPr>
            <p:cNvPr id="46" name="Rounded Rectangle 4">
              <a:extLst>
                <a:ext uri="{FF2B5EF4-FFF2-40B4-BE49-F238E27FC236}">
                  <a16:creationId xmlns:a16="http://schemas.microsoft.com/office/drawing/2014/main" id="{BF9EEE83-27E4-940F-784D-7B095AE410FF}"/>
                </a:ext>
              </a:extLst>
            </p:cNvPr>
            <p:cNvSpPr/>
            <p:nvPr/>
          </p:nvSpPr>
          <p:spPr>
            <a:xfrm>
              <a:off x="-435932" y="2424156"/>
              <a:ext cx="4267200" cy="2690976"/>
            </a:xfrm>
            <a:prstGeom prst="rect">
              <a:avLst/>
            </a:prstGeom>
            <a:solidFill>
              <a:srgbClr val="FFFFFF"/>
            </a:solidFill>
            <a:ln w="25400" cap="flat" cmpd="sng" algn="ctr">
              <a:solidFill>
                <a:schemeClr val="bg2"/>
              </a:solidFill>
              <a:prstDash val="solid"/>
            </a:ln>
            <a:effectLst/>
          </p:spPr>
          <p:txBody>
            <a:bodyPr rtlCol="0" anchor="ctr">
              <a:noAutofit/>
            </a:bodyPr>
            <a:lstStyle/>
            <a:p>
              <a:pPr algn="ctr" fontAlgn="auto">
                <a:spcBef>
                  <a:spcPts val="0"/>
                </a:spcBef>
                <a:spcAft>
                  <a:spcPts val="0"/>
                </a:spcAft>
                <a:defRPr/>
              </a:pPr>
              <a:endParaRPr lang="en-US" sz="1600" kern="0" dirty="0">
                <a:solidFill>
                  <a:srgbClr val="444444"/>
                </a:solidFill>
                <a:latin typeface="+mn-lt"/>
              </a:endParaRPr>
            </a:p>
          </p:txBody>
        </p:sp>
        <p:sp>
          <p:nvSpPr>
            <p:cNvPr id="47" name="Rounded Rectangle 5">
              <a:extLst>
                <a:ext uri="{FF2B5EF4-FFF2-40B4-BE49-F238E27FC236}">
                  <a16:creationId xmlns:a16="http://schemas.microsoft.com/office/drawing/2014/main" id="{751B04EB-6026-4B23-D20C-25C681EE7BC7}"/>
                </a:ext>
              </a:extLst>
            </p:cNvPr>
            <p:cNvSpPr/>
            <p:nvPr/>
          </p:nvSpPr>
          <p:spPr>
            <a:xfrm>
              <a:off x="4081204" y="2424156"/>
              <a:ext cx="4267200" cy="2690976"/>
            </a:xfrm>
            <a:prstGeom prst="rect">
              <a:avLst/>
            </a:prstGeom>
            <a:solidFill>
              <a:srgbClr val="FFFFFF"/>
            </a:solidFill>
            <a:ln w="25400" cap="flat" cmpd="sng" algn="ctr">
              <a:solidFill>
                <a:schemeClr val="accent5"/>
              </a:solidFill>
              <a:prstDash val="solid"/>
            </a:ln>
            <a:effectLst/>
          </p:spPr>
          <p:txBody>
            <a:bodyPr rtlCol="0" anchor="ctr">
              <a:noAutofit/>
            </a:bodyPr>
            <a:lstStyle/>
            <a:p>
              <a:pPr algn="ctr" fontAlgn="auto">
                <a:spcBef>
                  <a:spcPts val="0"/>
                </a:spcBef>
                <a:spcAft>
                  <a:spcPts val="0"/>
                </a:spcAft>
                <a:defRPr/>
              </a:pPr>
              <a:endParaRPr lang="en-US" sz="1600" kern="0" dirty="0">
                <a:solidFill>
                  <a:srgbClr val="444444"/>
                </a:solidFill>
                <a:latin typeface="+mn-lt"/>
              </a:endParaRPr>
            </a:p>
          </p:txBody>
        </p:sp>
        <p:sp>
          <p:nvSpPr>
            <p:cNvPr id="48" name="Content Placeholder 5">
              <a:extLst>
                <a:ext uri="{FF2B5EF4-FFF2-40B4-BE49-F238E27FC236}">
                  <a16:creationId xmlns:a16="http://schemas.microsoft.com/office/drawing/2014/main" id="{6307D8A6-61F0-3E7C-0E97-2E84BF2FAC54}"/>
                </a:ext>
              </a:extLst>
            </p:cNvPr>
            <p:cNvSpPr txBox="1">
              <a:spLocks/>
            </p:cNvSpPr>
            <p:nvPr/>
          </p:nvSpPr>
          <p:spPr bwMode="auto">
            <a:xfrm>
              <a:off x="4247700" y="2971236"/>
              <a:ext cx="3762756" cy="1852846"/>
            </a:xfrm>
            <a:prstGeom prst="rect">
              <a:avLst/>
            </a:prstGeom>
            <a:noFill/>
            <a:ln w="25400">
              <a:noFill/>
              <a:miter lim="800000"/>
              <a:headEnd/>
              <a:tailEnd/>
            </a:ln>
          </p:spPr>
          <p:txBody>
            <a:bodyPr vert="horz" wrap="square" lIns="0" tIns="0" rIns="0" bIns="0" numCol="1" anchor="ctr" anchorCtr="0" compatLnSpc="1">
              <a:prstTxWarp prst="textNoShape">
                <a:avLst/>
              </a:prstTxWarp>
              <a:noAutofit/>
            </a:bodyPr>
            <a:lstStyle/>
            <a:p>
              <a:pPr marL="200025" lvl="1" indent="-190500">
                <a:lnSpc>
                  <a:spcPct val="90000"/>
                </a:lnSpc>
                <a:spcBef>
                  <a:spcPts val="800"/>
                </a:spcBef>
                <a:buClr>
                  <a:schemeClr val="accent5"/>
                </a:buClr>
                <a:buFont typeface="Arial" pitchFamily="34" charset="0"/>
                <a:buChar char="•"/>
                <a:defRPr/>
              </a:pPr>
              <a:r>
                <a:rPr lang="en-US" sz="1600" kern="0" dirty="0">
                  <a:solidFill>
                    <a:srgbClr val="444444"/>
                  </a:solidFill>
                  <a:ea typeface="Museo Sans For Dell" pitchFamily="2" charset="0"/>
                </a:rPr>
                <a:t>Integration for many common security tools available from Microsoft</a:t>
              </a:r>
            </a:p>
            <a:p>
              <a:pPr marL="200025" lvl="1" indent="-190500">
                <a:lnSpc>
                  <a:spcPct val="90000"/>
                </a:lnSpc>
                <a:spcBef>
                  <a:spcPts val="800"/>
                </a:spcBef>
                <a:buClr>
                  <a:schemeClr val="accent5"/>
                </a:buClr>
                <a:buFont typeface="Arial" pitchFamily="34" charset="0"/>
                <a:buChar char="•"/>
                <a:defRPr/>
              </a:pPr>
              <a:r>
                <a:rPr lang="en-US" sz="1600" kern="0" dirty="0">
                  <a:solidFill>
                    <a:srgbClr val="444444"/>
                  </a:solidFill>
                  <a:latin typeface="+mn-lt"/>
                  <a:ea typeface="Museo Sans For Dell" pitchFamily="2" charset="0"/>
                </a:rPr>
                <a:t>Custom integration can be developed using P</a:t>
              </a:r>
              <a:r>
                <a:rPr lang="en-US" sz="1600" kern="0" dirty="0">
                  <a:solidFill>
                    <a:srgbClr val="444444"/>
                  </a:solidFill>
                  <a:ea typeface="Museo Sans For Dell" pitchFamily="2" charset="0"/>
                </a:rPr>
                <a:t>owerShell and other scripting languages </a:t>
              </a:r>
            </a:p>
            <a:p>
              <a:pPr marL="200025" lvl="1" indent="-190500">
                <a:lnSpc>
                  <a:spcPct val="90000"/>
                </a:lnSpc>
                <a:spcBef>
                  <a:spcPts val="800"/>
                </a:spcBef>
                <a:buClr>
                  <a:schemeClr val="accent5"/>
                </a:buClr>
                <a:buFont typeface="Arial" pitchFamily="34" charset="0"/>
                <a:buChar char="•"/>
                <a:defRPr/>
              </a:pPr>
              <a:r>
                <a:rPr lang="en-US" sz="1600" kern="0" dirty="0">
                  <a:solidFill>
                    <a:srgbClr val="444444"/>
                  </a:solidFill>
                  <a:latin typeface="+mn-lt"/>
                  <a:ea typeface="Museo Sans For Dell" pitchFamily="2" charset="0"/>
                </a:rPr>
                <a:t>I</a:t>
              </a:r>
              <a:r>
                <a:rPr lang="en-US" sz="1600" kern="0" dirty="0">
                  <a:solidFill>
                    <a:srgbClr val="444444"/>
                  </a:solidFill>
                  <a:ea typeface="Museo Sans For Dell" pitchFamily="2" charset="0"/>
                </a:rPr>
                <a:t>ntegration with ITSM tools available to automate ticket creation</a:t>
              </a:r>
              <a:endParaRPr lang="en-US" sz="1600" kern="0" dirty="0">
                <a:latin typeface="+mn-lt"/>
                <a:ea typeface="Museo Sans For Dell" pitchFamily="2" charset="0"/>
              </a:endParaRPr>
            </a:p>
          </p:txBody>
        </p:sp>
        <p:sp>
          <p:nvSpPr>
            <p:cNvPr id="49" name="Content Placeholder 5">
              <a:extLst>
                <a:ext uri="{FF2B5EF4-FFF2-40B4-BE49-F238E27FC236}">
                  <a16:creationId xmlns:a16="http://schemas.microsoft.com/office/drawing/2014/main" id="{E5FEC871-EEE2-D0EF-9DB8-799BE62350DA}"/>
                </a:ext>
              </a:extLst>
            </p:cNvPr>
            <p:cNvSpPr txBox="1">
              <a:spLocks/>
            </p:cNvSpPr>
            <p:nvPr/>
          </p:nvSpPr>
          <p:spPr bwMode="auto">
            <a:xfrm>
              <a:off x="406574" y="1955922"/>
              <a:ext cx="2542296" cy="910003"/>
            </a:xfrm>
            <a:prstGeom prst="rect">
              <a:avLst/>
            </a:prstGeom>
            <a:solidFill>
              <a:schemeClr val="bg2"/>
            </a:solidFill>
            <a:ln w="25400">
              <a:noFill/>
              <a:miter lim="800000"/>
              <a:headEnd/>
              <a:tailEnd/>
            </a:ln>
          </p:spPr>
          <p:txBody>
            <a:bodyPr vert="horz" wrap="square" lIns="91440" tIns="91440" rIns="91440" bIns="91440" numCol="1" anchor="ctr" anchorCtr="0" compatLnSpc="1">
              <a:prstTxWarp prst="textNoShape">
                <a:avLst/>
              </a:prstTxWarp>
              <a:noAutofit/>
            </a:bodyPr>
            <a:lstStyle/>
            <a:p>
              <a:pPr marL="0" lvl="1" algn="ctr">
                <a:lnSpc>
                  <a:spcPct val="90000"/>
                </a:lnSpc>
                <a:spcBef>
                  <a:spcPts val="2000"/>
                </a:spcBef>
                <a:buClr>
                  <a:srgbClr val="0085C3"/>
                </a:buClr>
                <a:defRPr/>
              </a:pPr>
              <a:endParaRPr lang="en-US" sz="800" b="1" dirty="0">
                <a:solidFill>
                  <a:schemeClr val="bg1"/>
                </a:solidFill>
              </a:endParaRPr>
            </a:p>
          </p:txBody>
        </p:sp>
        <p:sp>
          <p:nvSpPr>
            <p:cNvPr id="50" name="Content Placeholder 5">
              <a:extLst>
                <a:ext uri="{FF2B5EF4-FFF2-40B4-BE49-F238E27FC236}">
                  <a16:creationId xmlns:a16="http://schemas.microsoft.com/office/drawing/2014/main" id="{CB833B52-20F6-F6C6-0A2A-B1E917313144}"/>
                </a:ext>
              </a:extLst>
            </p:cNvPr>
            <p:cNvSpPr txBox="1">
              <a:spLocks/>
            </p:cNvSpPr>
            <p:nvPr/>
          </p:nvSpPr>
          <p:spPr bwMode="auto">
            <a:xfrm>
              <a:off x="4982898" y="1956464"/>
              <a:ext cx="2542296" cy="910003"/>
            </a:xfrm>
            <a:prstGeom prst="rect">
              <a:avLst/>
            </a:prstGeom>
            <a:solidFill>
              <a:schemeClr val="accent5"/>
            </a:solidFill>
            <a:ln w="25400">
              <a:noFill/>
              <a:miter lim="800000"/>
              <a:headEnd/>
              <a:tailEnd/>
            </a:ln>
          </p:spPr>
          <p:txBody>
            <a:bodyPr vert="horz" wrap="square" lIns="91440" tIns="91440" rIns="91440" bIns="91440" numCol="1" anchor="ctr" anchorCtr="0" compatLnSpc="1">
              <a:prstTxWarp prst="textNoShape">
                <a:avLst/>
              </a:prstTxWarp>
              <a:noAutofit/>
            </a:bodyPr>
            <a:lstStyle/>
            <a:p>
              <a:pPr marL="0" lvl="1" algn="ctr">
                <a:lnSpc>
                  <a:spcPct val="90000"/>
                </a:lnSpc>
                <a:spcBef>
                  <a:spcPts val="2000"/>
                </a:spcBef>
                <a:buClr>
                  <a:srgbClr val="0085C3"/>
                </a:buClr>
                <a:defRPr/>
              </a:pPr>
              <a:endParaRPr lang="en-US" sz="800" b="1" dirty="0">
                <a:solidFill>
                  <a:schemeClr val="bg1"/>
                </a:solidFill>
              </a:endParaRPr>
            </a:p>
            <a:p>
              <a:pPr marL="0" lvl="1" algn="ctr">
                <a:lnSpc>
                  <a:spcPct val="90000"/>
                </a:lnSpc>
                <a:spcBef>
                  <a:spcPts val="2000"/>
                </a:spcBef>
                <a:buClr>
                  <a:srgbClr val="0085C3"/>
                </a:buClr>
                <a:defRPr/>
              </a:pPr>
              <a:endParaRPr lang="en-US" sz="800" b="1" dirty="0">
                <a:solidFill>
                  <a:schemeClr val="bg1"/>
                </a:solidFill>
              </a:endParaRPr>
            </a:p>
            <a:p>
              <a:pPr marL="0" lvl="1" algn="ctr" fontAlgn="auto">
                <a:lnSpc>
                  <a:spcPct val="90000"/>
                </a:lnSpc>
                <a:spcBef>
                  <a:spcPts val="2000"/>
                </a:spcBef>
                <a:spcAft>
                  <a:spcPts val="0"/>
                </a:spcAft>
                <a:buClr>
                  <a:srgbClr val="0085C3"/>
                </a:buClr>
                <a:defRPr/>
              </a:pPr>
              <a:endParaRPr lang="en-US" sz="1800" b="1" dirty="0">
                <a:solidFill>
                  <a:schemeClr val="bg1"/>
                </a:solidFill>
              </a:endParaRPr>
            </a:p>
            <a:p>
              <a:pPr marL="0" lvl="1" algn="ctr" fontAlgn="auto">
                <a:lnSpc>
                  <a:spcPct val="90000"/>
                </a:lnSpc>
                <a:spcBef>
                  <a:spcPts val="2000"/>
                </a:spcBef>
                <a:spcAft>
                  <a:spcPts val="0"/>
                </a:spcAft>
                <a:buClr>
                  <a:srgbClr val="0085C3"/>
                </a:buClr>
                <a:defRPr/>
              </a:pPr>
              <a:r>
                <a:rPr lang="en-US" sz="1600" b="1" kern="0" dirty="0">
                  <a:solidFill>
                    <a:srgbClr val="FFFFFF"/>
                  </a:solidFill>
                  <a:latin typeface="+mn-lt"/>
                  <a:ea typeface="Museo Sans For Dell" pitchFamily="2" charset="0"/>
                </a:rPr>
                <a:t> </a:t>
              </a:r>
            </a:p>
          </p:txBody>
        </p:sp>
        <p:sp>
          <p:nvSpPr>
            <p:cNvPr id="51" name="Content Placeholder 5">
              <a:extLst>
                <a:ext uri="{FF2B5EF4-FFF2-40B4-BE49-F238E27FC236}">
                  <a16:creationId xmlns:a16="http://schemas.microsoft.com/office/drawing/2014/main" id="{D1AB3C58-33DF-5A98-E27E-84837F0B3090}"/>
                </a:ext>
              </a:extLst>
            </p:cNvPr>
            <p:cNvSpPr txBox="1">
              <a:spLocks/>
            </p:cNvSpPr>
            <p:nvPr/>
          </p:nvSpPr>
          <p:spPr bwMode="auto">
            <a:xfrm>
              <a:off x="-310964" y="2866467"/>
              <a:ext cx="3810000" cy="1801346"/>
            </a:xfrm>
            <a:prstGeom prst="rect">
              <a:avLst/>
            </a:prstGeom>
            <a:noFill/>
            <a:ln w="25400">
              <a:noFill/>
              <a:miter lim="800000"/>
              <a:headEnd/>
              <a:tailEnd/>
            </a:ln>
          </p:spPr>
          <p:txBody>
            <a:bodyPr vert="horz" wrap="square" lIns="0" tIns="0" rIns="0" bIns="0" numCol="1" anchor="ctr" anchorCtr="0" compatLnSpc="1">
              <a:prstTxWarp prst="textNoShape">
                <a:avLst/>
              </a:prstTxWarp>
              <a:noAutofit/>
            </a:bodyPr>
            <a:lstStyle/>
            <a:p>
              <a:pPr marL="200025" lvl="1" indent="-190500">
                <a:lnSpc>
                  <a:spcPct val="90000"/>
                </a:lnSpc>
                <a:spcBef>
                  <a:spcPts val="800"/>
                </a:spcBef>
                <a:buClr>
                  <a:schemeClr val="bg2"/>
                </a:buClr>
                <a:buFont typeface="Arial" pitchFamily="34" charset="0"/>
                <a:buChar char="•"/>
                <a:defRPr/>
              </a:pPr>
              <a:r>
                <a:rPr lang="en-US" sz="1600" kern="0" dirty="0">
                  <a:solidFill>
                    <a:srgbClr val="444444"/>
                  </a:solidFill>
                  <a:ea typeface="Museo Sans For Dell" pitchFamily="2" charset="0"/>
                </a:rPr>
                <a:t>Defender for Cloud</a:t>
              </a:r>
              <a:endParaRPr lang="en-US" sz="1600" kern="0" dirty="0">
                <a:solidFill>
                  <a:srgbClr val="444444"/>
                </a:solidFill>
                <a:latin typeface="+mn-lt"/>
                <a:ea typeface="Museo Sans For Dell" pitchFamily="2" charset="0"/>
              </a:endParaRPr>
            </a:p>
            <a:p>
              <a:pPr marL="200025" lvl="1" indent="-190500">
                <a:lnSpc>
                  <a:spcPct val="90000"/>
                </a:lnSpc>
                <a:spcBef>
                  <a:spcPts val="800"/>
                </a:spcBef>
                <a:buClr>
                  <a:schemeClr val="bg2"/>
                </a:buClr>
                <a:buFont typeface="Arial" pitchFamily="34" charset="0"/>
                <a:buChar char="•"/>
                <a:defRPr/>
              </a:pPr>
              <a:r>
                <a:rPr lang="en-US" sz="1600" kern="0" dirty="0">
                  <a:solidFill>
                    <a:srgbClr val="444444"/>
                  </a:solidFill>
                  <a:ea typeface="Museo Sans For Dell" pitchFamily="2" charset="0"/>
                </a:rPr>
                <a:t>Defender for Endpoint</a:t>
              </a:r>
              <a:endParaRPr lang="en-US" sz="1600" kern="0" dirty="0">
                <a:solidFill>
                  <a:srgbClr val="444444"/>
                </a:solidFill>
                <a:latin typeface="+mn-lt"/>
                <a:ea typeface="Museo Sans For Dell" pitchFamily="2" charset="0"/>
              </a:endParaRPr>
            </a:p>
            <a:p>
              <a:pPr marL="200025" lvl="1" indent="-190500">
                <a:lnSpc>
                  <a:spcPct val="90000"/>
                </a:lnSpc>
                <a:spcBef>
                  <a:spcPts val="800"/>
                </a:spcBef>
                <a:buClr>
                  <a:schemeClr val="bg2"/>
                </a:buClr>
                <a:buFont typeface="Arial" pitchFamily="34" charset="0"/>
                <a:buChar char="•"/>
                <a:defRPr/>
              </a:pPr>
              <a:r>
                <a:rPr lang="en-US" sz="1600" kern="0" dirty="0">
                  <a:solidFill>
                    <a:srgbClr val="444444"/>
                  </a:solidFill>
                  <a:ea typeface="Museo Sans For Dell" pitchFamily="2" charset="0"/>
                </a:rPr>
                <a:t>Microsoft 365 Defender </a:t>
              </a:r>
            </a:p>
            <a:p>
              <a:pPr marL="200025" lvl="1" indent="-190500">
                <a:lnSpc>
                  <a:spcPct val="90000"/>
                </a:lnSpc>
                <a:spcBef>
                  <a:spcPts val="800"/>
                </a:spcBef>
                <a:buClr>
                  <a:schemeClr val="bg2"/>
                </a:buClr>
                <a:buFont typeface="Arial" pitchFamily="34" charset="0"/>
                <a:buChar char="•"/>
                <a:defRPr/>
              </a:pPr>
              <a:r>
                <a:rPr lang="en-US" sz="1600" kern="0" dirty="0">
                  <a:solidFill>
                    <a:srgbClr val="444444"/>
                  </a:solidFill>
                  <a:latin typeface="+mn-lt"/>
                  <a:ea typeface="Museo Sans For Dell" pitchFamily="2" charset="0"/>
                </a:rPr>
                <a:t>Defender for Office 365</a:t>
              </a:r>
            </a:p>
            <a:p>
              <a:pPr marL="200025" lvl="1" indent="-190500">
                <a:lnSpc>
                  <a:spcPct val="90000"/>
                </a:lnSpc>
                <a:spcBef>
                  <a:spcPts val="800"/>
                </a:spcBef>
                <a:buClr>
                  <a:schemeClr val="bg2"/>
                </a:buClr>
                <a:buFont typeface="Arial" pitchFamily="34" charset="0"/>
                <a:buChar char="•"/>
                <a:defRPr/>
              </a:pPr>
              <a:r>
                <a:rPr lang="en-US" sz="1600" kern="0" dirty="0">
                  <a:solidFill>
                    <a:srgbClr val="444444"/>
                  </a:solidFill>
                  <a:ea typeface="Museo Sans For Dell" pitchFamily="2" charset="0"/>
                </a:rPr>
                <a:t>Other Microsoft Defender Products</a:t>
              </a:r>
              <a:endParaRPr lang="en-US" sz="1600" kern="0" dirty="0">
                <a:solidFill>
                  <a:srgbClr val="444444"/>
                </a:solidFill>
                <a:latin typeface="+mn-lt"/>
                <a:ea typeface="Museo Sans For Dell" pitchFamily="2" charset="0"/>
              </a:endParaRPr>
            </a:p>
          </p:txBody>
        </p:sp>
      </p:grpSp>
      <p:sp>
        <p:nvSpPr>
          <p:cNvPr id="52" name="TextBox 51">
            <a:extLst>
              <a:ext uri="{FF2B5EF4-FFF2-40B4-BE49-F238E27FC236}">
                <a16:creationId xmlns:a16="http://schemas.microsoft.com/office/drawing/2014/main" id="{8495C0DD-D30E-D4D2-00BD-B4F801F50B2D}"/>
              </a:ext>
            </a:extLst>
          </p:cNvPr>
          <p:cNvSpPr txBox="1"/>
          <p:nvPr/>
        </p:nvSpPr>
        <p:spPr>
          <a:xfrm>
            <a:off x="7109378" y="2720266"/>
            <a:ext cx="2570640" cy="877163"/>
          </a:xfrm>
          <a:prstGeom prst="rect">
            <a:avLst/>
          </a:prstGeom>
          <a:noFill/>
        </p:spPr>
        <p:txBody>
          <a:bodyPr wrap="square">
            <a:spAutoFit/>
          </a:bodyPr>
          <a:lstStyle/>
          <a:p>
            <a:pPr algn="ctr"/>
            <a:r>
              <a:rPr lang="en-US" b="1" dirty="0">
                <a:solidFill>
                  <a:schemeClr val="bg1"/>
                </a:solidFill>
              </a:rPr>
              <a:t>SOAR</a:t>
            </a:r>
          </a:p>
          <a:p>
            <a:pPr algn="ctr"/>
            <a:r>
              <a:rPr lang="en-US" sz="1100" dirty="0">
                <a:solidFill>
                  <a:schemeClr val="bg1"/>
                </a:solidFill>
              </a:rPr>
              <a:t>(Security Orchestration, Automation, and Response for non-Microsoft Tooling)</a:t>
            </a:r>
          </a:p>
        </p:txBody>
      </p:sp>
      <p:cxnSp>
        <p:nvCxnSpPr>
          <p:cNvPr id="53" name="Straight Connector 52">
            <a:extLst>
              <a:ext uri="{FF2B5EF4-FFF2-40B4-BE49-F238E27FC236}">
                <a16:creationId xmlns:a16="http://schemas.microsoft.com/office/drawing/2014/main" id="{70B880C4-9A70-4481-3528-62810ADFD610}"/>
              </a:ext>
            </a:extLst>
          </p:cNvPr>
          <p:cNvCxnSpPr>
            <a:cxnSpLocks/>
            <a:stCxn id="50" idx="0"/>
            <a:endCxn id="50" idx="0"/>
          </p:cNvCxnSpPr>
          <p:nvPr/>
        </p:nvCxnSpPr>
        <p:spPr>
          <a:xfrm>
            <a:off x="8421242" y="2632532"/>
            <a:ext cx="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Connector: Elbow 53">
            <a:extLst>
              <a:ext uri="{FF2B5EF4-FFF2-40B4-BE49-F238E27FC236}">
                <a16:creationId xmlns:a16="http://schemas.microsoft.com/office/drawing/2014/main" id="{8EDA1C2B-9F1E-C9C0-D228-D3DCD68C03EE}"/>
              </a:ext>
            </a:extLst>
          </p:cNvPr>
          <p:cNvCxnSpPr>
            <a:cxnSpLocks/>
            <a:endCxn id="50" idx="0"/>
          </p:cNvCxnSpPr>
          <p:nvPr/>
        </p:nvCxnSpPr>
        <p:spPr>
          <a:xfrm>
            <a:off x="5921858" y="1830874"/>
            <a:ext cx="2499384" cy="801658"/>
          </a:xfrm>
          <a:prstGeom prst="bentConnector2">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Connector: Elbow 54">
            <a:extLst>
              <a:ext uri="{FF2B5EF4-FFF2-40B4-BE49-F238E27FC236}">
                <a16:creationId xmlns:a16="http://schemas.microsoft.com/office/drawing/2014/main" id="{1ABCB582-2833-3318-709B-5FEFCE34635B}"/>
              </a:ext>
            </a:extLst>
          </p:cNvPr>
          <p:cNvCxnSpPr>
            <a:cxnSpLocks/>
            <a:stCxn id="49" idx="0"/>
          </p:cNvCxnSpPr>
          <p:nvPr/>
        </p:nvCxnSpPr>
        <p:spPr>
          <a:xfrm rot="5400000" flipH="1" flipV="1">
            <a:off x="4477819" y="1182667"/>
            <a:ext cx="816422" cy="2082224"/>
          </a:xfrm>
          <a:prstGeom prst="bentConnector2">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6" name="Content Placeholder 5">
            <a:extLst>
              <a:ext uri="{FF2B5EF4-FFF2-40B4-BE49-F238E27FC236}">
                <a16:creationId xmlns:a16="http://schemas.microsoft.com/office/drawing/2014/main" id="{22F57015-5DCA-3E91-6211-B1599AF1F3F7}"/>
              </a:ext>
            </a:extLst>
          </p:cNvPr>
          <p:cNvSpPr txBox="1">
            <a:spLocks/>
          </p:cNvSpPr>
          <p:nvPr/>
        </p:nvSpPr>
        <p:spPr bwMode="auto">
          <a:xfrm>
            <a:off x="5153693" y="1515813"/>
            <a:ext cx="1949027" cy="910003"/>
          </a:xfrm>
          <a:prstGeom prst="rect">
            <a:avLst/>
          </a:prstGeom>
          <a:solidFill>
            <a:schemeClr val="tx2"/>
          </a:solidFill>
          <a:ln w="25400">
            <a:noFill/>
            <a:miter lim="800000"/>
            <a:headEnd/>
            <a:tailEnd/>
          </a:ln>
        </p:spPr>
        <p:txBody>
          <a:bodyPr vert="horz" wrap="square" lIns="91440" tIns="91440" rIns="91440" bIns="91440" numCol="1" anchor="ctr" anchorCtr="0" compatLnSpc="1">
            <a:prstTxWarp prst="textNoShape">
              <a:avLst/>
            </a:prstTxWarp>
            <a:noAutofit/>
          </a:bodyPr>
          <a:lstStyle/>
          <a:p>
            <a:pPr marL="0" lvl="1" algn="ctr">
              <a:lnSpc>
                <a:spcPct val="90000"/>
              </a:lnSpc>
              <a:spcBef>
                <a:spcPts val="2000"/>
              </a:spcBef>
              <a:buClr>
                <a:srgbClr val="0085C3"/>
              </a:buClr>
              <a:defRPr/>
            </a:pPr>
            <a:r>
              <a:rPr lang="en-US" b="1" dirty="0">
                <a:solidFill>
                  <a:schemeClr val="bg1"/>
                </a:solidFill>
              </a:rPr>
              <a:t>Automation</a:t>
            </a:r>
          </a:p>
        </p:txBody>
      </p:sp>
      <p:sp>
        <p:nvSpPr>
          <p:cNvPr id="57" name="TextBox 56">
            <a:extLst>
              <a:ext uri="{FF2B5EF4-FFF2-40B4-BE49-F238E27FC236}">
                <a16:creationId xmlns:a16="http://schemas.microsoft.com/office/drawing/2014/main" id="{CD4E10A5-5F2F-3183-00EF-91CD2E762278}"/>
              </a:ext>
            </a:extLst>
          </p:cNvPr>
          <p:cNvSpPr txBox="1"/>
          <p:nvPr/>
        </p:nvSpPr>
        <p:spPr>
          <a:xfrm>
            <a:off x="2593598" y="2769809"/>
            <a:ext cx="2570640" cy="538609"/>
          </a:xfrm>
          <a:prstGeom prst="rect">
            <a:avLst/>
          </a:prstGeom>
          <a:noFill/>
        </p:spPr>
        <p:txBody>
          <a:bodyPr wrap="square">
            <a:spAutoFit/>
          </a:bodyPr>
          <a:lstStyle/>
          <a:p>
            <a:pPr algn="ctr"/>
            <a:r>
              <a:rPr lang="en-US" b="1" dirty="0">
                <a:solidFill>
                  <a:schemeClr val="bg1"/>
                </a:solidFill>
              </a:rPr>
              <a:t>XDR</a:t>
            </a:r>
          </a:p>
          <a:p>
            <a:pPr algn="ctr"/>
            <a:r>
              <a:rPr lang="en-US" sz="1100" dirty="0">
                <a:solidFill>
                  <a:schemeClr val="bg1"/>
                </a:solidFill>
              </a:rPr>
              <a:t>(eXtended Detection and Response)</a:t>
            </a:r>
          </a:p>
        </p:txBody>
      </p:sp>
    </p:spTree>
    <p:extLst>
      <p:ext uri="{BB962C8B-B14F-4D97-AF65-F5344CB8AC3E}">
        <p14:creationId xmlns:p14="http://schemas.microsoft.com/office/powerpoint/2010/main" val="176526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 name="Line 196"/>
          <p:cNvSpPr>
            <a:spLocks noChangeShapeType="1"/>
          </p:cNvSpPr>
          <p:nvPr/>
        </p:nvSpPr>
        <p:spPr bwMode="auto">
          <a:xfrm>
            <a:off x="10394168" y="1134621"/>
            <a:ext cx="0" cy="5436486"/>
          </a:xfrm>
          <a:prstGeom prst="line">
            <a:avLst/>
          </a:prstGeom>
          <a:noFill/>
          <a:ln w="57150">
            <a:solidFill>
              <a:srgbClr val="AAAAAA"/>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 Box 3"/>
          <p:cNvSpPr txBox="1">
            <a:spLocks noChangeArrowheads="1"/>
          </p:cNvSpPr>
          <p:nvPr/>
        </p:nvSpPr>
        <p:spPr bwMode="auto">
          <a:xfrm>
            <a:off x="222808" y="1134621"/>
            <a:ext cx="9857070" cy="3822392"/>
          </a:xfrm>
          <a:prstGeom prst="rect">
            <a:avLst/>
          </a:prstGeom>
          <a:noFill/>
          <a:ln w="28575" algn="ctr">
            <a:solidFill>
              <a:srgbClr val="DADADA"/>
            </a:solidFill>
            <a:miter lim="800000"/>
            <a:headEnd/>
            <a:tailEnd/>
          </a:ln>
          <a:effectLst/>
        </p:spPr>
        <p:txBody>
          <a:bodyPr lIns="91429" tIns="45715" rIns="91429" bIns="45715"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 name="Line 6"/>
          <p:cNvSpPr>
            <a:spLocks noChangeShapeType="1"/>
          </p:cNvSpPr>
          <p:nvPr/>
        </p:nvSpPr>
        <p:spPr bwMode="auto">
          <a:xfrm flipH="1" flipV="1">
            <a:off x="4848371" y="2952989"/>
            <a:ext cx="1521968" cy="598584"/>
          </a:xfrm>
          <a:prstGeom prst="line">
            <a:avLst/>
          </a:prstGeom>
          <a:noFill/>
          <a:ln w="28575">
            <a:solidFill>
              <a:srgbClr val="AAAAAA"/>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AutoShape 312"/>
          <p:cNvSpPr>
            <a:spLocks noChangeArrowheads="1"/>
          </p:cNvSpPr>
          <p:nvPr/>
        </p:nvSpPr>
        <p:spPr bwMode="auto">
          <a:xfrm flipH="1">
            <a:off x="10186116" y="3361694"/>
            <a:ext cx="698782" cy="304800"/>
          </a:xfrm>
          <a:prstGeom prst="rightArrow">
            <a:avLst/>
          </a:prstGeom>
          <a:solidFill>
            <a:schemeClr val="tx1"/>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Text Box 197"/>
          <p:cNvSpPr txBox="1">
            <a:spLocks noChangeArrowheads="1"/>
          </p:cNvSpPr>
          <p:nvPr/>
        </p:nvSpPr>
        <p:spPr bwMode="auto">
          <a:xfrm>
            <a:off x="10510447" y="1482890"/>
            <a:ext cx="1376753" cy="4437442"/>
          </a:xfrm>
          <a:prstGeom prst="rect">
            <a:avLst/>
          </a:prstGeom>
          <a:solidFill>
            <a:schemeClr val="tx1"/>
          </a:solidFill>
          <a:ln w="9525" algn="ctr">
            <a:noFill/>
            <a:miter lim="800000"/>
            <a:headEnd/>
            <a:tailEnd/>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Infrastructures</a:t>
            </a:r>
          </a:p>
        </p:txBody>
      </p:sp>
      <p:sp>
        <p:nvSpPr>
          <p:cNvPr id="101" name="Text Box 5"/>
          <p:cNvSpPr txBox="1">
            <a:spLocks noChangeArrowheads="1"/>
          </p:cNvSpPr>
          <p:nvPr/>
        </p:nvSpPr>
        <p:spPr bwMode="auto">
          <a:xfrm>
            <a:off x="10636848" y="2121344"/>
            <a:ext cx="1123950" cy="401638"/>
          </a:xfrm>
          <a:prstGeom prst="rect">
            <a:avLst/>
          </a:prstGeom>
          <a:solidFill>
            <a:srgbClr val="FFFFFF"/>
          </a:solidFill>
          <a:ln w="19050" algn="ctr">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Desk System</a:t>
            </a:r>
          </a:p>
        </p:txBody>
      </p:sp>
      <p:sp>
        <p:nvSpPr>
          <p:cNvPr id="102" name="Text Box 6"/>
          <p:cNvSpPr txBox="1">
            <a:spLocks noChangeArrowheads="1"/>
          </p:cNvSpPr>
          <p:nvPr/>
        </p:nvSpPr>
        <p:spPr bwMode="auto">
          <a:xfrm>
            <a:off x="10636848" y="2752515"/>
            <a:ext cx="1123950" cy="401638"/>
          </a:xfrm>
          <a:prstGeom prst="rect">
            <a:avLst/>
          </a:prstGeom>
          <a:solidFill>
            <a:srgbClr val="FFFFFF"/>
          </a:solidFill>
          <a:ln w="19050" algn="ctr">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Teams</a:t>
            </a:r>
          </a:p>
        </p:txBody>
      </p:sp>
      <p:sp>
        <p:nvSpPr>
          <p:cNvPr id="103" name="Text Box 7"/>
          <p:cNvSpPr txBox="1">
            <a:spLocks noChangeArrowheads="1"/>
          </p:cNvSpPr>
          <p:nvPr/>
        </p:nvSpPr>
        <p:spPr bwMode="auto">
          <a:xfrm>
            <a:off x="10636848" y="3383686"/>
            <a:ext cx="1123950" cy="401638"/>
          </a:xfrm>
          <a:prstGeom prst="rect">
            <a:avLst/>
          </a:prstGeom>
          <a:solidFill>
            <a:srgbClr val="FFFFFF"/>
          </a:solidFill>
          <a:ln w="19050" algn="ctr">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Owners</a:t>
            </a:r>
          </a:p>
        </p:txBody>
      </p:sp>
      <p:sp>
        <p:nvSpPr>
          <p:cNvPr id="104" name="Text Box 8"/>
          <p:cNvSpPr txBox="1">
            <a:spLocks noChangeArrowheads="1"/>
          </p:cNvSpPr>
          <p:nvPr/>
        </p:nvSpPr>
        <p:spPr bwMode="auto">
          <a:xfrm>
            <a:off x="10636848" y="4014857"/>
            <a:ext cx="1123950" cy="401638"/>
          </a:xfrm>
          <a:prstGeom prst="rect">
            <a:avLst/>
          </a:prstGeom>
          <a:solidFill>
            <a:srgbClr val="FFFFFF"/>
          </a:solidFill>
          <a:ln w="19050" algn="ctr">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Perimeter Devices</a:t>
            </a:r>
          </a:p>
        </p:txBody>
      </p:sp>
      <p:sp>
        <p:nvSpPr>
          <p:cNvPr id="105" name="Text Box 9"/>
          <p:cNvSpPr txBox="1">
            <a:spLocks noChangeArrowheads="1"/>
          </p:cNvSpPr>
          <p:nvPr/>
        </p:nvSpPr>
        <p:spPr bwMode="auto">
          <a:xfrm>
            <a:off x="10636848" y="4646028"/>
            <a:ext cx="1123950" cy="523875"/>
          </a:xfrm>
          <a:prstGeom prst="rect">
            <a:avLst/>
          </a:prstGeom>
          <a:solidFill>
            <a:srgbClr val="FFFFFF"/>
          </a:solidFill>
          <a:ln w="19050" algn="ctr">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Endpoints—Desktops and Laptops</a:t>
            </a:r>
          </a:p>
        </p:txBody>
      </p:sp>
      <p:sp>
        <p:nvSpPr>
          <p:cNvPr id="106" name="Text Box 10"/>
          <p:cNvSpPr txBox="1">
            <a:spLocks noChangeArrowheads="1"/>
          </p:cNvSpPr>
          <p:nvPr/>
        </p:nvSpPr>
        <p:spPr bwMode="auto">
          <a:xfrm>
            <a:off x="10636848" y="5399438"/>
            <a:ext cx="1123950" cy="401638"/>
          </a:xfrm>
          <a:prstGeom prst="rect">
            <a:avLst/>
          </a:prstGeom>
          <a:solidFill>
            <a:srgbClr val="FFFFFF"/>
          </a:solidFill>
          <a:ln w="19050" algn="ctr">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 Servers</a:t>
            </a:r>
          </a:p>
        </p:txBody>
      </p:sp>
      <p:grpSp>
        <p:nvGrpSpPr>
          <p:cNvPr id="6" name="Group 5"/>
          <p:cNvGrpSpPr/>
          <p:nvPr/>
        </p:nvGrpSpPr>
        <p:grpSpPr>
          <a:xfrm>
            <a:off x="5698746" y="3020285"/>
            <a:ext cx="4207009" cy="1229218"/>
            <a:chOff x="5562600" y="2590800"/>
            <a:chExt cx="4207009" cy="1229218"/>
          </a:xfrm>
        </p:grpSpPr>
        <p:sp>
          <p:nvSpPr>
            <p:cNvPr id="81" name="Text Box 4"/>
            <p:cNvSpPr txBox="1">
              <a:spLocks noChangeArrowheads="1"/>
            </p:cNvSpPr>
            <p:nvPr/>
          </p:nvSpPr>
          <p:spPr bwMode="auto">
            <a:xfrm>
              <a:off x="7084132" y="2842838"/>
              <a:ext cx="2685477" cy="977180"/>
            </a:xfrm>
            <a:prstGeom prst="rect">
              <a:avLst/>
            </a:prstGeom>
            <a:noFill/>
            <a:ln w="9525">
              <a:noFill/>
              <a:miter lim="800000"/>
              <a:headEnd/>
              <a:tailEnd/>
            </a:ln>
          </p:spPr>
          <p:txBody>
            <a:bodyPr wrap="square" lIns="91429" tIns="45715" rIns="91429" bIns="45715">
              <a:spAutoFit/>
            </a:bodyPr>
            <a:lstStyle/>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Security Event Monitoring</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Incident Detection and 1</a:t>
              </a:r>
              <a:r>
                <a:rPr kumimoji="0" lang="en-US" sz="1000" b="0" i="0" u="none" strike="noStrike" kern="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Level Analysis</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Maintenance and                       Operational Tasks</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Operational Reporting</a:t>
              </a:r>
            </a:p>
          </p:txBody>
        </p:sp>
        <p:sp>
          <p:nvSpPr>
            <p:cNvPr id="83" name="Text Box 8"/>
            <p:cNvSpPr txBox="1">
              <a:spLocks noChangeArrowheads="1"/>
            </p:cNvSpPr>
            <p:nvPr/>
          </p:nvSpPr>
          <p:spPr bwMode="auto">
            <a:xfrm>
              <a:off x="5562600" y="2590800"/>
              <a:ext cx="2164601" cy="261600"/>
            </a:xfrm>
            <a:prstGeom prst="rect">
              <a:avLst/>
            </a:prstGeom>
            <a:noFill/>
            <a:ln w="9525">
              <a:noFill/>
              <a:miter lim="800000"/>
              <a:headEnd/>
              <a:tailEnd/>
            </a:ln>
          </p:spPr>
          <p:txBody>
            <a:bodyPr lIns="91429" tIns="45715" rIns="91429"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L1 and L2: SOC Analysts</a:t>
              </a:r>
            </a:p>
          </p:txBody>
        </p:sp>
        <p:grpSp>
          <p:nvGrpSpPr>
            <p:cNvPr id="108" name="Group 107"/>
            <p:cNvGrpSpPr/>
            <p:nvPr/>
          </p:nvGrpSpPr>
          <p:grpSpPr>
            <a:xfrm>
              <a:off x="6450236" y="3089209"/>
              <a:ext cx="517618" cy="289152"/>
              <a:chOff x="-1657431" y="1722962"/>
              <a:chExt cx="1306336" cy="729746"/>
            </a:xfrm>
            <a:solidFill>
              <a:schemeClr val="accent3"/>
            </a:solidFill>
          </p:grpSpPr>
          <p:sp>
            <p:nvSpPr>
              <p:cNvPr id="134" name="Freeform 122"/>
              <p:cNvSpPr>
                <a:spLocks noEditPoints="1"/>
              </p:cNvSpPr>
              <p:nvPr/>
            </p:nvSpPr>
            <p:spPr bwMode="auto">
              <a:xfrm>
                <a:off x="-1003816" y="1889628"/>
                <a:ext cx="652721"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5" name="Freeform 5"/>
              <p:cNvSpPr>
                <a:spLocks noEditPoints="1"/>
              </p:cNvSpPr>
              <p:nvPr/>
            </p:nvSpPr>
            <p:spPr bwMode="auto">
              <a:xfrm>
                <a:off x="-1657431" y="1722962"/>
                <a:ext cx="611256" cy="729746"/>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7" name="Group 6"/>
          <p:cNvGrpSpPr/>
          <p:nvPr/>
        </p:nvGrpSpPr>
        <p:grpSpPr>
          <a:xfrm>
            <a:off x="3485205" y="1891715"/>
            <a:ext cx="6087218" cy="1067098"/>
            <a:chOff x="3351456" y="1399024"/>
            <a:chExt cx="6087218" cy="1067098"/>
          </a:xfrm>
        </p:grpSpPr>
        <p:sp>
          <p:nvSpPr>
            <p:cNvPr id="85" name="Text Box 10"/>
            <p:cNvSpPr txBox="1">
              <a:spLocks noChangeArrowheads="1"/>
            </p:cNvSpPr>
            <p:nvPr/>
          </p:nvSpPr>
          <p:spPr bwMode="auto">
            <a:xfrm>
              <a:off x="3351456" y="1399024"/>
              <a:ext cx="1821460" cy="430877"/>
            </a:xfrm>
            <a:prstGeom prst="rect">
              <a:avLst/>
            </a:prstGeom>
            <a:noFill/>
            <a:ln w="9525">
              <a:noFill/>
              <a:miter lim="800000"/>
              <a:headEnd/>
              <a:tailEnd/>
            </a:ln>
          </p:spPr>
          <p:txBody>
            <a:bodyPr wrap="square" lIns="91429" tIns="45715" rIns="91429"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L3: Incident Response/ Engineering</a:t>
              </a:r>
            </a:p>
          </p:txBody>
        </p:sp>
        <p:sp>
          <p:nvSpPr>
            <p:cNvPr id="96" name="Text Box 269"/>
            <p:cNvSpPr txBox="1">
              <a:spLocks noChangeArrowheads="1"/>
            </p:cNvSpPr>
            <p:nvPr/>
          </p:nvSpPr>
          <p:spPr bwMode="auto">
            <a:xfrm>
              <a:off x="4902746" y="1578562"/>
              <a:ext cx="4535928" cy="887560"/>
            </a:xfrm>
            <a:prstGeom prst="rect">
              <a:avLst/>
            </a:prstGeom>
            <a:noFill/>
            <a:ln w="9525">
              <a:noFill/>
              <a:miter lim="800000"/>
              <a:headEnd/>
              <a:tailEnd/>
            </a:ln>
          </p:spPr>
          <p:txBody>
            <a:bodyPr wrap="square" lIns="91429" tIns="45715" rIns="91429" bIns="45715" numCol="2">
              <a:noAutofit/>
            </a:bodyPr>
            <a:lstStyle/>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Incident Analysis and Validation</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Vulnerability Assessment and Remediation Support</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Device Management Tasks</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Trend Monitoring and Analysis</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Escalation Management</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Compliance Reporting</a:t>
              </a:r>
            </a:p>
          </p:txBody>
        </p:sp>
        <p:grpSp>
          <p:nvGrpSpPr>
            <p:cNvPr id="109" name="Group 108"/>
            <p:cNvGrpSpPr/>
            <p:nvPr/>
          </p:nvGrpSpPr>
          <p:grpSpPr>
            <a:xfrm>
              <a:off x="3970172" y="2157568"/>
              <a:ext cx="517618" cy="289152"/>
              <a:chOff x="-1657431" y="1722962"/>
              <a:chExt cx="1306336" cy="729746"/>
            </a:xfrm>
            <a:solidFill>
              <a:srgbClr val="FF7700"/>
            </a:solidFill>
          </p:grpSpPr>
          <p:sp>
            <p:nvSpPr>
              <p:cNvPr id="132" name="Freeform 122"/>
              <p:cNvSpPr>
                <a:spLocks noEditPoints="1"/>
              </p:cNvSpPr>
              <p:nvPr/>
            </p:nvSpPr>
            <p:spPr bwMode="auto">
              <a:xfrm>
                <a:off x="-1003816" y="1889628"/>
                <a:ext cx="652721"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 name="Freeform 5"/>
              <p:cNvSpPr>
                <a:spLocks noEditPoints="1"/>
              </p:cNvSpPr>
              <p:nvPr/>
            </p:nvSpPr>
            <p:spPr bwMode="auto">
              <a:xfrm>
                <a:off x="-1657431" y="1722962"/>
                <a:ext cx="611256" cy="729746"/>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8" name="Group 7"/>
          <p:cNvGrpSpPr/>
          <p:nvPr/>
        </p:nvGrpSpPr>
        <p:grpSpPr>
          <a:xfrm>
            <a:off x="304800" y="1205917"/>
            <a:ext cx="5054567" cy="2146883"/>
            <a:chOff x="169493" y="774130"/>
            <a:chExt cx="4907605" cy="1940091"/>
          </a:xfrm>
        </p:grpSpPr>
        <p:sp>
          <p:nvSpPr>
            <p:cNvPr id="84" name="Text Box 9"/>
            <p:cNvSpPr txBox="1">
              <a:spLocks noChangeArrowheads="1"/>
            </p:cNvSpPr>
            <p:nvPr/>
          </p:nvSpPr>
          <p:spPr bwMode="auto">
            <a:xfrm>
              <a:off x="243478" y="786134"/>
              <a:ext cx="1781700" cy="542346"/>
            </a:xfrm>
            <a:prstGeom prst="rect">
              <a:avLst/>
            </a:prstGeom>
            <a:noFill/>
            <a:ln w="9525">
              <a:noFill/>
              <a:miter lim="800000"/>
              <a:headEnd/>
              <a:tailEnd/>
            </a:ln>
          </p:spPr>
          <p:txBody>
            <a:bodyPr lIns="91429" tIns="45715" rIns="91429"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Advisor</a:t>
              </a:r>
            </a:p>
          </p:txBody>
        </p:sp>
        <p:sp>
          <p:nvSpPr>
            <p:cNvPr id="90" name="AutoShape 18"/>
            <p:cNvSpPr>
              <a:spLocks noChangeArrowheads="1"/>
            </p:cNvSpPr>
            <p:nvPr/>
          </p:nvSpPr>
          <p:spPr bwMode="auto">
            <a:xfrm rot="16200000">
              <a:off x="1444055" y="1326950"/>
              <a:ext cx="282740" cy="318714"/>
            </a:xfrm>
            <a:prstGeom prst="rightArrow">
              <a:avLst/>
            </a:prstGeom>
            <a:solidFill>
              <a:srgbClr val="AAAAAA"/>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Rectangle 94"/>
            <p:cNvSpPr>
              <a:spLocks noChangeArrowheads="1"/>
            </p:cNvSpPr>
            <p:nvPr/>
          </p:nvSpPr>
          <p:spPr bwMode="auto">
            <a:xfrm>
              <a:off x="169493" y="1756562"/>
              <a:ext cx="2961868" cy="957659"/>
            </a:xfrm>
            <a:prstGeom prst="rect">
              <a:avLst/>
            </a:prstGeom>
            <a:solidFill>
              <a:sysClr val="window" lastClr="FFFFFF"/>
            </a:solidFill>
            <a:ln w="19050" algn="ctr">
              <a:solidFill>
                <a:srgbClr val="AAAAAA"/>
              </a:solidFill>
              <a:prstDash val="dash"/>
              <a:miter lim="800000"/>
              <a:headEnd/>
              <a:tailEnd/>
            </a:ln>
            <a:effectLst/>
          </p:spPr>
          <p:txBody>
            <a:bodyPr wrap="square" lIns="91440" rIns="0" anchor="ctr">
              <a:noAutofit/>
            </a:bodyPr>
            <a:lstStyle/>
            <a:p>
              <a:pPr marL="114300" marR="0" lvl="0" indent="-114300" algn="l" defTabSz="914400" rtl="0" eaLnBrk="1" fontAlgn="auto" latinLnBrk="0" hangingPunct="1">
                <a:lnSpc>
                  <a:spcPct val="100000"/>
                </a:lnSpc>
                <a:spcBef>
                  <a:spcPts val="0"/>
                </a:spcBef>
                <a:spcAft>
                  <a:spcPts val="1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Performance Management</a:t>
              </a:r>
            </a:p>
            <a:p>
              <a:pPr marL="114300" marR="0" lvl="0" indent="-114300" algn="l" defTabSz="914400" rtl="0" eaLnBrk="1" fontAlgn="auto" latinLnBrk="0" hangingPunct="1">
                <a:lnSpc>
                  <a:spcPct val="100000"/>
                </a:lnSpc>
                <a:spcBef>
                  <a:spcPts val="0"/>
                </a:spcBef>
                <a:spcAft>
                  <a:spcPts val="1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Problem Management</a:t>
              </a:r>
            </a:p>
            <a:p>
              <a:pPr marL="114300" marR="0" lvl="0" indent="-114300" algn="l" defTabSz="914400" rtl="0" eaLnBrk="1" fontAlgn="auto" latinLnBrk="0" hangingPunct="1">
                <a:lnSpc>
                  <a:spcPct val="100000"/>
                </a:lnSpc>
                <a:spcBef>
                  <a:spcPts val="0"/>
                </a:spcBef>
                <a:spcAft>
                  <a:spcPts val="1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Change and Release Management </a:t>
              </a:r>
            </a:p>
            <a:p>
              <a:pPr marL="114300" marR="0" lvl="0" indent="-114300" algn="l" defTabSz="914400" rtl="0" eaLnBrk="1" fontAlgn="auto" latinLnBrk="0" hangingPunct="1">
                <a:lnSpc>
                  <a:spcPct val="100000"/>
                </a:lnSpc>
                <a:spcBef>
                  <a:spcPts val="0"/>
                </a:spcBef>
                <a:spcAft>
                  <a:spcPts val="1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Configuration Management</a:t>
              </a:r>
            </a:p>
            <a:p>
              <a:pPr marL="114300" marR="0" lvl="0" indent="-114300" algn="l" defTabSz="914400" rtl="0" eaLnBrk="1" fontAlgn="auto" latinLnBrk="0" hangingPunct="1">
                <a:lnSpc>
                  <a:spcPct val="100000"/>
                </a:lnSpc>
                <a:spcBef>
                  <a:spcPts val="0"/>
                </a:spcBef>
                <a:spcAft>
                  <a:spcPts val="1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Service Level Management</a:t>
              </a:r>
            </a:p>
            <a:p>
              <a:pPr marL="114300" marR="0" lvl="0" indent="-114300" algn="l" defTabSz="914400" rtl="0" eaLnBrk="1" fontAlgn="auto" latinLnBrk="0" hangingPunct="1">
                <a:lnSpc>
                  <a:spcPct val="100000"/>
                </a:lnSpc>
                <a:spcBef>
                  <a:spcPts val="0"/>
                </a:spcBef>
                <a:spcAft>
                  <a:spcPts val="1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Availability Management Continuity Management</a:t>
              </a:r>
              <a:endParaRPr kumimoji="0" lang="en-GB"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97" name="Text Box 270"/>
            <p:cNvSpPr txBox="1">
              <a:spLocks noChangeArrowheads="1"/>
            </p:cNvSpPr>
            <p:nvPr/>
          </p:nvSpPr>
          <p:spPr bwMode="auto">
            <a:xfrm>
              <a:off x="2017478" y="774130"/>
              <a:ext cx="3059620" cy="546982"/>
            </a:xfrm>
            <a:prstGeom prst="rect">
              <a:avLst/>
            </a:prstGeom>
            <a:noFill/>
            <a:ln w="9525">
              <a:noFill/>
              <a:miter lim="800000"/>
              <a:headEnd/>
              <a:tailEnd/>
            </a:ln>
          </p:spPr>
          <p:txBody>
            <a:bodyPr wrap="square" lIns="91429" tIns="45715" rIns="91429" bIns="45715">
              <a:spAutoFit/>
            </a:bodyPr>
            <a:lstStyle/>
            <a:p>
              <a:pPr marL="114300" marR="0" lvl="0" indent="-114300" algn="l" defTabSz="914400" rtl="0" eaLnBrk="1" fontAlgn="auto" latinLnBrk="0" hangingPunct="1">
                <a:lnSpc>
                  <a:spcPct val="100000"/>
                </a:lnSpc>
                <a:spcBef>
                  <a:spcPts val="0"/>
                </a:spcBef>
                <a:spcAft>
                  <a:spcPts val="2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Incident Handling and Closure</a:t>
              </a:r>
            </a:p>
            <a:p>
              <a:pPr marL="114300" marR="0" lvl="0" indent="-114300" algn="l" defTabSz="914400" rtl="0" eaLnBrk="1" fontAlgn="auto" latinLnBrk="0" hangingPunct="1">
                <a:lnSpc>
                  <a:spcPct val="100000"/>
                </a:lnSpc>
                <a:spcBef>
                  <a:spcPts val="0"/>
                </a:spcBef>
                <a:spcAft>
                  <a:spcPts val="2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Service Management Reporting</a:t>
              </a:r>
            </a:p>
            <a:p>
              <a:pPr marL="114300" marR="0" lvl="0" indent="-114300" algn="l" defTabSz="914400" rtl="0" eaLnBrk="1" fontAlgn="auto" latinLnBrk="0" hangingPunct="1">
                <a:lnSpc>
                  <a:spcPct val="100000"/>
                </a:lnSpc>
                <a:spcBef>
                  <a:spcPts val="0"/>
                </a:spcBef>
                <a:spcAft>
                  <a:spcPts val="2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Manage New Requirements</a:t>
              </a:r>
            </a:p>
          </p:txBody>
        </p:sp>
        <p:sp>
          <p:nvSpPr>
            <p:cNvPr id="98" name="AutoShape 312"/>
            <p:cNvSpPr>
              <a:spLocks noChangeArrowheads="1"/>
            </p:cNvSpPr>
            <p:nvPr/>
          </p:nvSpPr>
          <p:spPr bwMode="auto">
            <a:xfrm>
              <a:off x="2873974" y="2220926"/>
              <a:ext cx="849822" cy="304800"/>
            </a:xfrm>
            <a:prstGeom prst="rightArrow">
              <a:avLst/>
            </a:prstGeom>
            <a:solidFill>
              <a:srgbClr val="AAAAAA"/>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0" name="Group 109"/>
            <p:cNvGrpSpPr/>
            <p:nvPr/>
          </p:nvGrpSpPr>
          <p:grpSpPr>
            <a:xfrm>
              <a:off x="1356480" y="987366"/>
              <a:ext cx="517618" cy="289152"/>
              <a:chOff x="-1657431" y="1722962"/>
              <a:chExt cx="1306336" cy="729746"/>
            </a:xfrm>
            <a:solidFill>
              <a:schemeClr val="accent4"/>
            </a:solidFill>
          </p:grpSpPr>
          <p:sp>
            <p:nvSpPr>
              <p:cNvPr id="130" name="Freeform 122"/>
              <p:cNvSpPr>
                <a:spLocks noEditPoints="1"/>
              </p:cNvSpPr>
              <p:nvPr/>
            </p:nvSpPr>
            <p:spPr bwMode="auto">
              <a:xfrm>
                <a:off x="-1003816" y="1889628"/>
                <a:ext cx="652721"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1" name="Freeform 5"/>
              <p:cNvSpPr>
                <a:spLocks noEditPoints="1"/>
              </p:cNvSpPr>
              <p:nvPr/>
            </p:nvSpPr>
            <p:spPr bwMode="auto">
              <a:xfrm>
                <a:off x="-1657431" y="1722962"/>
                <a:ext cx="611256" cy="729746"/>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10" name="Group 9"/>
          <p:cNvGrpSpPr/>
          <p:nvPr/>
        </p:nvGrpSpPr>
        <p:grpSpPr>
          <a:xfrm>
            <a:off x="268745" y="3436660"/>
            <a:ext cx="5092857" cy="3038433"/>
            <a:chOff x="132599" y="3007175"/>
            <a:chExt cx="5092857" cy="3038433"/>
          </a:xfrm>
        </p:grpSpPr>
        <p:sp>
          <p:nvSpPr>
            <p:cNvPr id="79" name="AutoShape 11"/>
            <p:cNvSpPr>
              <a:spLocks noChangeArrowheads="1"/>
            </p:cNvSpPr>
            <p:nvPr/>
          </p:nvSpPr>
          <p:spPr bwMode="auto">
            <a:xfrm>
              <a:off x="2834412" y="4900389"/>
              <a:ext cx="2138054" cy="1145219"/>
            </a:xfrm>
            <a:prstGeom prst="rect">
              <a:avLst/>
            </a:prstGeom>
            <a:solidFill>
              <a:srgbClr val="FFFFFF">
                <a:lumMod val="95000"/>
              </a:srgbClr>
            </a:solidFill>
            <a:ln w="9525" algn="ctr">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 name="AutoShape 11"/>
            <p:cNvSpPr>
              <a:spLocks noChangeArrowheads="1"/>
            </p:cNvSpPr>
            <p:nvPr/>
          </p:nvSpPr>
          <p:spPr bwMode="auto">
            <a:xfrm>
              <a:off x="420848" y="4900389"/>
              <a:ext cx="2138054" cy="1145219"/>
            </a:xfrm>
            <a:prstGeom prst="rect">
              <a:avLst/>
            </a:prstGeom>
            <a:solidFill>
              <a:srgbClr val="FFFFFF">
                <a:lumMod val="95000"/>
              </a:srgbClr>
            </a:solidFill>
            <a:ln w="9525" algn="ctr">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Text Box 13"/>
            <p:cNvSpPr txBox="1">
              <a:spLocks noChangeArrowheads="1"/>
            </p:cNvSpPr>
            <p:nvPr/>
          </p:nvSpPr>
          <p:spPr bwMode="auto">
            <a:xfrm>
              <a:off x="1077708" y="4884461"/>
              <a:ext cx="1475785" cy="823292"/>
            </a:xfrm>
            <a:prstGeom prst="rect">
              <a:avLst/>
            </a:prstGeom>
            <a:noFill/>
            <a:ln w="9525">
              <a:noFill/>
              <a:miter lim="800000"/>
              <a:headEnd/>
              <a:tailEnd/>
            </a:ln>
          </p:spPr>
          <p:txBody>
            <a:bodyPr wrap="square" lIns="91429" tIns="45715" rIns="91429" bIns="45715">
              <a:spAutoFit/>
            </a:bodyPr>
            <a:lstStyle/>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Technical Support</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Incident Escalation </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Product Support</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Trainings</a:t>
              </a:r>
            </a:p>
          </p:txBody>
        </p:sp>
        <p:sp>
          <p:nvSpPr>
            <p:cNvPr id="88" name="Text Box 14"/>
            <p:cNvSpPr txBox="1">
              <a:spLocks noChangeArrowheads="1"/>
            </p:cNvSpPr>
            <p:nvPr/>
          </p:nvSpPr>
          <p:spPr bwMode="auto">
            <a:xfrm>
              <a:off x="3614179" y="3600876"/>
              <a:ext cx="1611277" cy="400099"/>
            </a:xfrm>
            <a:prstGeom prst="rect">
              <a:avLst/>
            </a:prstGeom>
            <a:solidFill>
              <a:sysClr val="window" lastClr="FFFFFF"/>
            </a:solidFill>
            <a:ln w="9525">
              <a:noFill/>
              <a:miter lim="800000"/>
              <a:headEnd/>
              <a:tailEnd/>
            </a:ln>
          </p:spPr>
          <p:txBody>
            <a:bodyPr lIns="91429" tIns="45715" rIns="91429" bIns="45715">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Knowledgebase/ Security Portal</a:t>
              </a:r>
            </a:p>
          </p:txBody>
        </p:sp>
        <p:sp>
          <p:nvSpPr>
            <p:cNvPr id="94" name="Line 267"/>
            <p:cNvSpPr>
              <a:spLocks noChangeShapeType="1"/>
            </p:cNvSpPr>
            <p:nvPr/>
          </p:nvSpPr>
          <p:spPr bwMode="auto">
            <a:xfrm flipH="1">
              <a:off x="1239702" y="4528757"/>
              <a:ext cx="0" cy="371633"/>
            </a:xfrm>
            <a:prstGeom prst="line">
              <a:avLst/>
            </a:prstGeom>
            <a:noFill/>
            <a:ln w="28575">
              <a:solidFill>
                <a:srgbClr val="AAAAAA"/>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 name="Text Box 317"/>
            <p:cNvSpPr txBox="1">
              <a:spLocks noChangeArrowheads="1"/>
            </p:cNvSpPr>
            <p:nvPr/>
          </p:nvSpPr>
          <p:spPr bwMode="auto">
            <a:xfrm>
              <a:off x="3467824" y="4884461"/>
              <a:ext cx="1504642" cy="1131069"/>
            </a:xfrm>
            <a:prstGeom prst="rect">
              <a:avLst/>
            </a:prstGeom>
            <a:noFill/>
            <a:ln w="9525">
              <a:noFill/>
              <a:miter lim="800000"/>
              <a:headEnd/>
              <a:tailEnd/>
            </a:ln>
          </p:spPr>
          <p:txBody>
            <a:bodyPr wrap="square" lIns="91429" tIns="45715" rIns="91429" bIns="45715">
              <a:spAutoFit/>
            </a:bodyPr>
            <a:lstStyle/>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Threat Intelligence &amp; Investigation</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Innovation</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Benchmarks</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Reuse Component/ solutions</a:t>
              </a:r>
            </a:p>
          </p:txBody>
        </p:sp>
        <p:grpSp>
          <p:nvGrpSpPr>
            <p:cNvPr id="9" name="Group 8"/>
            <p:cNvGrpSpPr/>
            <p:nvPr/>
          </p:nvGrpSpPr>
          <p:grpSpPr>
            <a:xfrm>
              <a:off x="132599" y="3007175"/>
              <a:ext cx="2877168" cy="1509236"/>
              <a:chOff x="132599" y="3007175"/>
              <a:chExt cx="2877168" cy="1509236"/>
            </a:xfrm>
          </p:grpSpPr>
          <p:sp>
            <p:nvSpPr>
              <p:cNvPr id="80" name="Text Box 271"/>
              <p:cNvSpPr txBox="1">
                <a:spLocks noChangeArrowheads="1"/>
              </p:cNvSpPr>
              <p:nvPr/>
            </p:nvSpPr>
            <p:spPr bwMode="auto">
              <a:xfrm>
                <a:off x="132599" y="3302263"/>
                <a:ext cx="2003653" cy="261600"/>
              </a:xfrm>
              <a:prstGeom prst="rect">
                <a:avLst/>
              </a:prstGeom>
              <a:noFill/>
              <a:ln w="9525">
                <a:noFill/>
                <a:miter lim="800000"/>
                <a:headEnd/>
                <a:tailEnd/>
              </a:ln>
            </p:spPr>
            <p:txBody>
              <a:bodyPr wrap="square" lIns="91429" tIns="45715" rIns="91429"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 Operations Managers</a:t>
                </a:r>
              </a:p>
            </p:txBody>
          </p:sp>
          <p:sp>
            <p:nvSpPr>
              <p:cNvPr id="91" name="Text Box 19"/>
              <p:cNvSpPr txBox="1">
                <a:spLocks noChangeArrowheads="1"/>
              </p:cNvSpPr>
              <p:nvPr/>
            </p:nvSpPr>
            <p:spPr bwMode="auto">
              <a:xfrm>
                <a:off x="168417" y="3500758"/>
                <a:ext cx="2841350" cy="1015653"/>
              </a:xfrm>
              <a:prstGeom prst="rect">
                <a:avLst/>
              </a:prstGeom>
              <a:noFill/>
              <a:ln w="9525">
                <a:noFill/>
                <a:miter lim="800000"/>
                <a:headEnd/>
                <a:tailEnd/>
              </a:ln>
            </p:spPr>
            <p:txBody>
              <a:bodyPr wrap="square" lIns="91429" tIns="45715" rIns="91429" bIns="45715">
                <a:spAutoFit/>
              </a:bodyPr>
              <a:lstStyle/>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SOC Management Team</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Resource Management, Skill Development</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Operational Process Improvement</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Program Escalation Management</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Customer Management</a:t>
                </a:r>
              </a:p>
            </p:txBody>
          </p:sp>
          <p:sp>
            <p:nvSpPr>
              <p:cNvPr id="99" name="AutoShape 313"/>
              <p:cNvSpPr>
                <a:spLocks noChangeArrowheads="1"/>
              </p:cNvSpPr>
              <p:nvPr/>
            </p:nvSpPr>
            <p:spPr bwMode="auto">
              <a:xfrm rot="5400000" flipV="1">
                <a:off x="1474985" y="2996388"/>
                <a:ext cx="297140" cy="318714"/>
              </a:xfrm>
              <a:prstGeom prst="rightArrow">
                <a:avLst/>
              </a:prstGeom>
              <a:solidFill>
                <a:srgbClr val="AAAAAA"/>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1" name="Group 110"/>
              <p:cNvGrpSpPr/>
              <p:nvPr/>
            </p:nvGrpSpPr>
            <p:grpSpPr>
              <a:xfrm>
                <a:off x="2136252" y="3186603"/>
                <a:ext cx="547002" cy="330665"/>
                <a:chOff x="310517" y="1805661"/>
                <a:chExt cx="1380495" cy="834513"/>
              </a:xfrm>
              <a:solidFill>
                <a:schemeClr val="accent2"/>
              </a:solidFill>
            </p:grpSpPr>
            <p:sp>
              <p:nvSpPr>
                <p:cNvPr id="128" name="Freeform 122"/>
                <p:cNvSpPr>
                  <a:spLocks noEditPoints="1"/>
                </p:cNvSpPr>
                <p:nvPr/>
              </p:nvSpPr>
              <p:spPr bwMode="auto">
                <a:xfrm>
                  <a:off x="1038290" y="1805661"/>
                  <a:ext cx="652722"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9" name="Freeform 5"/>
                <p:cNvSpPr>
                  <a:spLocks noEditPoints="1"/>
                </p:cNvSpPr>
                <p:nvPr/>
              </p:nvSpPr>
              <p:spPr bwMode="auto">
                <a:xfrm>
                  <a:off x="310517" y="1910429"/>
                  <a:ext cx="611257" cy="729745"/>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114" name="Group 113"/>
            <p:cNvGrpSpPr/>
            <p:nvPr/>
          </p:nvGrpSpPr>
          <p:grpSpPr>
            <a:xfrm>
              <a:off x="503499" y="4964335"/>
              <a:ext cx="517618" cy="289152"/>
              <a:chOff x="-1657431" y="1722962"/>
              <a:chExt cx="1306336" cy="729746"/>
            </a:xfrm>
            <a:solidFill>
              <a:schemeClr val="accent2"/>
            </a:solidFill>
          </p:grpSpPr>
          <p:sp>
            <p:nvSpPr>
              <p:cNvPr id="122" name="Freeform 122"/>
              <p:cNvSpPr>
                <a:spLocks noEditPoints="1"/>
              </p:cNvSpPr>
              <p:nvPr/>
            </p:nvSpPr>
            <p:spPr bwMode="auto">
              <a:xfrm>
                <a:off x="-1003816" y="1889628"/>
                <a:ext cx="652721"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3" name="Freeform 5"/>
              <p:cNvSpPr>
                <a:spLocks noEditPoints="1"/>
              </p:cNvSpPr>
              <p:nvPr/>
            </p:nvSpPr>
            <p:spPr bwMode="auto">
              <a:xfrm>
                <a:off x="-1657431" y="1722962"/>
                <a:ext cx="611256" cy="729746"/>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15" name="Group 114"/>
            <p:cNvGrpSpPr/>
            <p:nvPr/>
          </p:nvGrpSpPr>
          <p:grpSpPr>
            <a:xfrm>
              <a:off x="2908529" y="4964335"/>
              <a:ext cx="517618" cy="289152"/>
              <a:chOff x="-1657431" y="1722962"/>
              <a:chExt cx="1306336" cy="729746"/>
            </a:xfrm>
            <a:solidFill>
              <a:schemeClr val="accent2"/>
            </a:solidFill>
          </p:grpSpPr>
          <p:sp>
            <p:nvSpPr>
              <p:cNvPr id="120" name="Freeform 122"/>
              <p:cNvSpPr>
                <a:spLocks noEditPoints="1"/>
              </p:cNvSpPr>
              <p:nvPr/>
            </p:nvSpPr>
            <p:spPr bwMode="auto">
              <a:xfrm>
                <a:off x="-1003816" y="1889628"/>
                <a:ext cx="652721"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1" name="Freeform 5"/>
              <p:cNvSpPr>
                <a:spLocks noEditPoints="1"/>
              </p:cNvSpPr>
              <p:nvPr/>
            </p:nvSpPr>
            <p:spPr bwMode="auto">
              <a:xfrm>
                <a:off x="-1657431" y="1722962"/>
                <a:ext cx="611256" cy="729746"/>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6" name="Freeform 115"/>
            <p:cNvSpPr/>
            <p:nvPr/>
          </p:nvSpPr>
          <p:spPr>
            <a:xfrm>
              <a:off x="4134449" y="4053313"/>
              <a:ext cx="655137" cy="330201"/>
            </a:xfrm>
            <a:custGeom>
              <a:avLst/>
              <a:gdLst>
                <a:gd name="connsiteX0" fmla="*/ 327568 w 655137"/>
                <a:gd name="connsiteY0" fmla="*/ 21951 h 330201"/>
                <a:gd name="connsiteX1" fmla="*/ 30757 w 655137"/>
                <a:gd name="connsiteY1" fmla="*/ 68728 h 330201"/>
                <a:gd name="connsiteX2" fmla="*/ 327568 w 655137"/>
                <a:gd name="connsiteY2" fmla="*/ 115505 h 330201"/>
                <a:gd name="connsiteX3" fmla="*/ 624379 w 655137"/>
                <a:gd name="connsiteY3" fmla="*/ 68728 h 330201"/>
                <a:gd name="connsiteX4" fmla="*/ 327568 w 655137"/>
                <a:gd name="connsiteY4" fmla="*/ 21951 h 330201"/>
                <a:gd name="connsiteX5" fmla="*/ 327569 w 655137"/>
                <a:gd name="connsiteY5" fmla="*/ 0 h 330201"/>
                <a:gd name="connsiteX6" fmla="*/ 655137 w 655137"/>
                <a:gd name="connsiteY6" fmla="*/ 55045 h 330201"/>
                <a:gd name="connsiteX7" fmla="*/ 655137 w 655137"/>
                <a:gd name="connsiteY7" fmla="*/ 275157 h 330201"/>
                <a:gd name="connsiteX8" fmla="*/ 327569 w 655137"/>
                <a:gd name="connsiteY8" fmla="*/ 330201 h 330201"/>
                <a:gd name="connsiteX9" fmla="*/ 95953 w 655137"/>
                <a:gd name="connsiteY9" fmla="*/ 314083 h 330201"/>
                <a:gd name="connsiteX10" fmla="*/ 0 w 655137"/>
                <a:gd name="connsiteY10" fmla="*/ 275157 h 330201"/>
                <a:gd name="connsiteX11" fmla="*/ 0 w 655137"/>
                <a:gd name="connsiteY11" fmla="*/ 55045 h 330201"/>
                <a:gd name="connsiteX12" fmla="*/ 327569 w 655137"/>
                <a:gd name="connsiteY12"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137" h="330201">
                  <a:moveTo>
                    <a:pt x="327568" y="21951"/>
                  </a:moveTo>
                  <a:cubicBezTo>
                    <a:pt x="163644" y="21951"/>
                    <a:pt x="30757" y="42894"/>
                    <a:pt x="30757" y="68728"/>
                  </a:cubicBezTo>
                  <a:cubicBezTo>
                    <a:pt x="30757" y="94562"/>
                    <a:pt x="163644" y="115505"/>
                    <a:pt x="327568" y="115505"/>
                  </a:cubicBezTo>
                  <a:cubicBezTo>
                    <a:pt x="491492" y="115505"/>
                    <a:pt x="624379" y="94562"/>
                    <a:pt x="624379" y="68728"/>
                  </a:cubicBezTo>
                  <a:cubicBezTo>
                    <a:pt x="624379" y="42894"/>
                    <a:pt x="491492" y="21951"/>
                    <a:pt x="327568" y="21951"/>
                  </a:cubicBezTo>
                  <a:close/>
                  <a:moveTo>
                    <a:pt x="327569" y="0"/>
                  </a:moveTo>
                  <a:cubicBezTo>
                    <a:pt x="508452" y="0"/>
                    <a:pt x="655137" y="24633"/>
                    <a:pt x="655137" y="55045"/>
                  </a:cubicBezTo>
                  <a:lnTo>
                    <a:pt x="655137" y="275157"/>
                  </a:lnTo>
                  <a:cubicBezTo>
                    <a:pt x="655137" y="305568"/>
                    <a:pt x="508452" y="330201"/>
                    <a:pt x="327569" y="330201"/>
                  </a:cubicBezTo>
                  <a:cubicBezTo>
                    <a:pt x="237127" y="330201"/>
                    <a:pt x="155235" y="324043"/>
                    <a:pt x="95953" y="314083"/>
                  </a:cubicBezTo>
                  <a:cubicBezTo>
                    <a:pt x="36671" y="304124"/>
                    <a:pt x="0" y="290362"/>
                    <a:pt x="0" y="275157"/>
                  </a:cubicBezTo>
                  <a:lnTo>
                    <a:pt x="0" y="55045"/>
                  </a:lnTo>
                  <a:cubicBezTo>
                    <a:pt x="0" y="24633"/>
                    <a:pt x="146685" y="0"/>
                    <a:pt x="327569" y="0"/>
                  </a:cubicBezTo>
                  <a:close/>
                </a:path>
              </a:pathLst>
            </a:custGeom>
            <a:solidFill>
              <a:srgbClr val="AAAAAA"/>
            </a:solidFill>
            <a:effectLst/>
          </p:spPr>
          <p:txBody>
            <a:bodyPr wrap="square" lIns="182880" tIns="137160" rIns="137160" bIns="137160" rtlCol="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76" name="Rectangle 75"/>
          <p:cNvSpPr>
            <a:spLocks noChangeArrowheads="1"/>
          </p:cNvSpPr>
          <p:nvPr/>
        </p:nvSpPr>
        <p:spPr bwMode="auto">
          <a:xfrm>
            <a:off x="5359367" y="4909248"/>
            <a:ext cx="4641670" cy="1673673"/>
          </a:xfrm>
          <a:prstGeom prst="rect">
            <a:avLst/>
          </a:prstGeom>
          <a:solidFill>
            <a:sysClr val="window" lastClr="FFFFFF">
              <a:alpha val="38000"/>
            </a:sysClr>
          </a:solidFill>
          <a:ln w="19050" algn="ctr">
            <a:solidFill>
              <a:srgbClr val="AAAAAA"/>
            </a:solidFill>
            <a:prstDash val="dash"/>
            <a:miter lim="800000"/>
            <a:headEnd/>
            <a:tailEnd/>
          </a:ln>
          <a:effectLst/>
        </p:spPr>
        <p:txBody>
          <a:bodyPr wrap="square" lIns="45720" rIns="45720" anchor="t">
            <a:noAutofit/>
          </a:bodyPr>
          <a:lstStyle/>
          <a:p>
            <a:pPr marL="0" marR="0" lvl="0" indent="0" algn="r" defTabSz="914400" rtl="0" eaLnBrk="1" fontAlgn="auto" latinLnBrk="0" hangingPunct="1">
              <a:lnSpc>
                <a:spcPct val="100000"/>
              </a:lnSpc>
              <a:spcBef>
                <a:spcPts val="0"/>
              </a:spcBef>
              <a:spcAft>
                <a:spcPts val="0"/>
              </a:spcAft>
              <a:buClr>
                <a:srgbClr val="AAAAAA"/>
              </a:buClr>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 Incident Management</a:t>
            </a:r>
            <a:endParaRPr kumimoji="0" lang="en-GB"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
                <a:srgbClr val="AAAAAA"/>
              </a:buClr>
              <a:buSzTx/>
              <a:buFontTx/>
              <a:buNone/>
              <a:tabLst/>
              <a:defRPr/>
            </a:pPr>
            <a:endParaRPr kumimoji="0" lang="en-US" sz="3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Text Box 63"/>
          <p:cNvSpPr txBox="1">
            <a:spLocks noChangeArrowheads="1"/>
          </p:cNvSpPr>
          <p:nvPr/>
        </p:nvSpPr>
        <p:spPr bwMode="auto">
          <a:xfrm>
            <a:off x="7583167" y="5428487"/>
            <a:ext cx="2399033" cy="1169541"/>
          </a:xfrm>
          <a:prstGeom prst="rect">
            <a:avLst/>
          </a:prstGeom>
          <a:noFill/>
          <a:ln w="9525">
            <a:noFill/>
            <a:miter lim="800000"/>
            <a:headEnd/>
            <a:tailEnd/>
          </a:ln>
        </p:spPr>
        <p:txBody>
          <a:bodyPr wrap="square" lIns="91429" tIns="45715" rIns="91429" bIns="45715">
            <a:spAutoFit/>
          </a:bodyPr>
          <a:lstStyle/>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Administration of SOC Security</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 Projects</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 SOC Incident Management</a:t>
            </a: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Incident SOC Incident Management</a:t>
            </a: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Enhancement Projects</a:t>
            </a:r>
          </a:p>
        </p:txBody>
      </p:sp>
      <p:sp>
        <p:nvSpPr>
          <p:cNvPr id="78" name="Text Box 64"/>
          <p:cNvSpPr txBox="1">
            <a:spLocks noChangeArrowheads="1"/>
          </p:cNvSpPr>
          <p:nvPr/>
        </p:nvSpPr>
        <p:spPr bwMode="auto">
          <a:xfrm>
            <a:off x="7592183" y="5236539"/>
            <a:ext cx="1178388" cy="261600"/>
          </a:xfrm>
          <a:prstGeom prst="rect">
            <a:avLst/>
          </a:prstGeom>
          <a:noFill/>
          <a:ln w="9525">
            <a:noFill/>
            <a:miter lim="800000"/>
            <a:headEnd/>
            <a:tailEnd/>
          </a:ln>
        </p:spPr>
        <p:txBody>
          <a:bodyPr wrap="square" lIns="91429" tIns="45715" rIns="91429" bIns="45715">
            <a:spAutoFit/>
          </a:bodyPr>
          <a:lstStyle/>
          <a:p>
            <a:pPr marL="0" marR="0" lvl="0" indent="0" algn="l" defTabSz="914400" rtl="0" eaLnBrk="1" fontAlgn="auto" latinLnBrk="0" hangingPunct="1">
              <a:lnSpc>
                <a:spcPct val="100000"/>
              </a:lnSpc>
              <a:spcBef>
                <a:spcPts val="0"/>
              </a:spcBef>
              <a:spcAft>
                <a:spcPts val="0"/>
              </a:spcAft>
              <a:buClr>
                <a:srgbClr val="AAAAAA"/>
              </a:buClr>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 Security</a:t>
            </a:r>
          </a:p>
        </p:txBody>
      </p:sp>
      <p:sp>
        <p:nvSpPr>
          <p:cNvPr id="89" name="Text Box 16"/>
          <p:cNvSpPr txBox="1">
            <a:spLocks noChangeArrowheads="1"/>
          </p:cNvSpPr>
          <p:nvPr/>
        </p:nvSpPr>
        <p:spPr bwMode="auto">
          <a:xfrm>
            <a:off x="5231851" y="3794206"/>
            <a:ext cx="1497504" cy="707876"/>
          </a:xfrm>
          <a:prstGeom prst="rect">
            <a:avLst/>
          </a:prstGeom>
          <a:noFill/>
          <a:ln w="9525" algn="ctr">
            <a:noFill/>
            <a:miter lim="800000"/>
            <a:headEnd/>
            <a:tailEnd/>
          </a:ln>
        </p:spPr>
        <p:txBody>
          <a:bodyPr wrap="none" lIns="91429" tIns="45715" rIns="91429" bIns="45715">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Threat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Alert &amp; Advisory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(Intelligent Patch</a:t>
            </a:r>
            <a:b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Service)</a:t>
            </a:r>
          </a:p>
        </p:txBody>
      </p:sp>
      <p:sp>
        <p:nvSpPr>
          <p:cNvPr id="92" name="Text Box 105"/>
          <p:cNvSpPr txBox="1">
            <a:spLocks noChangeArrowheads="1"/>
          </p:cNvSpPr>
          <p:nvPr/>
        </p:nvSpPr>
        <p:spPr bwMode="auto">
          <a:xfrm>
            <a:off x="5516748" y="5428862"/>
            <a:ext cx="2067357" cy="1131069"/>
          </a:xfrm>
          <a:prstGeom prst="rect">
            <a:avLst/>
          </a:prstGeom>
          <a:noFill/>
          <a:ln w="9525">
            <a:noFill/>
            <a:miter lim="800000"/>
            <a:headEnd/>
            <a:tailEnd/>
          </a:ln>
        </p:spPr>
        <p:txBody>
          <a:bodyPr wrap="square" lIns="91429" tIns="45715" rIns="91429" bIns="45715">
            <a:spAutoFit/>
          </a:bodyPr>
          <a:lstStyle/>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of SOC                            Tool Configuration</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Enhancement to SOC Tools </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Architecture Design of SOC</a:t>
            </a:r>
          </a:p>
          <a:p>
            <a:pPr marL="114300" marR="0" lvl="0" indent="-114300" algn="l" defTabSz="914400" rtl="0" eaLnBrk="1" fontAlgn="auto" latinLnBrk="0" hangingPunct="1">
              <a:lnSpc>
                <a:spcPct val="100000"/>
              </a:lnSpc>
              <a:spcBef>
                <a:spcPts val="0"/>
              </a:spcBef>
              <a:spcAft>
                <a:spcPts val="300"/>
              </a:spcAft>
              <a:buClr>
                <a:schemeClr val="bg2"/>
              </a:buClr>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Transformation Projects                    for SOC</a:t>
            </a:r>
          </a:p>
        </p:txBody>
      </p:sp>
      <p:sp>
        <p:nvSpPr>
          <p:cNvPr id="93" name="Text Box 106"/>
          <p:cNvSpPr txBox="1">
            <a:spLocks noChangeArrowheads="1"/>
          </p:cNvSpPr>
          <p:nvPr/>
        </p:nvSpPr>
        <p:spPr bwMode="auto">
          <a:xfrm>
            <a:off x="5459429" y="5226871"/>
            <a:ext cx="2167894" cy="261600"/>
          </a:xfrm>
          <a:prstGeom prst="rect">
            <a:avLst/>
          </a:prstGeom>
          <a:noFill/>
          <a:ln w="9525">
            <a:noFill/>
            <a:miter lim="800000"/>
            <a:headEnd/>
            <a:tailEnd/>
          </a:ln>
        </p:spPr>
        <p:txBody>
          <a:bodyPr wrap="square" lIns="91429" tIns="45715" rIns="91429" bIns="4571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 Engineering</a:t>
            </a:r>
          </a:p>
        </p:txBody>
      </p:sp>
      <p:cxnSp>
        <p:nvCxnSpPr>
          <p:cNvPr id="119" name="Elbow Connector 118"/>
          <p:cNvCxnSpPr/>
          <p:nvPr/>
        </p:nvCxnSpPr>
        <p:spPr>
          <a:xfrm rot="16200000" flipV="1">
            <a:off x="2702099" y="3992388"/>
            <a:ext cx="389702" cy="2285270"/>
          </a:xfrm>
          <a:prstGeom prst="bentConnector3">
            <a:avLst>
              <a:gd name="adj1" fmla="val 59777"/>
            </a:avLst>
          </a:prstGeom>
          <a:noFill/>
          <a:ln w="28575" cap="flat" cmpd="sng" algn="ctr">
            <a:solidFill>
              <a:srgbClr val="AAAAAA"/>
            </a:solidFill>
            <a:prstDash val="solid"/>
            <a:round/>
            <a:headEnd/>
            <a:tailEnd type="triangle" w="med" len="med"/>
          </a:ln>
          <a:effectLst/>
        </p:spPr>
      </p:cxnSp>
      <p:grpSp>
        <p:nvGrpSpPr>
          <p:cNvPr id="113" name="Group 112"/>
          <p:cNvGrpSpPr/>
          <p:nvPr/>
        </p:nvGrpSpPr>
        <p:grpSpPr>
          <a:xfrm>
            <a:off x="8704743" y="5181600"/>
            <a:ext cx="432864" cy="261600"/>
            <a:chOff x="-1557945" y="1870079"/>
            <a:chExt cx="1206850" cy="729746"/>
          </a:xfrm>
          <a:solidFill>
            <a:schemeClr val="accent5"/>
          </a:solidFill>
        </p:grpSpPr>
        <p:sp>
          <p:nvSpPr>
            <p:cNvPr id="124" name="Freeform 122"/>
            <p:cNvSpPr>
              <a:spLocks noEditPoints="1"/>
            </p:cNvSpPr>
            <p:nvPr/>
          </p:nvSpPr>
          <p:spPr bwMode="auto">
            <a:xfrm>
              <a:off x="-1003816" y="1889628"/>
              <a:ext cx="652721"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5" name="Freeform 5"/>
            <p:cNvSpPr>
              <a:spLocks noEditPoints="1"/>
            </p:cNvSpPr>
            <p:nvPr/>
          </p:nvSpPr>
          <p:spPr bwMode="auto">
            <a:xfrm>
              <a:off x="-1557945" y="1870079"/>
              <a:ext cx="611256" cy="729746"/>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7" name="Freeform 116"/>
          <p:cNvSpPr/>
          <p:nvPr/>
        </p:nvSpPr>
        <p:spPr>
          <a:xfrm>
            <a:off x="5676712" y="4482798"/>
            <a:ext cx="655137" cy="330201"/>
          </a:xfrm>
          <a:custGeom>
            <a:avLst/>
            <a:gdLst>
              <a:gd name="connsiteX0" fmla="*/ 327568 w 655137"/>
              <a:gd name="connsiteY0" fmla="*/ 21951 h 330201"/>
              <a:gd name="connsiteX1" fmla="*/ 30757 w 655137"/>
              <a:gd name="connsiteY1" fmla="*/ 68728 h 330201"/>
              <a:gd name="connsiteX2" fmla="*/ 327568 w 655137"/>
              <a:gd name="connsiteY2" fmla="*/ 115505 h 330201"/>
              <a:gd name="connsiteX3" fmla="*/ 624379 w 655137"/>
              <a:gd name="connsiteY3" fmla="*/ 68728 h 330201"/>
              <a:gd name="connsiteX4" fmla="*/ 327568 w 655137"/>
              <a:gd name="connsiteY4" fmla="*/ 21951 h 330201"/>
              <a:gd name="connsiteX5" fmla="*/ 327569 w 655137"/>
              <a:gd name="connsiteY5" fmla="*/ 0 h 330201"/>
              <a:gd name="connsiteX6" fmla="*/ 655137 w 655137"/>
              <a:gd name="connsiteY6" fmla="*/ 55045 h 330201"/>
              <a:gd name="connsiteX7" fmla="*/ 655137 w 655137"/>
              <a:gd name="connsiteY7" fmla="*/ 275157 h 330201"/>
              <a:gd name="connsiteX8" fmla="*/ 327569 w 655137"/>
              <a:gd name="connsiteY8" fmla="*/ 330201 h 330201"/>
              <a:gd name="connsiteX9" fmla="*/ 95953 w 655137"/>
              <a:gd name="connsiteY9" fmla="*/ 314083 h 330201"/>
              <a:gd name="connsiteX10" fmla="*/ 0 w 655137"/>
              <a:gd name="connsiteY10" fmla="*/ 275157 h 330201"/>
              <a:gd name="connsiteX11" fmla="*/ 0 w 655137"/>
              <a:gd name="connsiteY11" fmla="*/ 55045 h 330201"/>
              <a:gd name="connsiteX12" fmla="*/ 327569 w 655137"/>
              <a:gd name="connsiteY12"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137" h="330201">
                <a:moveTo>
                  <a:pt x="327568" y="21951"/>
                </a:moveTo>
                <a:cubicBezTo>
                  <a:pt x="163644" y="21951"/>
                  <a:pt x="30757" y="42894"/>
                  <a:pt x="30757" y="68728"/>
                </a:cubicBezTo>
                <a:cubicBezTo>
                  <a:pt x="30757" y="94562"/>
                  <a:pt x="163644" y="115505"/>
                  <a:pt x="327568" y="115505"/>
                </a:cubicBezTo>
                <a:cubicBezTo>
                  <a:pt x="491492" y="115505"/>
                  <a:pt x="624379" y="94562"/>
                  <a:pt x="624379" y="68728"/>
                </a:cubicBezTo>
                <a:cubicBezTo>
                  <a:pt x="624379" y="42894"/>
                  <a:pt x="491492" y="21951"/>
                  <a:pt x="327568" y="21951"/>
                </a:cubicBezTo>
                <a:close/>
                <a:moveTo>
                  <a:pt x="327569" y="0"/>
                </a:moveTo>
                <a:cubicBezTo>
                  <a:pt x="508452" y="0"/>
                  <a:pt x="655137" y="24633"/>
                  <a:pt x="655137" y="55045"/>
                </a:cubicBezTo>
                <a:lnTo>
                  <a:pt x="655137" y="275157"/>
                </a:lnTo>
                <a:cubicBezTo>
                  <a:pt x="655137" y="305568"/>
                  <a:pt x="508452" y="330201"/>
                  <a:pt x="327569" y="330201"/>
                </a:cubicBezTo>
                <a:cubicBezTo>
                  <a:pt x="237127" y="330201"/>
                  <a:pt x="155235" y="324043"/>
                  <a:pt x="95953" y="314083"/>
                </a:cubicBezTo>
                <a:cubicBezTo>
                  <a:pt x="36671" y="304124"/>
                  <a:pt x="0" y="290362"/>
                  <a:pt x="0" y="275157"/>
                </a:cubicBezTo>
                <a:lnTo>
                  <a:pt x="0" y="55045"/>
                </a:lnTo>
                <a:cubicBezTo>
                  <a:pt x="0" y="24633"/>
                  <a:pt x="146685" y="0"/>
                  <a:pt x="327569" y="0"/>
                </a:cubicBezTo>
                <a:close/>
              </a:path>
            </a:pathLst>
          </a:custGeom>
          <a:solidFill>
            <a:srgbClr val="AAAAAA"/>
          </a:solidFill>
          <a:effectLst/>
        </p:spPr>
        <p:txBody>
          <a:bodyPr wrap="square" lIns="182880" tIns="137160" rIns="137160" bIns="137160" rtlCol="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74" name="Elbow Connector 73"/>
          <p:cNvCxnSpPr>
            <a:stCxn id="79" idx="0"/>
            <a:endCxn id="93" idx="1"/>
          </p:cNvCxnSpPr>
          <p:nvPr/>
        </p:nvCxnSpPr>
        <p:spPr>
          <a:xfrm rot="16200000" flipH="1">
            <a:off x="4735608" y="4633850"/>
            <a:ext cx="27797" cy="1419844"/>
          </a:xfrm>
          <a:prstGeom prst="bentConnector4">
            <a:avLst>
              <a:gd name="adj1" fmla="val -822391"/>
              <a:gd name="adj2" fmla="val 87646"/>
            </a:avLst>
          </a:prstGeom>
          <a:noFill/>
          <a:ln w="28575" cap="flat" cmpd="sng" algn="ctr">
            <a:solidFill>
              <a:srgbClr val="AAAAAA"/>
            </a:solidFill>
            <a:prstDash val="solid"/>
            <a:round/>
            <a:headEnd/>
            <a:tailEnd type="none" w="med" len="med"/>
          </a:ln>
          <a:effectLst/>
        </p:spPr>
      </p:cxnSp>
      <p:sp>
        <p:nvSpPr>
          <p:cNvPr id="139" name="Title 4">
            <a:extLst>
              <a:ext uri="{FF2B5EF4-FFF2-40B4-BE49-F238E27FC236}">
                <a16:creationId xmlns:a16="http://schemas.microsoft.com/office/drawing/2014/main" id="{CB898165-3383-422E-8D8E-CB9DD512A742}"/>
              </a:ext>
            </a:extLst>
          </p:cNvPr>
          <p:cNvSpPr>
            <a:spLocks noGrp="1"/>
          </p:cNvSpPr>
          <p:nvPr>
            <p:ph type="title"/>
          </p:nvPr>
        </p:nvSpPr>
        <p:spPr>
          <a:xfrm>
            <a:off x="226203" y="577802"/>
            <a:ext cx="11582400" cy="552204"/>
          </a:xfrm>
        </p:spPr>
        <p:txBody>
          <a:bodyPr/>
          <a:lstStyle/>
          <a:p>
            <a:r>
              <a:rPr lang="en-US" dirty="0"/>
              <a:t>Detection and Response Service Delivery Structure </a:t>
            </a:r>
          </a:p>
        </p:txBody>
      </p:sp>
      <p:sp>
        <p:nvSpPr>
          <p:cNvPr id="140" name="Footer Placeholder 1">
            <a:extLst>
              <a:ext uri="{FF2B5EF4-FFF2-40B4-BE49-F238E27FC236}">
                <a16:creationId xmlns:a16="http://schemas.microsoft.com/office/drawing/2014/main" id="{E5C64900-1D8A-4CA2-BA8D-9E10C6E9EB9C}"/>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2019 NTT DATA, Inc. All rights reserved.</a:t>
            </a:r>
          </a:p>
        </p:txBody>
      </p:sp>
      <p:sp>
        <p:nvSpPr>
          <p:cNvPr id="141" name="Slide Number Placeholder 2">
            <a:extLst>
              <a:ext uri="{FF2B5EF4-FFF2-40B4-BE49-F238E27FC236}">
                <a16:creationId xmlns:a16="http://schemas.microsoft.com/office/drawing/2014/main" id="{EA25A503-90BB-4C39-9488-AD3AAB23F699}"/>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19</a:t>
            </a:fld>
            <a:endParaRPr lang="en-US" dirty="0"/>
          </a:p>
        </p:txBody>
      </p:sp>
      <p:grpSp>
        <p:nvGrpSpPr>
          <p:cNvPr id="137" name="Group 136">
            <a:extLst>
              <a:ext uri="{FF2B5EF4-FFF2-40B4-BE49-F238E27FC236}">
                <a16:creationId xmlns:a16="http://schemas.microsoft.com/office/drawing/2014/main" id="{4E4D2A82-2ED9-49D4-A783-D71DB0F571C4}"/>
              </a:ext>
            </a:extLst>
          </p:cNvPr>
          <p:cNvGrpSpPr/>
          <p:nvPr/>
        </p:nvGrpSpPr>
        <p:grpSpPr>
          <a:xfrm>
            <a:off x="6820522" y="5167262"/>
            <a:ext cx="432864" cy="261600"/>
            <a:chOff x="-1557945" y="1870079"/>
            <a:chExt cx="1206850" cy="729746"/>
          </a:xfrm>
          <a:solidFill>
            <a:schemeClr val="accent5"/>
          </a:solidFill>
        </p:grpSpPr>
        <p:sp>
          <p:nvSpPr>
            <p:cNvPr id="138" name="Freeform 122">
              <a:extLst>
                <a:ext uri="{FF2B5EF4-FFF2-40B4-BE49-F238E27FC236}">
                  <a16:creationId xmlns:a16="http://schemas.microsoft.com/office/drawing/2014/main" id="{1C03AAEE-F001-43FD-9FAD-64CCBBFDAAD9}"/>
                </a:ext>
              </a:extLst>
            </p:cNvPr>
            <p:cNvSpPr>
              <a:spLocks noEditPoints="1"/>
            </p:cNvSpPr>
            <p:nvPr/>
          </p:nvSpPr>
          <p:spPr bwMode="auto">
            <a:xfrm>
              <a:off x="-1003816" y="1889628"/>
              <a:ext cx="652721" cy="56308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2" name="Freeform 5">
              <a:extLst>
                <a:ext uri="{FF2B5EF4-FFF2-40B4-BE49-F238E27FC236}">
                  <a16:creationId xmlns:a16="http://schemas.microsoft.com/office/drawing/2014/main" id="{3C16741C-9E91-406E-A62E-DD2BBADB84F4}"/>
                </a:ext>
              </a:extLst>
            </p:cNvPr>
            <p:cNvSpPr>
              <a:spLocks noEditPoints="1"/>
            </p:cNvSpPr>
            <p:nvPr/>
          </p:nvSpPr>
          <p:spPr bwMode="auto">
            <a:xfrm>
              <a:off x="-1557945" y="1870079"/>
              <a:ext cx="611256" cy="729746"/>
            </a:xfrm>
            <a:custGeom>
              <a:avLst/>
              <a:gdLst>
                <a:gd name="T0" fmla="*/ 96 w 192"/>
                <a:gd name="T1" fmla="*/ 127 h 229"/>
                <a:gd name="T2" fmla="*/ 160 w 192"/>
                <a:gd name="T3" fmla="*/ 63 h 229"/>
                <a:gd name="T4" fmla="*/ 96 w 192"/>
                <a:gd name="T5" fmla="*/ 0 h 229"/>
                <a:gd name="T6" fmla="*/ 32 w 192"/>
                <a:gd name="T7" fmla="*/ 63 h 229"/>
                <a:gd name="T8" fmla="*/ 96 w 192"/>
                <a:gd name="T9" fmla="*/ 127 h 229"/>
                <a:gd name="T10" fmla="*/ 68 w 192"/>
                <a:gd name="T11" fmla="*/ 25 h 229"/>
                <a:gd name="T12" fmla="*/ 68 w 192"/>
                <a:gd name="T13" fmla="*/ 25 h 229"/>
                <a:gd name="T14" fmla="*/ 123 w 192"/>
                <a:gd name="T15" fmla="*/ 75 h 229"/>
                <a:gd name="T16" fmla="*/ 143 w 192"/>
                <a:gd name="T17" fmla="*/ 71 h 229"/>
                <a:gd name="T18" fmla="*/ 96 w 192"/>
                <a:gd name="T19" fmla="*/ 111 h 229"/>
                <a:gd name="T20" fmla="*/ 48 w 192"/>
                <a:gd name="T21" fmla="*/ 63 h 229"/>
                <a:gd name="T22" fmla="*/ 68 w 192"/>
                <a:gd name="T23" fmla="*/ 25 h 229"/>
                <a:gd name="T24" fmla="*/ 175 w 192"/>
                <a:gd name="T25" fmla="*/ 118 h 229"/>
                <a:gd name="T26" fmla="*/ 175 w 192"/>
                <a:gd name="T27" fmla="*/ 118 h 229"/>
                <a:gd name="T28" fmla="*/ 142 w 192"/>
                <a:gd name="T29" fmla="*/ 118 h 229"/>
                <a:gd name="T30" fmla="*/ 126 w 192"/>
                <a:gd name="T31" fmla="*/ 135 h 229"/>
                <a:gd name="T32" fmla="*/ 126 w 192"/>
                <a:gd name="T33" fmla="*/ 229 h 229"/>
                <a:gd name="T34" fmla="*/ 192 w 192"/>
                <a:gd name="T35" fmla="*/ 229 h 229"/>
                <a:gd name="T36" fmla="*/ 192 w 192"/>
                <a:gd name="T37" fmla="*/ 136 h 229"/>
                <a:gd name="T38" fmla="*/ 175 w 192"/>
                <a:gd name="T39" fmla="*/ 118 h 229"/>
                <a:gd name="T40" fmla="*/ 82 w 192"/>
                <a:gd name="T41" fmla="*/ 147 h 229"/>
                <a:gd name="T42" fmla="*/ 82 w 192"/>
                <a:gd name="T43" fmla="*/ 147 h 229"/>
                <a:gd name="T44" fmla="*/ 82 w 192"/>
                <a:gd name="T45" fmla="*/ 229 h 229"/>
                <a:gd name="T46" fmla="*/ 112 w 192"/>
                <a:gd name="T47" fmla="*/ 229 h 229"/>
                <a:gd name="T48" fmla="*/ 112 w 192"/>
                <a:gd name="T49" fmla="*/ 147 h 229"/>
                <a:gd name="T50" fmla="*/ 96 w 192"/>
                <a:gd name="T51" fmla="*/ 134 h 229"/>
                <a:gd name="T52" fmla="*/ 82 w 192"/>
                <a:gd name="T53" fmla="*/ 147 h 229"/>
                <a:gd name="T54" fmla="*/ 50 w 192"/>
                <a:gd name="T55" fmla="*/ 118 h 229"/>
                <a:gd name="T56" fmla="*/ 50 w 192"/>
                <a:gd name="T57" fmla="*/ 118 h 229"/>
                <a:gd name="T58" fmla="*/ 17 w 192"/>
                <a:gd name="T59" fmla="*/ 118 h 229"/>
                <a:gd name="T60" fmla="*/ 0 w 192"/>
                <a:gd name="T61" fmla="*/ 136 h 229"/>
                <a:gd name="T62" fmla="*/ 0 w 192"/>
                <a:gd name="T63" fmla="*/ 229 h 229"/>
                <a:gd name="T64" fmla="*/ 68 w 192"/>
                <a:gd name="T65" fmla="*/ 229 h 229"/>
                <a:gd name="T66" fmla="*/ 68 w 192"/>
                <a:gd name="T67" fmla="*/ 135 h 229"/>
                <a:gd name="T68" fmla="*/ 50 w 192"/>
                <a:gd name="T69"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29">
                  <a:moveTo>
                    <a:pt x="96" y="127"/>
                  </a:moveTo>
                  <a:cubicBezTo>
                    <a:pt x="131" y="127"/>
                    <a:pt x="160" y="99"/>
                    <a:pt x="160" y="63"/>
                  </a:cubicBezTo>
                  <a:cubicBezTo>
                    <a:pt x="160" y="28"/>
                    <a:pt x="131" y="0"/>
                    <a:pt x="96" y="0"/>
                  </a:cubicBezTo>
                  <a:cubicBezTo>
                    <a:pt x="61" y="0"/>
                    <a:pt x="32" y="28"/>
                    <a:pt x="32" y="63"/>
                  </a:cubicBezTo>
                  <a:cubicBezTo>
                    <a:pt x="32" y="99"/>
                    <a:pt x="61" y="127"/>
                    <a:pt x="96" y="127"/>
                  </a:cubicBezTo>
                  <a:close/>
                  <a:moveTo>
                    <a:pt x="68" y="25"/>
                  </a:moveTo>
                  <a:cubicBezTo>
                    <a:pt x="68" y="25"/>
                    <a:pt x="68" y="25"/>
                    <a:pt x="68" y="25"/>
                  </a:cubicBezTo>
                  <a:cubicBezTo>
                    <a:pt x="70" y="53"/>
                    <a:pt x="94" y="75"/>
                    <a:pt x="123" y="75"/>
                  </a:cubicBezTo>
                  <a:cubicBezTo>
                    <a:pt x="130" y="75"/>
                    <a:pt x="137" y="74"/>
                    <a:pt x="143" y="71"/>
                  </a:cubicBezTo>
                  <a:cubicBezTo>
                    <a:pt x="139" y="94"/>
                    <a:pt x="120" y="111"/>
                    <a:pt x="96" y="111"/>
                  </a:cubicBezTo>
                  <a:cubicBezTo>
                    <a:pt x="70" y="111"/>
                    <a:pt x="48" y="90"/>
                    <a:pt x="48" y="63"/>
                  </a:cubicBezTo>
                  <a:cubicBezTo>
                    <a:pt x="48" y="48"/>
                    <a:pt x="56" y="34"/>
                    <a:pt x="68" y="25"/>
                  </a:cubicBezTo>
                  <a:close/>
                  <a:moveTo>
                    <a:pt x="175" y="118"/>
                  </a:moveTo>
                  <a:cubicBezTo>
                    <a:pt x="175" y="118"/>
                    <a:pt x="175" y="118"/>
                    <a:pt x="175" y="118"/>
                  </a:cubicBezTo>
                  <a:cubicBezTo>
                    <a:pt x="142" y="118"/>
                    <a:pt x="142" y="118"/>
                    <a:pt x="142" y="118"/>
                  </a:cubicBezTo>
                  <a:cubicBezTo>
                    <a:pt x="136" y="124"/>
                    <a:pt x="126" y="135"/>
                    <a:pt x="126" y="135"/>
                  </a:cubicBezTo>
                  <a:cubicBezTo>
                    <a:pt x="126" y="229"/>
                    <a:pt x="126" y="229"/>
                    <a:pt x="126" y="229"/>
                  </a:cubicBezTo>
                  <a:cubicBezTo>
                    <a:pt x="192" y="229"/>
                    <a:pt x="192" y="229"/>
                    <a:pt x="192" y="229"/>
                  </a:cubicBezTo>
                  <a:cubicBezTo>
                    <a:pt x="192" y="136"/>
                    <a:pt x="192" y="136"/>
                    <a:pt x="192" y="136"/>
                  </a:cubicBezTo>
                  <a:cubicBezTo>
                    <a:pt x="192" y="126"/>
                    <a:pt x="185" y="118"/>
                    <a:pt x="175" y="118"/>
                  </a:cubicBezTo>
                  <a:close/>
                  <a:moveTo>
                    <a:pt x="82" y="147"/>
                  </a:moveTo>
                  <a:cubicBezTo>
                    <a:pt x="82" y="147"/>
                    <a:pt x="82" y="147"/>
                    <a:pt x="82" y="147"/>
                  </a:cubicBezTo>
                  <a:cubicBezTo>
                    <a:pt x="82" y="229"/>
                    <a:pt x="82" y="229"/>
                    <a:pt x="82" y="229"/>
                  </a:cubicBezTo>
                  <a:cubicBezTo>
                    <a:pt x="112" y="229"/>
                    <a:pt x="112" y="229"/>
                    <a:pt x="112" y="229"/>
                  </a:cubicBezTo>
                  <a:cubicBezTo>
                    <a:pt x="112" y="147"/>
                    <a:pt x="112" y="147"/>
                    <a:pt x="112" y="147"/>
                  </a:cubicBezTo>
                  <a:cubicBezTo>
                    <a:pt x="96" y="134"/>
                    <a:pt x="96" y="134"/>
                    <a:pt x="96" y="134"/>
                  </a:cubicBezTo>
                  <a:cubicBezTo>
                    <a:pt x="96" y="134"/>
                    <a:pt x="85" y="144"/>
                    <a:pt x="82" y="147"/>
                  </a:cubicBezTo>
                  <a:close/>
                  <a:moveTo>
                    <a:pt x="50" y="118"/>
                  </a:moveTo>
                  <a:cubicBezTo>
                    <a:pt x="50" y="118"/>
                    <a:pt x="50" y="118"/>
                    <a:pt x="50" y="118"/>
                  </a:cubicBezTo>
                  <a:cubicBezTo>
                    <a:pt x="17" y="118"/>
                    <a:pt x="17" y="118"/>
                    <a:pt x="17" y="118"/>
                  </a:cubicBezTo>
                  <a:cubicBezTo>
                    <a:pt x="7" y="118"/>
                    <a:pt x="0" y="126"/>
                    <a:pt x="0" y="136"/>
                  </a:cubicBezTo>
                  <a:cubicBezTo>
                    <a:pt x="0" y="229"/>
                    <a:pt x="0" y="229"/>
                    <a:pt x="0" y="229"/>
                  </a:cubicBezTo>
                  <a:cubicBezTo>
                    <a:pt x="68" y="229"/>
                    <a:pt x="68" y="229"/>
                    <a:pt x="68" y="229"/>
                  </a:cubicBezTo>
                  <a:cubicBezTo>
                    <a:pt x="68" y="135"/>
                    <a:pt x="68" y="135"/>
                    <a:pt x="68" y="135"/>
                  </a:cubicBezTo>
                  <a:cubicBezTo>
                    <a:pt x="62" y="130"/>
                    <a:pt x="56" y="124"/>
                    <a:pt x="5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82" name="Line 6"/>
          <p:cNvSpPr>
            <a:spLocks noChangeShapeType="1"/>
          </p:cNvSpPr>
          <p:nvPr/>
        </p:nvSpPr>
        <p:spPr bwMode="auto">
          <a:xfrm flipH="1" flipV="1">
            <a:off x="2116527" y="1814316"/>
            <a:ext cx="1821460" cy="716374"/>
          </a:xfrm>
          <a:prstGeom prst="line">
            <a:avLst/>
          </a:prstGeom>
          <a:noFill/>
          <a:ln w="28575">
            <a:solidFill>
              <a:srgbClr val="AAAAAA"/>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701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right)">
                                      <p:cBhvr>
                                        <p:cTn id="12" dur="500"/>
                                        <p:tgtEl>
                                          <p:spTgt spid="1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right)">
                                      <p:cBhvr>
                                        <p:cTn id="21" dur="500"/>
                                        <p:tgtEl>
                                          <p:spTgt spid="8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82" grpId="0" animBg="1"/>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BBEE57-EE48-4E32-8ADA-F51F5AE0FCDB}"/>
              </a:ext>
            </a:extLst>
          </p:cNvPr>
          <p:cNvSpPr>
            <a:spLocks noGrp="1"/>
          </p:cNvSpPr>
          <p:nvPr>
            <p:ph type="ftr" sz="quarter" idx="10"/>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2465B610-46C4-477E-8104-A7AD1D3A9F7D}"/>
              </a:ext>
            </a:extLst>
          </p:cNvPr>
          <p:cNvSpPr>
            <a:spLocks noGrp="1"/>
          </p:cNvSpPr>
          <p:nvPr>
            <p:ph type="sldNum" sz="quarter" idx="11"/>
          </p:nvPr>
        </p:nvSpPr>
        <p:spPr/>
        <p:txBody>
          <a:bodyPr/>
          <a:lstStyle/>
          <a:p>
            <a:pPr algn="ctr"/>
            <a:fld id="{92EA2340-BE12-4138-BE15-7C339B03EB4B}" type="slidenum">
              <a:rPr lang="en-US" smtClean="0"/>
              <a:pPr algn="ctr"/>
              <a:t>2</a:t>
            </a:fld>
            <a:endParaRPr lang="en-US" dirty="0"/>
          </a:p>
        </p:txBody>
      </p:sp>
      <p:sp>
        <p:nvSpPr>
          <p:cNvPr id="4" name="Text Placeholder 3">
            <a:extLst>
              <a:ext uri="{FF2B5EF4-FFF2-40B4-BE49-F238E27FC236}">
                <a16:creationId xmlns:a16="http://schemas.microsoft.com/office/drawing/2014/main" id="{9F59B787-26F4-459C-B512-1458EDE53DE4}"/>
              </a:ext>
            </a:extLst>
          </p:cNvPr>
          <p:cNvSpPr>
            <a:spLocks noGrp="1"/>
          </p:cNvSpPr>
          <p:nvPr>
            <p:ph type="body" sz="quarter" idx="12"/>
          </p:nvPr>
        </p:nvSpPr>
        <p:spPr/>
        <p:txBody>
          <a:bodyPr/>
          <a:lstStyle/>
          <a:p>
            <a:r>
              <a:rPr lang="en-US" dirty="0"/>
              <a:t>Corporate Overview </a:t>
            </a:r>
          </a:p>
        </p:txBody>
      </p:sp>
    </p:spTree>
    <p:extLst>
      <p:ext uri="{BB962C8B-B14F-4D97-AF65-F5344CB8AC3E}">
        <p14:creationId xmlns:p14="http://schemas.microsoft.com/office/powerpoint/2010/main" val="124538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reeform 6"/>
          <p:cNvSpPr>
            <a:spLocks/>
          </p:cNvSpPr>
          <p:nvPr/>
        </p:nvSpPr>
        <p:spPr bwMode="auto">
          <a:xfrm>
            <a:off x="2013745" y="1423802"/>
            <a:ext cx="1949568" cy="4291197"/>
          </a:xfrm>
          <a:prstGeom prst="rect">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 name="AutoShape 4"/>
          <p:cNvSpPr>
            <a:spLocks noChangeAspect="1" noChangeArrowheads="1" noTextEdit="1"/>
          </p:cNvSpPr>
          <p:nvPr/>
        </p:nvSpPr>
        <p:spPr bwMode="auto">
          <a:xfrm>
            <a:off x="2013745" y="1423802"/>
            <a:ext cx="8164513" cy="4254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 name="Freeform 17"/>
          <p:cNvSpPr>
            <a:spLocks/>
          </p:cNvSpPr>
          <p:nvPr/>
        </p:nvSpPr>
        <p:spPr bwMode="auto">
          <a:xfrm>
            <a:off x="4078501" y="1423802"/>
            <a:ext cx="1949568" cy="4291197"/>
          </a:xfrm>
          <a:prstGeom prst="rect">
            <a:avLst/>
          </a:pr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 name="Freeform 24"/>
          <p:cNvSpPr>
            <a:spLocks/>
          </p:cNvSpPr>
          <p:nvPr/>
        </p:nvSpPr>
        <p:spPr bwMode="auto">
          <a:xfrm>
            <a:off x="6156577" y="1423802"/>
            <a:ext cx="1949568" cy="4291195"/>
          </a:xfrm>
          <a:prstGeom prst="rect">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 name="Freeform 31"/>
          <p:cNvSpPr>
            <a:spLocks/>
          </p:cNvSpPr>
          <p:nvPr/>
        </p:nvSpPr>
        <p:spPr bwMode="auto">
          <a:xfrm>
            <a:off x="8228690" y="1423802"/>
            <a:ext cx="1949568" cy="4291197"/>
          </a:xfrm>
          <a:prstGeom prst="rect">
            <a:avLst/>
          </a:pr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TextBox 13"/>
          <p:cNvSpPr txBox="1"/>
          <p:nvPr/>
        </p:nvSpPr>
        <p:spPr>
          <a:xfrm>
            <a:off x="2074129" y="2982127"/>
            <a:ext cx="1828800" cy="1292662"/>
          </a:xfrm>
          <a:prstGeom prst="rect">
            <a:avLst/>
          </a:prstGeom>
          <a:noFill/>
        </p:spPr>
        <p:txBody>
          <a:bodyPr wrap="square" rtlCol="0">
            <a:spAutoFit/>
          </a:bodyPr>
          <a:lstStyle/>
          <a:p>
            <a:r>
              <a:rPr lang="en-US" sz="1600" dirty="0">
                <a:solidFill>
                  <a:schemeClr val="bg1"/>
                </a:solidFill>
              </a:rPr>
              <a:t>Wide variety of available reports and dashboards are available</a:t>
            </a:r>
          </a:p>
          <a:p>
            <a:endParaRPr lang="en-US" sz="1400" dirty="0">
              <a:solidFill>
                <a:schemeClr val="bg1"/>
              </a:solidFill>
              <a:latin typeface="+mn-lt"/>
            </a:endParaRPr>
          </a:p>
        </p:txBody>
      </p:sp>
      <p:sp>
        <p:nvSpPr>
          <p:cNvPr id="15" name="TextBox 14"/>
          <p:cNvSpPr txBox="1"/>
          <p:nvPr/>
        </p:nvSpPr>
        <p:spPr>
          <a:xfrm>
            <a:off x="4138885" y="2982127"/>
            <a:ext cx="1828800" cy="1538883"/>
          </a:xfrm>
          <a:prstGeom prst="rect">
            <a:avLst/>
          </a:prstGeom>
          <a:noFill/>
        </p:spPr>
        <p:txBody>
          <a:bodyPr wrap="square" rtlCol="0">
            <a:spAutoFit/>
          </a:bodyPr>
          <a:lstStyle/>
          <a:p>
            <a:r>
              <a:rPr lang="en-US" sz="1600" dirty="0">
                <a:solidFill>
                  <a:schemeClr val="bg1"/>
                </a:solidFill>
              </a:rPr>
              <a:t>Custom reports can be created to meet customer-specific requirements</a:t>
            </a:r>
          </a:p>
          <a:p>
            <a:endParaRPr lang="en-US" sz="1400" dirty="0">
              <a:solidFill>
                <a:schemeClr val="bg1"/>
              </a:solidFill>
              <a:latin typeface="+mn-lt"/>
            </a:endParaRPr>
          </a:p>
        </p:txBody>
      </p:sp>
      <p:sp>
        <p:nvSpPr>
          <p:cNvPr id="17" name="TextBox 16"/>
          <p:cNvSpPr txBox="1"/>
          <p:nvPr/>
        </p:nvSpPr>
        <p:spPr>
          <a:xfrm>
            <a:off x="6216961" y="2982127"/>
            <a:ext cx="1828800" cy="1292662"/>
          </a:xfrm>
          <a:prstGeom prst="rect">
            <a:avLst/>
          </a:prstGeom>
          <a:noFill/>
        </p:spPr>
        <p:txBody>
          <a:bodyPr wrap="square" rtlCol="0">
            <a:spAutoFit/>
          </a:bodyPr>
          <a:lstStyle/>
          <a:p>
            <a:r>
              <a:rPr lang="en-US" sz="1600" dirty="0">
                <a:solidFill>
                  <a:schemeClr val="bg1"/>
                </a:solidFill>
              </a:rPr>
              <a:t>Dashboards can be presented via Azure Security Center</a:t>
            </a:r>
          </a:p>
          <a:p>
            <a:endParaRPr lang="en-US" sz="1400" dirty="0">
              <a:solidFill>
                <a:schemeClr val="bg1"/>
              </a:solidFill>
              <a:latin typeface="+mn-lt"/>
            </a:endParaRPr>
          </a:p>
        </p:txBody>
      </p:sp>
      <p:sp>
        <p:nvSpPr>
          <p:cNvPr id="19" name="TextBox 18"/>
          <p:cNvSpPr txBox="1"/>
          <p:nvPr/>
        </p:nvSpPr>
        <p:spPr>
          <a:xfrm>
            <a:off x="8228690" y="3056726"/>
            <a:ext cx="1828800" cy="2277547"/>
          </a:xfrm>
          <a:prstGeom prst="rect">
            <a:avLst/>
          </a:prstGeom>
          <a:noFill/>
        </p:spPr>
        <p:txBody>
          <a:bodyPr wrap="square" rtlCol="0">
            <a:spAutoFit/>
          </a:bodyPr>
          <a:lstStyle/>
          <a:p>
            <a:r>
              <a:rPr lang="en-US" sz="1600" dirty="0">
                <a:solidFill>
                  <a:schemeClr val="bg1"/>
                </a:solidFill>
              </a:rPr>
              <a:t>RBAC-based permissions allow customer to select who in their organization can view specific reports and Dashboards</a:t>
            </a:r>
          </a:p>
          <a:p>
            <a:endParaRPr lang="en-US" sz="1400" dirty="0">
              <a:solidFill>
                <a:schemeClr val="bg1"/>
              </a:solidFill>
              <a:latin typeface="+mn-lt"/>
            </a:endParaRPr>
          </a:p>
        </p:txBody>
      </p:sp>
      <p:cxnSp>
        <p:nvCxnSpPr>
          <p:cNvPr id="21" name="Straight Connector 20"/>
          <p:cNvCxnSpPr/>
          <p:nvPr/>
        </p:nvCxnSpPr>
        <p:spPr>
          <a:xfrm>
            <a:off x="2074129"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38885"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16961"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89074" y="6060607"/>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74129" y="2949741"/>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38885" y="2949741"/>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16961" y="2949741"/>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289074" y="2949741"/>
            <a:ext cx="1828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Footer Placeholder 1">
            <a:extLst>
              <a:ext uri="{FF2B5EF4-FFF2-40B4-BE49-F238E27FC236}">
                <a16:creationId xmlns:a16="http://schemas.microsoft.com/office/drawing/2014/main" id="{C29B02D3-81AC-4AE1-A981-C81F7777B033}"/>
              </a:ext>
            </a:extLst>
          </p:cNvPr>
          <p:cNvSpPr>
            <a:spLocks noGrp="1"/>
          </p:cNvSpPr>
          <p:nvPr>
            <p:ph type="ftr" sz="quarter" idx="10"/>
          </p:nvPr>
        </p:nvSpPr>
        <p:spPr/>
        <p:txBody>
          <a:bodyPr anchor="ctr"/>
          <a:lstStyle>
            <a:lvl1pPr>
              <a:defRPr sz="800">
                <a:solidFill>
                  <a:schemeClr val="accent2"/>
                </a:solidFill>
              </a:defRPr>
            </a:lvl1pPr>
          </a:lstStyle>
          <a:p>
            <a:r>
              <a:rPr lang="en-US" dirty="0"/>
              <a:t>© 2022 NTT DATA, Inc. All rights reserved.</a:t>
            </a:r>
          </a:p>
        </p:txBody>
      </p:sp>
      <p:sp>
        <p:nvSpPr>
          <p:cNvPr id="33" name="Slide Number Placeholder 2">
            <a:extLst>
              <a:ext uri="{FF2B5EF4-FFF2-40B4-BE49-F238E27FC236}">
                <a16:creationId xmlns:a16="http://schemas.microsoft.com/office/drawing/2014/main" id="{A44D70D0-4CC4-4DB8-A5A3-93831B49B5F2}"/>
              </a:ext>
            </a:extLst>
          </p:cNvPr>
          <p:cNvSpPr>
            <a:spLocks noGrp="1"/>
          </p:cNvSpPr>
          <p:nvPr>
            <p:ph type="sldNum" sz="quarter" idx="11"/>
          </p:nvPr>
        </p:nvSpPr>
        <p:spPr/>
        <p:txBody>
          <a:bodyPr anchor="ctr"/>
          <a:lstStyle>
            <a:lvl1pPr>
              <a:defRPr sz="800">
                <a:solidFill>
                  <a:schemeClr val="accent2"/>
                </a:solidFill>
              </a:defRPr>
            </a:lvl1pPr>
          </a:lstStyle>
          <a:p>
            <a:fld id="{92EA2340-BE12-4138-BE15-7C339B03EB4B}" type="slidenum">
              <a:rPr lang="en-US" smtClean="0"/>
              <a:pPr/>
              <a:t>20</a:t>
            </a:fld>
            <a:endParaRPr lang="en-US" dirty="0"/>
          </a:p>
        </p:txBody>
      </p:sp>
      <p:sp>
        <p:nvSpPr>
          <p:cNvPr id="31" name="Title 4">
            <a:extLst>
              <a:ext uri="{FF2B5EF4-FFF2-40B4-BE49-F238E27FC236}">
                <a16:creationId xmlns:a16="http://schemas.microsoft.com/office/drawing/2014/main" id="{4F22768B-7494-11D9-C34C-1B0B6BBE0D86}"/>
              </a:ext>
            </a:extLst>
          </p:cNvPr>
          <p:cNvSpPr>
            <a:spLocks noGrp="1"/>
          </p:cNvSpPr>
          <p:nvPr>
            <p:ph type="title"/>
          </p:nvPr>
        </p:nvSpPr>
        <p:spPr>
          <a:xfrm>
            <a:off x="304800" y="640080"/>
            <a:ext cx="11582400" cy="552204"/>
          </a:xfrm>
        </p:spPr>
        <p:txBody>
          <a:bodyPr/>
          <a:lstStyle/>
          <a:p>
            <a:r>
              <a:rPr lang="en-US" dirty="0"/>
              <a:t>Event Reporting and Dashboards</a:t>
            </a:r>
          </a:p>
        </p:txBody>
      </p:sp>
      <p:pic>
        <p:nvPicPr>
          <p:cNvPr id="37" name="Picture 36">
            <a:extLst>
              <a:ext uri="{FF2B5EF4-FFF2-40B4-BE49-F238E27FC236}">
                <a16:creationId xmlns:a16="http://schemas.microsoft.com/office/drawing/2014/main" id="{10E1F47E-A2C2-5D80-9D4B-F26662EA33C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3333" b="96667" l="5116" r="95814">
                        <a14:foregroundMark x1="26512" y1="54444" x2="26512" y2="54444"/>
                        <a14:foregroundMark x1="90698" y1="91111" x2="90698" y2="91111"/>
                        <a14:foregroundMark x1="96744" y1="96667" x2="96744" y2="96667"/>
                        <a14:foregroundMark x1="5581" y1="83889" x2="5581" y2="83889"/>
                        <a14:foregroundMark x1="60930" y1="3333" x2="60930" y2="3333"/>
                      </a14:backgroundRemoval>
                    </a14:imgEffect>
                  </a14:imgLayer>
                </a14:imgProps>
              </a:ext>
            </a:extLst>
          </a:blip>
          <a:stretch>
            <a:fillRect/>
          </a:stretch>
        </p:blipFill>
        <p:spPr>
          <a:xfrm>
            <a:off x="6704475" y="1799993"/>
            <a:ext cx="702286" cy="587960"/>
          </a:xfrm>
          <a:prstGeom prst="rect">
            <a:avLst/>
          </a:prstGeom>
        </p:spPr>
      </p:pic>
      <p:pic>
        <p:nvPicPr>
          <p:cNvPr id="2" name="Picture 1">
            <a:extLst>
              <a:ext uri="{FF2B5EF4-FFF2-40B4-BE49-F238E27FC236}">
                <a16:creationId xmlns:a16="http://schemas.microsoft.com/office/drawing/2014/main" id="{BC27C8D3-C96D-1BCB-DFED-DEBE30199A67}"/>
              </a:ext>
            </a:extLst>
          </p:cNvPr>
          <p:cNvPicPr>
            <a:picLocks noChangeAspect="1"/>
          </p:cNvPicPr>
          <p:nvPr/>
        </p:nvPicPr>
        <p:blipFill>
          <a:blip r:embed="rId4">
            <a:biLevel thresh="50000"/>
          </a:blip>
          <a:stretch>
            <a:fillRect/>
          </a:stretch>
        </p:blipFill>
        <p:spPr>
          <a:xfrm>
            <a:off x="2564313" y="1872695"/>
            <a:ext cx="658425" cy="609653"/>
          </a:xfrm>
          <a:prstGeom prst="rect">
            <a:avLst/>
          </a:prstGeom>
        </p:spPr>
      </p:pic>
      <p:pic>
        <p:nvPicPr>
          <p:cNvPr id="3" name="Picture 2">
            <a:extLst>
              <a:ext uri="{FF2B5EF4-FFF2-40B4-BE49-F238E27FC236}">
                <a16:creationId xmlns:a16="http://schemas.microsoft.com/office/drawing/2014/main" id="{24E663BE-EE28-3E88-218A-65DE61FFB6CC}"/>
              </a:ext>
            </a:extLst>
          </p:cNvPr>
          <p:cNvPicPr>
            <a:picLocks noChangeAspect="1"/>
          </p:cNvPicPr>
          <p:nvPr/>
        </p:nvPicPr>
        <p:blipFill>
          <a:blip r:embed="rId5">
            <a:biLevel thresh="50000"/>
          </a:blip>
          <a:stretch>
            <a:fillRect/>
          </a:stretch>
        </p:blipFill>
        <p:spPr>
          <a:xfrm>
            <a:off x="4792198" y="1881065"/>
            <a:ext cx="494106" cy="635278"/>
          </a:xfrm>
          <a:prstGeom prst="rect">
            <a:avLst/>
          </a:prstGeom>
        </p:spPr>
      </p:pic>
      <p:pic>
        <p:nvPicPr>
          <p:cNvPr id="6" name="Picture 5">
            <a:extLst>
              <a:ext uri="{FF2B5EF4-FFF2-40B4-BE49-F238E27FC236}">
                <a16:creationId xmlns:a16="http://schemas.microsoft.com/office/drawing/2014/main" id="{7CA10EC8-F6CD-66BE-1E04-CDCCA5176F53}"/>
              </a:ext>
            </a:extLst>
          </p:cNvPr>
          <p:cNvPicPr>
            <a:picLocks noChangeAspect="1"/>
          </p:cNvPicPr>
          <p:nvPr/>
        </p:nvPicPr>
        <p:blipFill>
          <a:blip r:embed="rId6">
            <a:biLevel thresh="50000"/>
          </a:blip>
          <a:stretch>
            <a:fillRect/>
          </a:stretch>
        </p:blipFill>
        <p:spPr>
          <a:xfrm>
            <a:off x="8852923" y="1872695"/>
            <a:ext cx="701101" cy="646232"/>
          </a:xfrm>
          <a:prstGeom prst="rect">
            <a:avLst/>
          </a:prstGeom>
        </p:spPr>
      </p:pic>
    </p:spTree>
    <p:extLst>
      <p:ext uri="{BB962C8B-B14F-4D97-AF65-F5344CB8AC3E}">
        <p14:creationId xmlns:p14="http://schemas.microsoft.com/office/powerpoint/2010/main" val="151314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1B98A2-E5B5-4755-8D8F-F91AEEE5D646}"/>
              </a:ext>
            </a:extLst>
          </p:cNvPr>
          <p:cNvSpPr>
            <a:spLocks noGrp="1"/>
          </p:cNvSpPr>
          <p:nvPr>
            <p:ph type="ftr" sz="quarter" idx="10"/>
          </p:nvPr>
        </p:nvSpPr>
        <p:spPr/>
        <p:txBody>
          <a:bodyPr/>
          <a:lstStyle/>
          <a:p>
            <a:pPr defTabSz="609555"/>
            <a:r>
              <a:rPr lang="en-US" dirty="0"/>
              <a:t>© 2019 NTT DATA, Inc. All rights reserved.</a:t>
            </a:r>
          </a:p>
        </p:txBody>
      </p:sp>
      <p:sp>
        <p:nvSpPr>
          <p:cNvPr id="4" name="Slide Number Placeholder 3">
            <a:extLst>
              <a:ext uri="{FF2B5EF4-FFF2-40B4-BE49-F238E27FC236}">
                <a16:creationId xmlns:a16="http://schemas.microsoft.com/office/drawing/2014/main" id="{B9C694AF-CF58-40F6-8671-058C9E06CA3F}"/>
              </a:ext>
            </a:extLst>
          </p:cNvPr>
          <p:cNvSpPr>
            <a:spLocks noGrp="1"/>
          </p:cNvSpPr>
          <p:nvPr>
            <p:ph type="sldNum" sz="quarter" idx="11"/>
          </p:nvPr>
        </p:nvSpPr>
        <p:spPr/>
        <p:txBody>
          <a:bodyPr/>
          <a:lstStyle/>
          <a:p>
            <a:pPr algn="ctr"/>
            <a:fld id="{92EA2340-BE12-4138-BE15-7C339B03EB4B}" type="slidenum">
              <a:rPr lang="en-US" smtClean="0"/>
              <a:pPr algn="ctr"/>
              <a:t>21</a:t>
            </a:fld>
            <a:endParaRPr lang="en-US" dirty="0"/>
          </a:p>
        </p:txBody>
      </p:sp>
      <p:sp>
        <p:nvSpPr>
          <p:cNvPr id="5" name="Title 4">
            <a:extLst>
              <a:ext uri="{FF2B5EF4-FFF2-40B4-BE49-F238E27FC236}">
                <a16:creationId xmlns:a16="http://schemas.microsoft.com/office/drawing/2014/main" id="{887069B1-C6E5-434E-BC6F-3EEA825EFFEC}"/>
              </a:ext>
            </a:extLst>
          </p:cNvPr>
          <p:cNvSpPr>
            <a:spLocks noGrp="1"/>
          </p:cNvSpPr>
          <p:nvPr>
            <p:ph type="title"/>
          </p:nvPr>
        </p:nvSpPr>
        <p:spPr/>
        <p:txBody>
          <a:bodyPr/>
          <a:lstStyle/>
          <a:p>
            <a:r>
              <a:rPr lang="en-US" dirty="0"/>
              <a:t>Learning and Adapting to Change</a:t>
            </a:r>
          </a:p>
        </p:txBody>
      </p:sp>
      <p:grpSp>
        <p:nvGrpSpPr>
          <p:cNvPr id="6" name="Group 5">
            <a:extLst>
              <a:ext uri="{FF2B5EF4-FFF2-40B4-BE49-F238E27FC236}">
                <a16:creationId xmlns:a16="http://schemas.microsoft.com/office/drawing/2014/main" id="{16CEE6F2-3140-4681-AE8E-F4E291E3A8BC}"/>
              </a:ext>
            </a:extLst>
          </p:cNvPr>
          <p:cNvGrpSpPr/>
          <p:nvPr/>
        </p:nvGrpSpPr>
        <p:grpSpPr>
          <a:xfrm>
            <a:off x="1600200" y="1048793"/>
            <a:ext cx="8315805" cy="5352007"/>
            <a:chOff x="1458433" y="1076709"/>
            <a:chExt cx="8315805" cy="5352007"/>
          </a:xfrm>
        </p:grpSpPr>
        <p:sp>
          <p:nvSpPr>
            <p:cNvPr id="7" name="Freeform 30">
              <a:extLst>
                <a:ext uri="{FF2B5EF4-FFF2-40B4-BE49-F238E27FC236}">
                  <a16:creationId xmlns:a16="http://schemas.microsoft.com/office/drawing/2014/main" id="{765430A3-1AA0-4F20-A495-6D27DB769FB4}"/>
                </a:ext>
              </a:extLst>
            </p:cNvPr>
            <p:cNvSpPr>
              <a:spLocks/>
            </p:cNvSpPr>
            <p:nvPr/>
          </p:nvSpPr>
          <p:spPr bwMode="auto">
            <a:xfrm>
              <a:off x="4289447" y="2515754"/>
              <a:ext cx="3609482" cy="3912962"/>
            </a:xfrm>
            <a:custGeom>
              <a:avLst/>
              <a:gdLst>
                <a:gd name="connsiteX0" fmla="*/ 4437063 w 4437063"/>
                <a:gd name="connsiteY0" fmla="*/ 1081703 h 4810125"/>
                <a:gd name="connsiteX1" fmla="*/ 4429592 w 4437063"/>
                <a:gd name="connsiteY1" fmla="*/ 1082685 h 4810125"/>
                <a:gd name="connsiteX2" fmla="*/ 4431507 w 4437063"/>
                <a:gd name="connsiteY2" fmla="*/ 1082099 h 4810125"/>
                <a:gd name="connsiteX3" fmla="*/ 717614 w 4437063"/>
                <a:gd name="connsiteY3" fmla="*/ 207531 h 4810125"/>
                <a:gd name="connsiteX4" fmla="*/ 721403 w 4437063"/>
                <a:gd name="connsiteY4" fmla="*/ 232026 h 4810125"/>
                <a:gd name="connsiteX5" fmla="*/ 718408 w 4437063"/>
                <a:gd name="connsiteY5" fmla="*/ 217055 h 4810125"/>
                <a:gd name="connsiteX6" fmla="*/ 1031570 w 4437063"/>
                <a:gd name="connsiteY6" fmla="*/ 111900 h 4810125"/>
                <a:gd name="connsiteX7" fmla="*/ 1043178 w 4437063"/>
                <a:gd name="connsiteY7" fmla="*/ 113447 h 4810125"/>
                <a:gd name="connsiteX8" fmla="*/ 1020457 w 4437063"/>
                <a:gd name="connsiteY8" fmla="*/ 113884 h 4810125"/>
                <a:gd name="connsiteX9" fmla="*/ 1016885 w 4437063"/>
                <a:gd name="connsiteY9" fmla="*/ 113884 h 4810125"/>
                <a:gd name="connsiteX10" fmla="*/ 1018075 w 4437063"/>
                <a:gd name="connsiteY10" fmla="*/ 113091 h 4810125"/>
                <a:gd name="connsiteX11" fmla="*/ 2559676 w 4437063"/>
                <a:gd name="connsiteY11" fmla="*/ 0 h 4810125"/>
                <a:gd name="connsiteX12" fmla="*/ 2574759 w 4437063"/>
                <a:gd name="connsiteY12" fmla="*/ 1190 h 4810125"/>
                <a:gd name="connsiteX13" fmla="*/ 2563248 w 4437063"/>
                <a:gd name="connsiteY13" fmla="*/ 1587 h 4810125"/>
                <a:gd name="connsiteX14" fmla="*/ 2494583 w 4437063"/>
                <a:gd name="connsiteY14" fmla="*/ 11904 h 4810125"/>
                <a:gd name="connsiteX15" fmla="*/ 2435443 w 4437063"/>
                <a:gd name="connsiteY15" fmla="*/ 27380 h 4810125"/>
                <a:gd name="connsiteX16" fmla="*/ 2404484 w 4437063"/>
                <a:gd name="connsiteY16" fmla="*/ 39681 h 4810125"/>
                <a:gd name="connsiteX17" fmla="*/ 2387020 w 4437063"/>
                <a:gd name="connsiteY17" fmla="*/ 47617 h 4810125"/>
                <a:gd name="connsiteX18" fmla="*/ 2351298 w 4437063"/>
                <a:gd name="connsiteY18" fmla="*/ 68648 h 4810125"/>
                <a:gd name="connsiteX19" fmla="*/ 2315576 w 4437063"/>
                <a:gd name="connsiteY19" fmla="*/ 95631 h 4810125"/>
                <a:gd name="connsiteX20" fmla="*/ 2279854 w 4437063"/>
                <a:gd name="connsiteY20" fmla="*/ 128169 h 4810125"/>
                <a:gd name="connsiteX21" fmla="*/ 2246514 w 4437063"/>
                <a:gd name="connsiteY21" fmla="*/ 165866 h 4810125"/>
                <a:gd name="connsiteX22" fmla="*/ 2215555 w 4437063"/>
                <a:gd name="connsiteY22" fmla="*/ 207928 h 4810125"/>
                <a:gd name="connsiteX23" fmla="*/ 2188962 w 4437063"/>
                <a:gd name="connsiteY23" fmla="*/ 253561 h 4810125"/>
                <a:gd name="connsiteX24" fmla="*/ 2167131 w 4437063"/>
                <a:gd name="connsiteY24" fmla="*/ 303559 h 4810125"/>
                <a:gd name="connsiteX25" fmla="*/ 2158399 w 4437063"/>
                <a:gd name="connsiteY25" fmla="*/ 329352 h 4810125"/>
                <a:gd name="connsiteX26" fmla="*/ 2151652 w 4437063"/>
                <a:gd name="connsiteY26" fmla="*/ 355144 h 4810125"/>
                <a:gd name="connsiteX27" fmla="*/ 2144111 w 4437063"/>
                <a:gd name="connsiteY27" fmla="*/ 411491 h 4810125"/>
                <a:gd name="connsiteX28" fmla="*/ 2140538 w 4437063"/>
                <a:gd name="connsiteY28" fmla="*/ 506726 h 4810125"/>
                <a:gd name="connsiteX29" fmla="*/ 2140935 w 4437063"/>
                <a:gd name="connsiteY29" fmla="*/ 610690 h 4810125"/>
                <a:gd name="connsiteX30" fmla="*/ 2139348 w 4437063"/>
                <a:gd name="connsiteY30" fmla="*/ 681719 h 4810125"/>
                <a:gd name="connsiteX31" fmla="*/ 2134982 w 4437063"/>
                <a:gd name="connsiteY31" fmla="*/ 751954 h 4810125"/>
                <a:gd name="connsiteX32" fmla="*/ 2124662 w 4437063"/>
                <a:gd name="connsiteY32" fmla="*/ 820999 h 4810125"/>
                <a:gd name="connsiteX33" fmla="*/ 2115930 w 4437063"/>
                <a:gd name="connsiteY33" fmla="*/ 853934 h 4810125"/>
                <a:gd name="connsiteX34" fmla="*/ 2104023 w 4437063"/>
                <a:gd name="connsiteY34" fmla="*/ 895996 h 4810125"/>
                <a:gd name="connsiteX35" fmla="*/ 2081796 w 4437063"/>
                <a:gd name="connsiteY35" fmla="*/ 965041 h 4810125"/>
                <a:gd name="connsiteX36" fmla="*/ 2060759 w 4437063"/>
                <a:gd name="connsiteY36" fmla="*/ 1020197 h 4810125"/>
                <a:gd name="connsiteX37" fmla="*/ 2039326 w 4437063"/>
                <a:gd name="connsiteY37" fmla="*/ 1067417 h 4810125"/>
                <a:gd name="connsiteX38" fmla="*/ 2003207 w 4437063"/>
                <a:gd name="connsiteY38" fmla="*/ 1132494 h 4810125"/>
                <a:gd name="connsiteX39" fmla="*/ 1941289 w 4437063"/>
                <a:gd name="connsiteY39" fmla="*/ 1237649 h 4810125"/>
                <a:gd name="connsiteX40" fmla="*/ 1900804 w 4437063"/>
                <a:gd name="connsiteY40" fmla="*/ 1312249 h 4810125"/>
                <a:gd name="connsiteX41" fmla="*/ 1880562 w 4437063"/>
                <a:gd name="connsiteY41" fmla="*/ 1349549 h 4810125"/>
                <a:gd name="connsiteX42" fmla="*/ 1847618 w 4437063"/>
                <a:gd name="connsiteY42" fmla="*/ 1420578 h 4810125"/>
                <a:gd name="connsiteX43" fmla="*/ 1822613 w 4437063"/>
                <a:gd name="connsiteY43" fmla="*/ 1485258 h 4810125"/>
                <a:gd name="connsiteX44" fmla="*/ 1804752 w 4437063"/>
                <a:gd name="connsiteY44" fmla="*/ 1544779 h 4810125"/>
                <a:gd name="connsiteX45" fmla="*/ 1792845 w 4437063"/>
                <a:gd name="connsiteY45" fmla="*/ 1599142 h 4810125"/>
                <a:gd name="connsiteX46" fmla="*/ 1787288 w 4437063"/>
                <a:gd name="connsiteY46" fmla="*/ 1649537 h 4810125"/>
                <a:gd name="connsiteX47" fmla="*/ 1786097 w 4437063"/>
                <a:gd name="connsiteY47" fmla="*/ 1696361 h 4810125"/>
                <a:gd name="connsiteX48" fmla="*/ 1789273 w 4437063"/>
                <a:gd name="connsiteY48" fmla="*/ 1739613 h 4810125"/>
                <a:gd name="connsiteX49" fmla="*/ 1796417 w 4437063"/>
                <a:gd name="connsiteY49" fmla="*/ 1780484 h 4810125"/>
                <a:gd name="connsiteX50" fmla="*/ 1806737 w 4437063"/>
                <a:gd name="connsiteY50" fmla="*/ 1819371 h 4810125"/>
                <a:gd name="connsiteX51" fmla="*/ 1826185 w 4437063"/>
                <a:gd name="connsiteY51" fmla="*/ 1874925 h 4810125"/>
                <a:gd name="connsiteX52" fmla="*/ 1856747 w 4437063"/>
                <a:gd name="connsiteY52" fmla="*/ 1946747 h 4810125"/>
                <a:gd name="connsiteX53" fmla="*/ 1888103 w 4437063"/>
                <a:gd name="connsiteY53" fmla="*/ 2020157 h 4810125"/>
                <a:gd name="connsiteX54" fmla="*/ 1901201 w 4437063"/>
                <a:gd name="connsiteY54" fmla="*/ 2059044 h 4810125"/>
                <a:gd name="connsiteX55" fmla="*/ 1907949 w 4437063"/>
                <a:gd name="connsiteY55" fmla="*/ 2078488 h 4810125"/>
                <a:gd name="connsiteX56" fmla="*/ 1922238 w 4437063"/>
                <a:gd name="connsiteY56" fmla="*/ 2113804 h 4810125"/>
                <a:gd name="connsiteX57" fmla="*/ 1937320 w 4437063"/>
                <a:gd name="connsiteY57" fmla="*/ 2146343 h 4810125"/>
                <a:gd name="connsiteX58" fmla="*/ 1953594 w 4437063"/>
                <a:gd name="connsiteY58" fmla="*/ 2175310 h 4810125"/>
                <a:gd name="connsiteX59" fmla="*/ 1971454 w 4437063"/>
                <a:gd name="connsiteY59" fmla="*/ 2200705 h 4810125"/>
                <a:gd name="connsiteX60" fmla="*/ 1989315 w 4437063"/>
                <a:gd name="connsiteY60" fmla="*/ 2222927 h 4810125"/>
                <a:gd name="connsiteX61" fmla="*/ 2007970 w 4437063"/>
                <a:gd name="connsiteY61" fmla="*/ 2241974 h 4810125"/>
                <a:gd name="connsiteX62" fmla="*/ 2026228 w 4437063"/>
                <a:gd name="connsiteY62" fmla="*/ 2257449 h 4810125"/>
                <a:gd name="connsiteX63" fmla="*/ 2045280 w 4437063"/>
                <a:gd name="connsiteY63" fmla="*/ 2269750 h 4810125"/>
                <a:gd name="connsiteX64" fmla="*/ 2063935 w 4437063"/>
                <a:gd name="connsiteY64" fmla="*/ 2278480 h 4810125"/>
                <a:gd name="connsiteX65" fmla="*/ 2082589 w 4437063"/>
                <a:gd name="connsiteY65" fmla="*/ 2283639 h 4810125"/>
                <a:gd name="connsiteX66" fmla="*/ 2100847 w 4437063"/>
                <a:gd name="connsiteY66" fmla="*/ 2285623 h 4810125"/>
                <a:gd name="connsiteX67" fmla="*/ 2117915 w 4437063"/>
                <a:gd name="connsiteY67" fmla="*/ 2284035 h 4810125"/>
                <a:gd name="connsiteX68" fmla="*/ 2134982 w 4437063"/>
                <a:gd name="connsiteY68" fmla="*/ 2278877 h 4810125"/>
                <a:gd name="connsiteX69" fmla="*/ 2150461 w 4437063"/>
                <a:gd name="connsiteY69" fmla="*/ 2270147 h 4810125"/>
                <a:gd name="connsiteX70" fmla="*/ 2165147 w 4437063"/>
                <a:gd name="connsiteY70" fmla="*/ 2258640 h 4810125"/>
                <a:gd name="connsiteX71" fmla="*/ 2171894 w 4437063"/>
                <a:gd name="connsiteY71" fmla="*/ 2250703 h 4810125"/>
                <a:gd name="connsiteX72" fmla="*/ 2195709 w 4437063"/>
                <a:gd name="connsiteY72" fmla="*/ 2221340 h 4810125"/>
                <a:gd name="connsiteX73" fmla="*/ 2227462 w 4437063"/>
                <a:gd name="connsiteY73" fmla="*/ 2170548 h 4810125"/>
                <a:gd name="connsiteX74" fmla="*/ 2260009 w 4437063"/>
                <a:gd name="connsiteY74" fmla="*/ 2089599 h 4810125"/>
                <a:gd name="connsiteX75" fmla="*/ 2286602 w 4437063"/>
                <a:gd name="connsiteY75" fmla="*/ 2008650 h 4810125"/>
                <a:gd name="connsiteX76" fmla="*/ 2305256 w 4437063"/>
                <a:gd name="connsiteY76" fmla="*/ 1951509 h 4810125"/>
                <a:gd name="connsiteX77" fmla="*/ 2330262 w 4437063"/>
                <a:gd name="connsiteY77" fmla="*/ 1866195 h 4810125"/>
                <a:gd name="connsiteX78" fmla="*/ 2352489 w 4437063"/>
                <a:gd name="connsiteY78" fmla="*/ 1790404 h 4810125"/>
                <a:gd name="connsiteX79" fmla="*/ 2385829 w 4437063"/>
                <a:gd name="connsiteY79" fmla="*/ 1696757 h 4810125"/>
                <a:gd name="connsiteX80" fmla="*/ 2412819 w 4437063"/>
                <a:gd name="connsiteY80" fmla="*/ 1632077 h 4810125"/>
                <a:gd name="connsiteX81" fmla="*/ 2440603 w 4437063"/>
                <a:gd name="connsiteY81" fmla="*/ 1566207 h 4810125"/>
                <a:gd name="connsiteX82" fmla="*/ 2475531 w 4437063"/>
                <a:gd name="connsiteY82" fmla="*/ 1492797 h 4810125"/>
                <a:gd name="connsiteX83" fmla="*/ 2497361 w 4437063"/>
                <a:gd name="connsiteY83" fmla="*/ 1453116 h 4810125"/>
                <a:gd name="connsiteX84" fmla="*/ 2519191 w 4437063"/>
                <a:gd name="connsiteY84" fmla="*/ 1418991 h 4810125"/>
                <a:gd name="connsiteX85" fmla="*/ 2542212 w 4437063"/>
                <a:gd name="connsiteY85" fmla="*/ 1388833 h 4810125"/>
                <a:gd name="connsiteX86" fmla="*/ 2581506 w 4437063"/>
                <a:gd name="connsiteY86" fmla="*/ 1344390 h 4810125"/>
                <a:gd name="connsiteX87" fmla="*/ 2613656 w 4437063"/>
                <a:gd name="connsiteY87" fmla="*/ 1312646 h 4810125"/>
                <a:gd name="connsiteX88" fmla="*/ 2635883 w 4437063"/>
                <a:gd name="connsiteY88" fmla="*/ 1291615 h 4810125"/>
                <a:gd name="connsiteX89" fmla="*/ 2682321 w 4437063"/>
                <a:gd name="connsiteY89" fmla="*/ 1254712 h 4810125"/>
                <a:gd name="connsiteX90" fmla="*/ 2730744 w 4437063"/>
                <a:gd name="connsiteY90" fmla="*/ 1221776 h 4810125"/>
                <a:gd name="connsiteX91" fmla="*/ 2781152 w 4437063"/>
                <a:gd name="connsiteY91" fmla="*/ 1191619 h 4810125"/>
                <a:gd name="connsiteX92" fmla="*/ 2858550 w 4437063"/>
                <a:gd name="connsiteY92" fmla="*/ 1148763 h 4810125"/>
                <a:gd name="connsiteX93" fmla="*/ 2939520 w 4437063"/>
                <a:gd name="connsiteY93" fmla="*/ 1102337 h 4810125"/>
                <a:gd name="connsiteX94" fmla="*/ 2993896 w 4437063"/>
                <a:gd name="connsiteY94" fmla="*/ 1066624 h 4810125"/>
                <a:gd name="connsiteX95" fmla="*/ 3021680 w 4437063"/>
                <a:gd name="connsiteY95" fmla="*/ 1047180 h 4810125"/>
                <a:gd name="connsiteX96" fmla="*/ 3049067 w 4437063"/>
                <a:gd name="connsiteY96" fmla="*/ 1026546 h 4810125"/>
                <a:gd name="connsiteX97" fmla="*/ 3100665 w 4437063"/>
                <a:gd name="connsiteY97" fmla="*/ 984485 h 4810125"/>
                <a:gd name="connsiteX98" fmla="*/ 3147898 w 4437063"/>
                <a:gd name="connsiteY98" fmla="*/ 940438 h 4810125"/>
                <a:gd name="connsiteX99" fmla="*/ 3191161 w 4437063"/>
                <a:gd name="connsiteY99" fmla="*/ 894012 h 4810125"/>
                <a:gd name="connsiteX100" fmla="*/ 3230455 w 4437063"/>
                <a:gd name="connsiteY100" fmla="*/ 846791 h 4810125"/>
                <a:gd name="connsiteX101" fmla="*/ 3266177 w 4437063"/>
                <a:gd name="connsiteY101" fmla="*/ 798381 h 4810125"/>
                <a:gd name="connsiteX102" fmla="*/ 3297930 w 4437063"/>
                <a:gd name="connsiteY102" fmla="*/ 748383 h 4810125"/>
                <a:gd name="connsiteX103" fmla="*/ 3325714 w 4437063"/>
                <a:gd name="connsiteY103" fmla="*/ 697591 h 4810125"/>
                <a:gd name="connsiteX104" fmla="*/ 3337621 w 4437063"/>
                <a:gd name="connsiteY104" fmla="*/ 671799 h 4810125"/>
                <a:gd name="connsiteX105" fmla="*/ 3343971 w 4437063"/>
                <a:gd name="connsiteY105" fmla="*/ 658307 h 4810125"/>
                <a:gd name="connsiteX106" fmla="*/ 3354291 w 4437063"/>
                <a:gd name="connsiteY106" fmla="*/ 628943 h 4810125"/>
                <a:gd name="connsiteX107" fmla="*/ 3366992 w 4437063"/>
                <a:gd name="connsiteY107" fmla="*/ 579739 h 4810125"/>
                <a:gd name="connsiteX108" fmla="*/ 3379693 w 4437063"/>
                <a:gd name="connsiteY108" fmla="*/ 506726 h 4810125"/>
                <a:gd name="connsiteX109" fmla="*/ 3388029 w 4437063"/>
                <a:gd name="connsiteY109" fmla="*/ 431729 h 4810125"/>
                <a:gd name="connsiteX110" fmla="*/ 3394379 w 4437063"/>
                <a:gd name="connsiteY110" fmla="*/ 326177 h 4810125"/>
                <a:gd name="connsiteX111" fmla="*/ 3395173 w 4437063"/>
                <a:gd name="connsiteY111" fmla="*/ 231737 h 4810125"/>
                <a:gd name="connsiteX112" fmla="*/ 3395173 w 4437063"/>
                <a:gd name="connsiteY112" fmla="*/ 221816 h 4810125"/>
                <a:gd name="connsiteX113" fmla="*/ 3396364 w 4437063"/>
                <a:gd name="connsiteY113" fmla="*/ 230943 h 4810125"/>
                <a:gd name="connsiteX114" fmla="*/ 3403905 w 4437063"/>
                <a:gd name="connsiteY114" fmla="*/ 321019 h 4810125"/>
                <a:gd name="connsiteX115" fmla="*/ 3407080 w 4437063"/>
                <a:gd name="connsiteY115" fmla="*/ 423396 h 4810125"/>
                <a:gd name="connsiteX116" fmla="*/ 3405493 w 4437063"/>
                <a:gd name="connsiteY116" fmla="*/ 497599 h 4810125"/>
                <a:gd name="connsiteX117" fmla="*/ 3399539 w 4437063"/>
                <a:gd name="connsiteY117" fmla="*/ 571009 h 4810125"/>
                <a:gd name="connsiteX118" fmla="*/ 3390013 w 4437063"/>
                <a:gd name="connsiteY118" fmla="*/ 622594 h 4810125"/>
                <a:gd name="connsiteX119" fmla="*/ 3382075 w 4437063"/>
                <a:gd name="connsiteY119" fmla="*/ 653942 h 4810125"/>
                <a:gd name="connsiteX120" fmla="*/ 3377312 w 4437063"/>
                <a:gd name="connsiteY120" fmla="*/ 668624 h 4810125"/>
                <a:gd name="connsiteX121" fmla="*/ 3366992 w 4437063"/>
                <a:gd name="connsiteY121" fmla="*/ 697194 h 4810125"/>
                <a:gd name="connsiteX122" fmla="*/ 3344765 w 4437063"/>
                <a:gd name="connsiteY122" fmla="*/ 749970 h 4810125"/>
                <a:gd name="connsiteX123" fmla="*/ 3320157 w 4437063"/>
                <a:gd name="connsiteY123" fmla="*/ 800365 h 4810125"/>
                <a:gd name="connsiteX124" fmla="*/ 3292770 w 4437063"/>
                <a:gd name="connsiteY124" fmla="*/ 848379 h 4810125"/>
                <a:gd name="connsiteX125" fmla="*/ 3263002 w 4437063"/>
                <a:gd name="connsiteY125" fmla="*/ 894012 h 4810125"/>
                <a:gd name="connsiteX126" fmla="*/ 3230058 w 4437063"/>
                <a:gd name="connsiteY126" fmla="*/ 939248 h 4810125"/>
                <a:gd name="connsiteX127" fmla="*/ 3193542 w 4437063"/>
                <a:gd name="connsiteY127" fmla="*/ 984088 h 4810125"/>
                <a:gd name="connsiteX128" fmla="*/ 3153454 w 4437063"/>
                <a:gd name="connsiteY128" fmla="*/ 1028927 h 4810125"/>
                <a:gd name="connsiteX129" fmla="*/ 3131227 w 4437063"/>
                <a:gd name="connsiteY129" fmla="*/ 1051942 h 4810125"/>
                <a:gd name="connsiteX130" fmla="*/ 3109397 w 4437063"/>
                <a:gd name="connsiteY130" fmla="*/ 1074163 h 4810125"/>
                <a:gd name="connsiteX131" fmla="*/ 3062959 w 4437063"/>
                <a:gd name="connsiteY131" fmla="*/ 1113051 h 4810125"/>
                <a:gd name="connsiteX132" fmla="*/ 3014933 w 4437063"/>
                <a:gd name="connsiteY132" fmla="*/ 1147176 h 4810125"/>
                <a:gd name="connsiteX133" fmla="*/ 2964128 w 4437063"/>
                <a:gd name="connsiteY133" fmla="*/ 1178921 h 4810125"/>
                <a:gd name="connsiteX134" fmla="*/ 2882761 w 4437063"/>
                <a:gd name="connsiteY134" fmla="*/ 1226935 h 4810125"/>
                <a:gd name="connsiteX135" fmla="*/ 2793456 w 4437063"/>
                <a:gd name="connsiteY135" fmla="*/ 1283679 h 4810125"/>
                <a:gd name="connsiteX136" fmla="*/ 2729554 w 4437063"/>
                <a:gd name="connsiteY136" fmla="*/ 1329709 h 4810125"/>
                <a:gd name="connsiteX137" fmla="*/ 2695816 w 4437063"/>
                <a:gd name="connsiteY137" fmla="*/ 1356295 h 4810125"/>
                <a:gd name="connsiteX138" fmla="*/ 2679146 w 4437063"/>
                <a:gd name="connsiteY138" fmla="*/ 1370580 h 4810125"/>
                <a:gd name="connsiteX139" fmla="*/ 2646599 w 4437063"/>
                <a:gd name="connsiteY139" fmla="*/ 1404706 h 4810125"/>
                <a:gd name="connsiteX140" fmla="*/ 2616434 w 4437063"/>
                <a:gd name="connsiteY140" fmla="*/ 1443990 h 4810125"/>
                <a:gd name="connsiteX141" fmla="*/ 2588650 w 4437063"/>
                <a:gd name="connsiteY141" fmla="*/ 1486845 h 4810125"/>
                <a:gd name="connsiteX142" fmla="*/ 2562454 w 4437063"/>
                <a:gd name="connsiteY142" fmla="*/ 1533272 h 4810125"/>
                <a:gd name="connsiteX143" fmla="*/ 2538243 w 4437063"/>
                <a:gd name="connsiteY143" fmla="*/ 1582079 h 4810125"/>
                <a:gd name="connsiteX144" fmla="*/ 2505299 w 4437063"/>
                <a:gd name="connsiteY144" fmla="*/ 1656283 h 4810125"/>
                <a:gd name="connsiteX145" fmla="*/ 2469974 w 4437063"/>
                <a:gd name="connsiteY145" fmla="*/ 1752311 h 4810125"/>
                <a:gd name="connsiteX146" fmla="*/ 2442587 w 4437063"/>
                <a:gd name="connsiteY146" fmla="*/ 1837228 h 4810125"/>
                <a:gd name="connsiteX147" fmla="*/ 2417185 w 4437063"/>
                <a:gd name="connsiteY147" fmla="*/ 1928891 h 4810125"/>
                <a:gd name="connsiteX148" fmla="*/ 2414407 w 4437063"/>
                <a:gd name="connsiteY148" fmla="*/ 1942779 h 4810125"/>
                <a:gd name="connsiteX149" fmla="*/ 2409247 w 4437063"/>
                <a:gd name="connsiteY149" fmla="*/ 1973730 h 4810125"/>
                <a:gd name="connsiteX150" fmla="*/ 2396546 w 4437063"/>
                <a:gd name="connsiteY150" fmla="*/ 2032061 h 4810125"/>
                <a:gd name="connsiteX151" fmla="*/ 2380669 w 4437063"/>
                <a:gd name="connsiteY151" fmla="*/ 2087218 h 4810125"/>
                <a:gd name="connsiteX152" fmla="*/ 2361618 w 4437063"/>
                <a:gd name="connsiteY152" fmla="*/ 2139597 h 4810125"/>
                <a:gd name="connsiteX153" fmla="*/ 2338994 w 4437063"/>
                <a:gd name="connsiteY153" fmla="*/ 2191182 h 4810125"/>
                <a:gd name="connsiteX154" fmla="*/ 2313195 w 4437063"/>
                <a:gd name="connsiteY154" fmla="*/ 2241974 h 4810125"/>
                <a:gd name="connsiteX155" fmla="*/ 2269534 w 4437063"/>
                <a:gd name="connsiteY155" fmla="*/ 2319352 h 4810125"/>
                <a:gd name="connsiteX156" fmla="*/ 2235797 w 4437063"/>
                <a:gd name="connsiteY156" fmla="*/ 2373714 h 4810125"/>
                <a:gd name="connsiteX157" fmla="*/ 2219127 w 4437063"/>
                <a:gd name="connsiteY157" fmla="*/ 2400301 h 4810125"/>
                <a:gd name="connsiteX158" fmla="*/ 2195709 w 4437063"/>
                <a:gd name="connsiteY158" fmla="*/ 2450299 h 4810125"/>
                <a:gd name="connsiteX159" fmla="*/ 2181817 w 4437063"/>
                <a:gd name="connsiteY159" fmla="*/ 2493551 h 4810125"/>
                <a:gd name="connsiteX160" fmla="*/ 2174673 w 4437063"/>
                <a:gd name="connsiteY160" fmla="*/ 2531248 h 4810125"/>
                <a:gd name="connsiteX161" fmla="*/ 2173482 w 4437063"/>
                <a:gd name="connsiteY161" fmla="*/ 2561405 h 4810125"/>
                <a:gd name="connsiteX162" fmla="*/ 2175070 w 4437063"/>
                <a:gd name="connsiteY162" fmla="*/ 2584420 h 4810125"/>
                <a:gd name="connsiteX163" fmla="*/ 2180230 w 4437063"/>
                <a:gd name="connsiteY163" fmla="*/ 2606642 h 4810125"/>
                <a:gd name="connsiteX164" fmla="*/ 2181817 w 4437063"/>
                <a:gd name="connsiteY164" fmla="*/ 2609419 h 4810125"/>
                <a:gd name="connsiteX165" fmla="*/ 2201266 w 4437063"/>
                <a:gd name="connsiteY165" fmla="*/ 2585611 h 4810125"/>
                <a:gd name="connsiteX166" fmla="*/ 2314385 w 4437063"/>
                <a:gd name="connsiteY166" fmla="*/ 2441172 h 4810125"/>
                <a:gd name="connsiteX167" fmla="*/ 2401706 w 4437063"/>
                <a:gd name="connsiteY167" fmla="*/ 2320542 h 4810125"/>
                <a:gd name="connsiteX168" fmla="*/ 2442190 w 4437063"/>
                <a:gd name="connsiteY168" fmla="*/ 2260624 h 4810125"/>
                <a:gd name="connsiteX169" fmla="*/ 2472356 w 4437063"/>
                <a:gd name="connsiteY169" fmla="*/ 2212610 h 4810125"/>
                <a:gd name="connsiteX170" fmla="*/ 2516016 w 4437063"/>
                <a:gd name="connsiteY170" fmla="*/ 2137613 h 4810125"/>
                <a:gd name="connsiteX171" fmla="*/ 2562454 w 4437063"/>
                <a:gd name="connsiteY171" fmla="*/ 2045156 h 4810125"/>
                <a:gd name="connsiteX172" fmla="*/ 2594207 w 4437063"/>
                <a:gd name="connsiteY172" fmla="*/ 1975714 h 4810125"/>
                <a:gd name="connsiteX173" fmla="*/ 2606115 w 4437063"/>
                <a:gd name="connsiteY173" fmla="*/ 1951509 h 4810125"/>
                <a:gd name="connsiteX174" fmla="*/ 2631914 w 4437063"/>
                <a:gd name="connsiteY174" fmla="*/ 1905082 h 4810125"/>
                <a:gd name="connsiteX175" fmla="*/ 2659697 w 4437063"/>
                <a:gd name="connsiteY175" fmla="*/ 1861433 h 4810125"/>
                <a:gd name="connsiteX176" fmla="*/ 2689466 w 4437063"/>
                <a:gd name="connsiteY176" fmla="*/ 1820165 h 4810125"/>
                <a:gd name="connsiteX177" fmla="*/ 2720425 w 4437063"/>
                <a:gd name="connsiteY177" fmla="*/ 1783262 h 4810125"/>
                <a:gd name="connsiteX178" fmla="*/ 2750987 w 4437063"/>
                <a:gd name="connsiteY178" fmla="*/ 1750327 h 4810125"/>
                <a:gd name="connsiteX179" fmla="*/ 2781549 w 4437063"/>
                <a:gd name="connsiteY179" fmla="*/ 1722153 h 4810125"/>
                <a:gd name="connsiteX180" fmla="*/ 2811317 w 4437063"/>
                <a:gd name="connsiteY180" fmla="*/ 1699535 h 4810125"/>
                <a:gd name="connsiteX181" fmla="*/ 2825209 w 4437063"/>
                <a:gd name="connsiteY181" fmla="*/ 1690805 h 4810125"/>
                <a:gd name="connsiteX182" fmla="*/ 2840292 w 4437063"/>
                <a:gd name="connsiteY182" fmla="*/ 1682869 h 4810125"/>
                <a:gd name="connsiteX183" fmla="*/ 2881968 w 4437063"/>
                <a:gd name="connsiteY183" fmla="*/ 1670568 h 4810125"/>
                <a:gd name="connsiteX184" fmla="*/ 2934757 w 4437063"/>
                <a:gd name="connsiteY184" fmla="*/ 1662235 h 4810125"/>
                <a:gd name="connsiteX185" fmla="*/ 2995087 w 4437063"/>
                <a:gd name="connsiteY185" fmla="*/ 1656680 h 4810125"/>
                <a:gd name="connsiteX186" fmla="*/ 3161393 w 4437063"/>
                <a:gd name="connsiteY186" fmla="*/ 1651521 h 4810125"/>
                <a:gd name="connsiteX187" fmla="*/ 3277291 w 4437063"/>
                <a:gd name="connsiteY187" fmla="*/ 1651521 h 4810125"/>
                <a:gd name="connsiteX188" fmla="*/ 3375724 w 4437063"/>
                <a:gd name="connsiteY188" fmla="*/ 1651124 h 4810125"/>
                <a:gd name="connsiteX189" fmla="*/ 3522184 w 4437063"/>
                <a:gd name="connsiteY189" fmla="*/ 1646363 h 4810125"/>
                <a:gd name="connsiteX190" fmla="*/ 3641257 w 4437063"/>
                <a:gd name="connsiteY190" fmla="*/ 1633665 h 4810125"/>
                <a:gd name="connsiteX191" fmla="*/ 3714686 w 4437063"/>
                <a:gd name="connsiteY191" fmla="*/ 1621760 h 4810125"/>
                <a:gd name="connsiteX192" fmla="*/ 3727784 w 4437063"/>
                <a:gd name="connsiteY192" fmla="*/ 1619776 h 4810125"/>
                <a:gd name="connsiteX193" fmla="*/ 3754774 w 4437063"/>
                <a:gd name="connsiteY193" fmla="*/ 1611840 h 4810125"/>
                <a:gd name="connsiteX194" fmla="*/ 3800022 w 4437063"/>
                <a:gd name="connsiteY194" fmla="*/ 1594380 h 4810125"/>
                <a:gd name="connsiteX195" fmla="*/ 3865909 w 4437063"/>
                <a:gd name="connsiteY195" fmla="*/ 1559461 h 4810125"/>
                <a:gd name="connsiteX196" fmla="*/ 3934971 w 4437063"/>
                <a:gd name="connsiteY196" fmla="*/ 1512241 h 4810125"/>
                <a:gd name="connsiteX197" fmla="*/ 3969899 w 4437063"/>
                <a:gd name="connsiteY197" fmla="*/ 1484464 h 4810125"/>
                <a:gd name="connsiteX198" fmla="*/ 3991333 w 4437063"/>
                <a:gd name="connsiteY198" fmla="*/ 1465814 h 4810125"/>
                <a:gd name="connsiteX199" fmla="*/ 4034199 w 4437063"/>
                <a:gd name="connsiteY199" fmla="*/ 1424149 h 4810125"/>
                <a:gd name="connsiteX200" fmla="*/ 4095323 w 4437063"/>
                <a:gd name="connsiteY200" fmla="*/ 1356692 h 4810125"/>
                <a:gd name="connsiteX201" fmla="*/ 4169149 w 4437063"/>
                <a:gd name="connsiteY201" fmla="*/ 1266219 h 4810125"/>
                <a:gd name="connsiteX202" fmla="*/ 4231067 w 4437063"/>
                <a:gd name="connsiteY202" fmla="*/ 1189238 h 4810125"/>
                <a:gd name="connsiteX203" fmla="*/ 4256469 w 4437063"/>
                <a:gd name="connsiteY203" fmla="*/ 1161858 h 4810125"/>
                <a:gd name="connsiteX204" fmla="*/ 4268773 w 4437063"/>
                <a:gd name="connsiteY204" fmla="*/ 1150747 h 4810125"/>
                <a:gd name="connsiteX205" fmla="*/ 4296953 w 4437063"/>
                <a:gd name="connsiteY205" fmla="*/ 1130510 h 4810125"/>
                <a:gd name="connsiteX206" fmla="*/ 4327119 w 4437063"/>
                <a:gd name="connsiteY206" fmla="*/ 1115035 h 4810125"/>
                <a:gd name="connsiteX207" fmla="*/ 4356887 w 4437063"/>
                <a:gd name="connsiteY207" fmla="*/ 1102733 h 4810125"/>
                <a:gd name="connsiteX208" fmla="*/ 4421981 w 4437063"/>
                <a:gd name="connsiteY208" fmla="*/ 1083687 h 4810125"/>
                <a:gd name="connsiteX209" fmla="*/ 4429592 w 4437063"/>
                <a:gd name="connsiteY209" fmla="*/ 1082685 h 4810125"/>
                <a:gd name="connsiteX210" fmla="*/ 4392609 w 4437063"/>
                <a:gd name="connsiteY210" fmla="*/ 1094004 h 4810125"/>
                <a:gd name="connsiteX211" fmla="*/ 4355299 w 4437063"/>
                <a:gd name="connsiteY211" fmla="*/ 1112257 h 4810125"/>
                <a:gd name="connsiteX212" fmla="*/ 4333469 w 4437063"/>
                <a:gd name="connsiteY212" fmla="*/ 1126145 h 4810125"/>
                <a:gd name="connsiteX213" fmla="*/ 4322356 w 4437063"/>
                <a:gd name="connsiteY213" fmla="*/ 1134081 h 4810125"/>
                <a:gd name="connsiteX214" fmla="*/ 4297747 w 4437063"/>
                <a:gd name="connsiteY214" fmla="*/ 1157890 h 4810125"/>
                <a:gd name="connsiteX215" fmla="*/ 4256469 w 4437063"/>
                <a:gd name="connsiteY215" fmla="*/ 1206698 h 4810125"/>
                <a:gd name="connsiteX216" fmla="*/ 4199314 w 4437063"/>
                <a:gd name="connsiteY216" fmla="*/ 1287250 h 4810125"/>
                <a:gd name="connsiteX217" fmla="*/ 4145334 w 4437063"/>
                <a:gd name="connsiteY217" fmla="*/ 1372167 h 4810125"/>
                <a:gd name="connsiteX218" fmla="*/ 4122313 w 4437063"/>
                <a:gd name="connsiteY218" fmla="*/ 1411054 h 4810125"/>
                <a:gd name="connsiteX219" fmla="*/ 4100086 w 4437063"/>
                <a:gd name="connsiteY219" fmla="*/ 1446371 h 4810125"/>
                <a:gd name="connsiteX220" fmla="*/ 4054838 w 4437063"/>
                <a:gd name="connsiteY220" fmla="*/ 1508273 h 4810125"/>
                <a:gd name="connsiteX221" fmla="*/ 4008400 w 4437063"/>
                <a:gd name="connsiteY221" fmla="*/ 1559461 h 4810125"/>
                <a:gd name="connsiteX222" fmla="*/ 3959580 w 4437063"/>
                <a:gd name="connsiteY222" fmla="*/ 1604698 h 4810125"/>
                <a:gd name="connsiteX223" fmla="*/ 3933781 w 4437063"/>
                <a:gd name="connsiteY223" fmla="*/ 1625332 h 4810125"/>
                <a:gd name="connsiteX224" fmla="*/ 3919889 w 4437063"/>
                <a:gd name="connsiteY224" fmla="*/ 1635649 h 4810125"/>
                <a:gd name="connsiteX225" fmla="*/ 3882976 w 4437063"/>
                <a:gd name="connsiteY225" fmla="*/ 1657076 h 4810125"/>
                <a:gd name="connsiteX226" fmla="*/ 3834950 w 4437063"/>
                <a:gd name="connsiteY226" fmla="*/ 1679298 h 4810125"/>
                <a:gd name="connsiteX227" fmla="*/ 3775810 w 4437063"/>
                <a:gd name="connsiteY227" fmla="*/ 1701122 h 4810125"/>
                <a:gd name="connsiteX228" fmla="*/ 3705954 w 4437063"/>
                <a:gd name="connsiteY228" fmla="*/ 1720963 h 4810125"/>
                <a:gd name="connsiteX229" fmla="*/ 3626175 w 4437063"/>
                <a:gd name="connsiteY229" fmla="*/ 1738819 h 4810125"/>
                <a:gd name="connsiteX230" fmla="*/ 3535679 w 4437063"/>
                <a:gd name="connsiteY230" fmla="*/ 1752707 h 4810125"/>
                <a:gd name="connsiteX231" fmla="*/ 3434864 w 4437063"/>
                <a:gd name="connsiteY231" fmla="*/ 1762231 h 4810125"/>
                <a:gd name="connsiteX232" fmla="*/ 3380487 w 4437063"/>
                <a:gd name="connsiteY232" fmla="*/ 1764215 h 4810125"/>
                <a:gd name="connsiteX233" fmla="*/ 3278084 w 4437063"/>
                <a:gd name="connsiteY233" fmla="*/ 1766596 h 4810125"/>
                <a:gd name="connsiteX234" fmla="*/ 3137975 w 4437063"/>
                <a:gd name="connsiteY234" fmla="*/ 1765802 h 4810125"/>
                <a:gd name="connsiteX235" fmla="*/ 3064546 w 4437063"/>
                <a:gd name="connsiteY235" fmla="*/ 1767786 h 4810125"/>
                <a:gd name="connsiteX236" fmla="*/ 3020886 w 4437063"/>
                <a:gd name="connsiteY236" fmla="*/ 1773342 h 4810125"/>
                <a:gd name="connsiteX237" fmla="*/ 2976432 w 4437063"/>
                <a:gd name="connsiteY237" fmla="*/ 1784452 h 4810125"/>
                <a:gd name="connsiteX238" fmla="*/ 2927612 w 4437063"/>
                <a:gd name="connsiteY238" fmla="*/ 1801118 h 4810125"/>
                <a:gd name="connsiteX239" fmla="*/ 2898638 w 4437063"/>
                <a:gd name="connsiteY239" fmla="*/ 1813419 h 4810125"/>
                <a:gd name="connsiteX240" fmla="*/ 2884349 w 4437063"/>
                <a:gd name="connsiteY240" fmla="*/ 1820165 h 4810125"/>
                <a:gd name="connsiteX241" fmla="*/ 2856565 w 4437063"/>
                <a:gd name="connsiteY241" fmla="*/ 1837625 h 4810125"/>
                <a:gd name="connsiteX242" fmla="*/ 2830766 w 4437063"/>
                <a:gd name="connsiteY242" fmla="*/ 1858656 h 4810125"/>
                <a:gd name="connsiteX243" fmla="*/ 2806554 w 4437063"/>
                <a:gd name="connsiteY243" fmla="*/ 1884051 h 4810125"/>
                <a:gd name="connsiteX244" fmla="*/ 2773214 w 4437063"/>
                <a:gd name="connsiteY244" fmla="*/ 1926113 h 4810125"/>
                <a:gd name="connsiteX245" fmla="*/ 2732729 w 4437063"/>
                <a:gd name="connsiteY245" fmla="*/ 1991984 h 4810125"/>
                <a:gd name="connsiteX246" fmla="*/ 2678749 w 4437063"/>
                <a:gd name="connsiteY246" fmla="*/ 2099916 h 4810125"/>
                <a:gd name="connsiteX247" fmla="*/ 2628738 w 4437063"/>
                <a:gd name="connsiteY247" fmla="*/ 2210229 h 4810125"/>
                <a:gd name="connsiteX248" fmla="*/ 2596192 w 4437063"/>
                <a:gd name="connsiteY248" fmla="*/ 2278480 h 4810125"/>
                <a:gd name="connsiteX249" fmla="*/ 2579522 w 4437063"/>
                <a:gd name="connsiteY249" fmla="*/ 2309828 h 4810125"/>
                <a:gd name="connsiteX250" fmla="*/ 2532686 w 4437063"/>
                <a:gd name="connsiteY250" fmla="*/ 2393158 h 4810125"/>
                <a:gd name="connsiteX251" fmla="*/ 2461639 w 4437063"/>
                <a:gd name="connsiteY251" fmla="*/ 2515772 h 4810125"/>
                <a:gd name="connsiteX252" fmla="*/ 2401706 w 4437063"/>
                <a:gd name="connsiteY252" fmla="*/ 2610213 h 4810125"/>
                <a:gd name="connsiteX253" fmla="*/ 2335025 w 4437063"/>
                <a:gd name="connsiteY253" fmla="*/ 2709019 h 4810125"/>
                <a:gd name="connsiteX254" fmla="*/ 2291364 w 4437063"/>
                <a:gd name="connsiteY254" fmla="*/ 2771318 h 4810125"/>
                <a:gd name="connsiteX255" fmla="*/ 2312004 w 4437063"/>
                <a:gd name="connsiteY255" fmla="*/ 2766953 h 4810125"/>
                <a:gd name="connsiteX256" fmla="*/ 2447747 w 4437063"/>
                <a:gd name="connsiteY256" fmla="*/ 2726082 h 4810125"/>
                <a:gd name="connsiteX257" fmla="*/ 2540227 w 4437063"/>
                <a:gd name="connsiteY257" fmla="*/ 2690369 h 4810125"/>
                <a:gd name="connsiteX258" fmla="*/ 2607305 w 4437063"/>
                <a:gd name="connsiteY258" fmla="*/ 2660608 h 4810125"/>
                <a:gd name="connsiteX259" fmla="*/ 2641440 w 4437063"/>
                <a:gd name="connsiteY259" fmla="*/ 2643545 h 4810125"/>
                <a:gd name="connsiteX260" fmla="*/ 2681131 w 4437063"/>
                <a:gd name="connsiteY260" fmla="*/ 2624101 h 4810125"/>
                <a:gd name="connsiteX261" fmla="*/ 2752178 w 4437063"/>
                <a:gd name="connsiteY261" fmla="*/ 2591563 h 4810125"/>
                <a:gd name="connsiteX262" fmla="*/ 2842673 w 4437063"/>
                <a:gd name="connsiteY262" fmla="*/ 2554263 h 4810125"/>
                <a:gd name="connsiteX263" fmla="*/ 2941107 w 4437063"/>
                <a:gd name="connsiteY263" fmla="*/ 2516566 h 4810125"/>
                <a:gd name="connsiteX264" fmla="*/ 3006201 w 4437063"/>
                <a:gd name="connsiteY264" fmla="*/ 2487996 h 4810125"/>
                <a:gd name="connsiteX265" fmla="*/ 3049067 w 4437063"/>
                <a:gd name="connsiteY265" fmla="*/ 2465377 h 4810125"/>
                <a:gd name="connsiteX266" fmla="*/ 3070500 w 4437063"/>
                <a:gd name="connsiteY266" fmla="*/ 2451886 h 4810125"/>
                <a:gd name="connsiteX267" fmla="*/ 3096696 w 4437063"/>
                <a:gd name="connsiteY267" fmla="*/ 2435220 h 4810125"/>
                <a:gd name="connsiteX268" fmla="*/ 3139563 w 4437063"/>
                <a:gd name="connsiteY268" fmla="*/ 2403872 h 4810125"/>
                <a:gd name="connsiteX269" fmla="*/ 3173697 w 4437063"/>
                <a:gd name="connsiteY269" fmla="*/ 2374905 h 4810125"/>
                <a:gd name="connsiteX270" fmla="*/ 3199893 w 4437063"/>
                <a:gd name="connsiteY270" fmla="*/ 2347922 h 4810125"/>
                <a:gd name="connsiteX271" fmla="*/ 3231249 w 4437063"/>
                <a:gd name="connsiteY271" fmla="*/ 2309431 h 4810125"/>
                <a:gd name="connsiteX272" fmla="*/ 3266574 w 4437063"/>
                <a:gd name="connsiteY272" fmla="*/ 2263005 h 4810125"/>
                <a:gd name="connsiteX273" fmla="*/ 3287213 w 4437063"/>
                <a:gd name="connsiteY273" fmla="*/ 2241180 h 4810125"/>
                <a:gd name="connsiteX274" fmla="*/ 3298724 w 4437063"/>
                <a:gd name="connsiteY274" fmla="*/ 2229673 h 4810125"/>
                <a:gd name="connsiteX275" fmla="*/ 3324920 w 4437063"/>
                <a:gd name="connsiteY275" fmla="*/ 2207054 h 4810125"/>
                <a:gd name="connsiteX276" fmla="*/ 3356276 w 4437063"/>
                <a:gd name="connsiteY276" fmla="*/ 2184833 h 4810125"/>
                <a:gd name="connsiteX277" fmla="*/ 3391998 w 4437063"/>
                <a:gd name="connsiteY277" fmla="*/ 2163802 h 4810125"/>
                <a:gd name="connsiteX278" fmla="*/ 3433276 w 4437063"/>
                <a:gd name="connsiteY278" fmla="*/ 2144755 h 4810125"/>
                <a:gd name="connsiteX279" fmla="*/ 3481303 w 4437063"/>
                <a:gd name="connsiteY279" fmla="*/ 2128883 h 4810125"/>
                <a:gd name="connsiteX280" fmla="*/ 3534489 w 4437063"/>
                <a:gd name="connsiteY280" fmla="*/ 2116582 h 4810125"/>
                <a:gd name="connsiteX281" fmla="*/ 3594819 w 4437063"/>
                <a:gd name="connsiteY281" fmla="*/ 2108249 h 4810125"/>
                <a:gd name="connsiteX282" fmla="*/ 3627763 w 4437063"/>
                <a:gd name="connsiteY282" fmla="*/ 2106662 h 4810125"/>
                <a:gd name="connsiteX283" fmla="*/ 3658722 w 4437063"/>
                <a:gd name="connsiteY283" fmla="*/ 2105868 h 4810125"/>
                <a:gd name="connsiteX284" fmla="*/ 3713098 w 4437063"/>
                <a:gd name="connsiteY284" fmla="*/ 2107852 h 4810125"/>
                <a:gd name="connsiteX285" fmla="*/ 3757949 w 4437063"/>
                <a:gd name="connsiteY285" fmla="*/ 2113011 h 4810125"/>
                <a:gd name="connsiteX286" fmla="*/ 3794068 w 4437063"/>
                <a:gd name="connsiteY286" fmla="*/ 2120550 h 4810125"/>
                <a:gd name="connsiteX287" fmla="*/ 3834156 w 4437063"/>
                <a:gd name="connsiteY287" fmla="*/ 2132851 h 4810125"/>
                <a:gd name="connsiteX288" fmla="*/ 3859955 w 4437063"/>
                <a:gd name="connsiteY288" fmla="*/ 2145946 h 4810125"/>
                <a:gd name="connsiteX289" fmla="*/ 3861940 w 4437063"/>
                <a:gd name="connsiteY289" fmla="*/ 2147533 h 4810125"/>
                <a:gd name="connsiteX290" fmla="*/ 3853208 w 4437063"/>
                <a:gd name="connsiteY290" fmla="*/ 2146343 h 4810125"/>
                <a:gd name="connsiteX291" fmla="*/ 3765490 w 4437063"/>
                <a:gd name="connsiteY291" fmla="*/ 2141184 h 4810125"/>
                <a:gd name="connsiteX292" fmla="*/ 3667454 w 4437063"/>
                <a:gd name="connsiteY292" fmla="*/ 2141184 h 4810125"/>
                <a:gd name="connsiteX293" fmla="*/ 3597597 w 4437063"/>
                <a:gd name="connsiteY293" fmla="*/ 2145946 h 4810125"/>
                <a:gd name="connsiteX294" fmla="*/ 3528932 w 4437063"/>
                <a:gd name="connsiteY294" fmla="*/ 2156263 h 4810125"/>
                <a:gd name="connsiteX295" fmla="*/ 3482096 w 4437063"/>
                <a:gd name="connsiteY295" fmla="*/ 2168564 h 4810125"/>
                <a:gd name="connsiteX296" fmla="*/ 3453916 w 4437063"/>
                <a:gd name="connsiteY296" fmla="*/ 2178881 h 4810125"/>
                <a:gd name="connsiteX297" fmla="*/ 3441215 w 4437063"/>
                <a:gd name="connsiteY297" fmla="*/ 2185627 h 4810125"/>
                <a:gd name="connsiteX298" fmla="*/ 3417003 w 4437063"/>
                <a:gd name="connsiteY298" fmla="*/ 2198325 h 4810125"/>
                <a:gd name="connsiteX299" fmla="*/ 3376121 w 4437063"/>
                <a:gd name="connsiteY299" fmla="*/ 2228482 h 4810125"/>
                <a:gd name="connsiteX300" fmla="*/ 3342781 w 4437063"/>
                <a:gd name="connsiteY300" fmla="*/ 2261417 h 4810125"/>
                <a:gd name="connsiteX301" fmla="*/ 3313806 w 4437063"/>
                <a:gd name="connsiteY301" fmla="*/ 2296337 h 4810125"/>
                <a:gd name="connsiteX302" fmla="*/ 3276894 w 4437063"/>
                <a:gd name="connsiteY302" fmla="*/ 2351096 h 4810125"/>
                <a:gd name="connsiteX303" fmla="*/ 3240775 w 4437063"/>
                <a:gd name="connsiteY303" fmla="*/ 2403872 h 4810125"/>
                <a:gd name="connsiteX304" fmla="*/ 3213785 w 4437063"/>
                <a:gd name="connsiteY304" fmla="*/ 2436807 h 4810125"/>
                <a:gd name="connsiteX305" fmla="*/ 3198702 w 4437063"/>
                <a:gd name="connsiteY305" fmla="*/ 2451886 h 4810125"/>
                <a:gd name="connsiteX306" fmla="*/ 3180047 w 4437063"/>
                <a:gd name="connsiteY306" fmla="*/ 2469346 h 4810125"/>
                <a:gd name="connsiteX307" fmla="*/ 3141150 w 4437063"/>
                <a:gd name="connsiteY307" fmla="*/ 2501090 h 4810125"/>
                <a:gd name="connsiteX308" fmla="*/ 3080026 w 4437063"/>
                <a:gd name="connsiteY308" fmla="*/ 2543946 h 4810125"/>
                <a:gd name="connsiteX309" fmla="*/ 2949839 w 4437063"/>
                <a:gd name="connsiteY309" fmla="*/ 2618943 h 4810125"/>
                <a:gd name="connsiteX310" fmla="*/ 2888932 w 4437063"/>
                <a:gd name="connsiteY310" fmla="*/ 2652474 h 4810125"/>
                <a:gd name="connsiteX311" fmla="*/ 2891235 w 4437063"/>
                <a:gd name="connsiteY311" fmla="*/ 2657078 h 4810125"/>
                <a:gd name="connsiteX312" fmla="*/ 2896791 w 4437063"/>
                <a:gd name="connsiteY312" fmla="*/ 2664619 h 4810125"/>
                <a:gd name="connsiteX313" fmla="*/ 2915047 w 4437063"/>
                <a:gd name="connsiteY313" fmla="*/ 2681685 h 4810125"/>
                <a:gd name="connsiteX314" fmla="*/ 2940447 w 4437063"/>
                <a:gd name="connsiteY314" fmla="*/ 2697957 h 4810125"/>
                <a:gd name="connsiteX315" fmla="*/ 2973388 w 4437063"/>
                <a:gd name="connsiteY315" fmla="*/ 2713435 h 4810125"/>
                <a:gd name="connsiteX316" fmla="*/ 2992438 w 4437063"/>
                <a:gd name="connsiteY316" fmla="*/ 2720182 h 4810125"/>
                <a:gd name="connsiteX317" fmla="*/ 3012678 w 4437063"/>
                <a:gd name="connsiteY317" fmla="*/ 2725738 h 4810125"/>
                <a:gd name="connsiteX318" fmla="*/ 3056731 w 4437063"/>
                <a:gd name="connsiteY318" fmla="*/ 2736057 h 4810125"/>
                <a:gd name="connsiteX319" fmla="*/ 3105150 w 4437063"/>
                <a:gd name="connsiteY319" fmla="*/ 2744391 h 4810125"/>
                <a:gd name="connsiteX320" fmla="*/ 3156347 w 4437063"/>
                <a:gd name="connsiteY320" fmla="*/ 2749550 h 4810125"/>
                <a:gd name="connsiteX321" fmla="*/ 3182938 w 4437063"/>
                <a:gd name="connsiteY321" fmla="*/ 2751535 h 4810125"/>
                <a:gd name="connsiteX322" fmla="*/ 3209528 w 4437063"/>
                <a:gd name="connsiteY322" fmla="*/ 2752725 h 4810125"/>
                <a:gd name="connsiteX323" fmla="*/ 3264694 w 4437063"/>
                <a:gd name="connsiteY323" fmla="*/ 2751535 h 4810125"/>
                <a:gd name="connsiteX324" fmla="*/ 3292872 w 4437063"/>
                <a:gd name="connsiteY324" fmla="*/ 2749154 h 4810125"/>
                <a:gd name="connsiteX325" fmla="*/ 3350022 w 4437063"/>
                <a:gd name="connsiteY325" fmla="*/ 2744788 h 4810125"/>
                <a:gd name="connsiteX326" fmla="*/ 3408363 w 4437063"/>
                <a:gd name="connsiteY326" fmla="*/ 2737644 h 4810125"/>
                <a:gd name="connsiteX327" fmla="*/ 3465910 w 4437063"/>
                <a:gd name="connsiteY327" fmla="*/ 2730897 h 4810125"/>
                <a:gd name="connsiteX328" fmla="*/ 3581003 w 4437063"/>
                <a:gd name="connsiteY328" fmla="*/ 2719388 h 4810125"/>
                <a:gd name="connsiteX329" fmla="*/ 3636566 w 4437063"/>
                <a:gd name="connsiteY329" fmla="*/ 2716610 h 4810125"/>
                <a:gd name="connsiteX330" fmla="*/ 3664347 w 4437063"/>
                <a:gd name="connsiteY330" fmla="*/ 2715419 h 4810125"/>
                <a:gd name="connsiteX331" fmla="*/ 3717528 w 4437063"/>
                <a:gd name="connsiteY331" fmla="*/ 2718594 h 4810125"/>
                <a:gd name="connsiteX332" fmla="*/ 3767931 w 4437063"/>
                <a:gd name="connsiteY332" fmla="*/ 2726928 h 4810125"/>
                <a:gd name="connsiteX333" fmla="*/ 3813572 w 4437063"/>
                <a:gd name="connsiteY333" fmla="*/ 2739628 h 4810125"/>
                <a:gd name="connsiteX334" fmla="*/ 3834210 w 4437063"/>
                <a:gd name="connsiteY334" fmla="*/ 2748360 h 4810125"/>
                <a:gd name="connsiteX335" fmla="*/ 3854053 w 4437063"/>
                <a:gd name="connsiteY335" fmla="*/ 2757885 h 4810125"/>
                <a:gd name="connsiteX336" fmla="*/ 3888581 w 4437063"/>
                <a:gd name="connsiteY336" fmla="*/ 2777729 h 4810125"/>
                <a:gd name="connsiteX337" fmla="*/ 3931047 w 4437063"/>
                <a:gd name="connsiteY337" fmla="*/ 2808685 h 4810125"/>
                <a:gd name="connsiteX338" fmla="*/ 3952081 w 4437063"/>
                <a:gd name="connsiteY338" fmla="*/ 2826147 h 4810125"/>
                <a:gd name="connsiteX339" fmla="*/ 3984228 w 4437063"/>
                <a:gd name="connsiteY339" fmla="*/ 2855516 h 4810125"/>
                <a:gd name="connsiteX340" fmla="*/ 3990975 w 4437063"/>
                <a:gd name="connsiteY340" fmla="*/ 2862263 h 4810125"/>
                <a:gd name="connsiteX341" fmla="*/ 3983831 w 4437063"/>
                <a:gd name="connsiteY341" fmla="*/ 2855913 h 4810125"/>
                <a:gd name="connsiteX342" fmla="*/ 3949700 w 4437063"/>
                <a:gd name="connsiteY342" fmla="*/ 2828132 h 4810125"/>
                <a:gd name="connsiteX343" fmla="*/ 3928269 w 4437063"/>
                <a:gd name="connsiteY343" fmla="*/ 2811860 h 4810125"/>
                <a:gd name="connsiteX344" fmla="*/ 3885010 w 4437063"/>
                <a:gd name="connsiteY344" fmla="*/ 2783682 h 4810125"/>
                <a:gd name="connsiteX345" fmla="*/ 3850085 w 4437063"/>
                <a:gd name="connsiteY345" fmla="*/ 2765425 h 4810125"/>
                <a:gd name="connsiteX346" fmla="*/ 3830638 w 4437063"/>
                <a:gd name="connsiteY346" fmla="*/ 2757885 h 4810125"/>
                <a:gd name="connsiteX347" fmla="*/ 3810000 w 4437063"/>
                <a:gd name="connsiteY347" fmla="*/ 2750741 h 4810125"/>
                <a:gd name="connsiteX348" fmla="*/ 3765153 w 4437063"/>
                <a:gd name="connsiteY348" fmla="*/ 2740422 h 4810125"/>
                <a:gd name="connsiteX349" fmla="*/ 3716338 w 4437063"/>
                <a:gd name="connsiteY349" fmla="*/ 2734469 h 4810125"/>
                <a:gd name="connsiteX350" fmla="*/ 3664347 w 4437063"/>
                <a:gd name="connsiteY350" fmla="*/ 2734469 h 4810125"/>
                <a:gd name="connsiteX351" fmla="*/ 3637756 w 4437063"/>
                <a:gd name="connsiteY351" fmla="*/ 2737247 h 4810125"/>
                <a:gd name="connsiteX352" fmla="*/ 3582988 w 4437063"/>
                <a:gd name="connsiteY352" fmla="*/ 2742407 h 4810125"/>
                <a:gd name="connsiteX353" fmla="*/ 3469878 w 4437063"/>
                <a:gd name="connsiteY353" fmla="*/ 2759869 h 4810125"/>
                <a:gd name="connsiteX354" fmla="*/ 3412331 w 4437063"/>
                <a:gd name="connsiteY354" fmla="*/ 2769791 h 4810125"/>
                <a:gd name="connsiteX355" fmla="*/ 3354785 w 4437063"/>
                <a:gd name="connsiteY355" fmla="*/ 2779316 h 4810125"/>
                <a:gd name="connsiteX356" fmla="*/ 3296444 w 4437063"/>
                <a:gd name="connsiteY356" fmla="*/ 2786460 h 4810125"/>
                <a:gd name="connsiteX357" fmla="*/ 3267869 w 4437063"/>
                <a:gd name="connsiteY357" fmla="*/ 2790825 h 4810125"/>
                <a:gd name="connsiteX358" fmla="*/ 3210322 w 4437063"/>
                <a:gd name="connsiteY358" fmla="*/ 2795191 h 4810125"/>
                <a:gd name="connsiteX359" fmla="*/ 3181747 w 4437063"/>
                <a:gd name="connsiteY359" fmla="*/ 2794794 h 4810125"/>
                <a:gd name="connsiteX360" fmla="*/ 3153966 w 4437063"/>
                <a:gd name="connsiteY360" fmla="*/ 2794794 h 4810125"/>
                <a:gd name="connsiteX361" fmla="*/ 3099991 w 4437063"/>
                <a:gd name="connsiteY361" fmla="*/ 2791619 h 4810125"/>
                <a:gd name="connsiteX362" fmla="*/ 3048794 w 4437063"/>
                <a:gd name="connsiteY362" fmla="*/ 2786063 h 4810125"/>
                <a:gd name="connsiteX363" fmla="*/ 3000375 w 4437063"/>
                <a:gd name="connsiteY363" fmla="*/ 2777332 h 4810125"/>
                <a:gd name="connsiteX364" fmla="*/ 2977753 w 4437063"/>
                <a:gd name="connsiteY364" fmla="*/ 2771775 h 4810125"/>
                <a:gd name="connsiteX365" fmla="*/ 2955528 w 4437063"/>
                <a:gd name="connsiteY365" fmla="*/ 2765425 h 4810125"/>
                <a:gd name="connsiteX366" fmla="*/ 2915047 w 4437063"/>
                <a:gd name="connsiteY366" fmla="*/ 2749154 h 4810125"/>
                <a:gd name="connsiteX367" fmla="*/ 2880122 w 4437063"/>
                <a:gd name="connsiteY367" fmla="*/ 2728913 h 4810125"/>
                <a:gd name="connsiteX368" fmla="*/ 2851547 w 4437063"/>
                <a:gd name="connsiteY368" fmla="*/ 2705497 h 4810125"/>
                <a:gd name="connsiteX369" fmla="*/ 2841228 w 4437063"/>
                <a:gd name="connsiteY369" fmla="*/ 2692003 h 4810125"/>
                <a:gd name="connsiteX370" fmla="*/ 2834672 w 4437063"/>
                <a:gd name="connsiteY370" fmla="*/ 2681871 h 4810125"/>
                <a:gd name="connsiteX371" fmla="*/ 2809730 w 4437063"/>
                <a:gd name="connsiteY371" fmla="*/ 2695130 h 4810125"/>
                <a:gd name="connsiteX372" fmla="*/ 2726378 w 4437063"/>
                <a:gd name="connsiteY372" fmla="*/ 2736399 h 4810125"/>
                <a:gd name="connsiteX373" fmla="*/ 2668826 w 4437063"/>
                <a:gd name="connsiteY373" fmla="*/ 2766953 h 4810125"/>
                <a:gd name="connsiteX374" fmla="*/ 2609687 w 4437063"/>
                <a:gd name="connsiteY374" fmla="*/ 2804253 h 4810125"/>
                <a:gd name="connsiteX375" fmla="*/ 2550150 w 4437063"/>
                <a:gd name="connsiteY375" fmla="*/ 2849092 h 4810125"/>
                <a:gd name="connsiteX376" fmla="*/ 2506490 w 4437063"/>
                <a:gd name="connsiteY376" fmla="*/ 2889567 h 4810125"/>
                <a:gd name="connsiteX377" fmla="*/ 2477516 w 4437063"/>
                <a:gd name="connsiteY377" fmla="*/ 2920518 h 4810125"/>
                <a:gd name="connsiteX378" fmla="*/ 2448541 w 4437063"/>
                <a:gd name="connsiteY378" fmla="*/ 2954247 h 4810125"/>
                <a:gd name="connsiteX379" fmla="*/ 2421551 w 4437063"/>
                <a:gd name="connsiteY379" fmla="*/ 2991944 h 4810125"/>
                <a:gd name="connsiteX380" fmla="*/ 2407659 w 4437063"/>
                <a:gd name="connsiteY380" fmla="*/ 3011784 h 4810125"/>
                <a:gd name="connsiteX381" fmla="*/ 2393767 w 4437063"/>
                <a:gd name="connsiteY381" fmla="*/ 3034006 h 4810125"/>
                <a:gd name="connsiteX382" fmla="*/ 2368762 w 4437063"/>
                <a:gd name="connsiteY382" fmla="*/ 3079242 h 4810125"/>
                <a:gd name="connsiteX383" fmla="*/ 2347726 w 4437063"/>
                <a:gd name="connsiteY383" fmla="*/ 3126066 h 4810125"/>
                <a:gd name="connsiteX384" fmla="*/ 2329865 w 4437063"/>
                <a:gd name="connsiteY384" fmla="*/ 3174079 h 4810125"/>
                <a:gd name="connsiteX385" fmla="*/ 2315576 w 4437063"/>
                <a:gd name="connsiteY385" fmla="*/ 3222887 h 4810125"/>
                <a:gd name="connsiteX386" fmla="*/ 2303669 w 4437063"/>
                <a:gd name="connsiteY386" fmla="*/ 3272885 h 4810125"/>
                <a:gd name="connsiteX387" fmla="*/ 2290571 w 4437063"/>
                <a:gd name="connsiteY387" fmla="*/ 3348676 h 4810125"/>
                <a:gd name="connsiteX388" fmla="*/ 2281839 w 4437063"/>
                <a:gd name="connsiteY388" fmla="*/ 3452243 h 4810125"/>
                <a:gd name="connsiteX389" fmla="*/ 2279457 w 4437063"/>
                <a:gd name="connsiteY389" fmla="*/ 3557794 h 4810125"/>
                <a:gd name="connsiteX390" fmla="*/ 2284220 w 4437063"/>
                <a:gd name="connsiteY390" fmla="*/ 3716915 h 4810125"/>
                <a:gd name="connsiteX391" fmla="*/ 2289777 w 4437063"/>
                <a:gd name="connsiteY391" fmla="*/ 3822466 h 4810125"/>
                <a:gd name="connsiteX392" fmla="*/ 2293349 w 4437063"/>
                <a:gd name="connsiteY392" fmla="*/ 3878416 h 4810125"/>
                <a:gd name="connsiteX393" fmla="*/ 2307241 w 4437063"/>
                <a:gd name="connsiteY393" fmla="*/ 4016903 h 4810125"/>
                <a:gd name="connsiteX394" fmla="*/ 2337406 w 4437063"/>
                <a:gd name="connsiteY394" fmla="*/ 4258163 h 4810125"/>
                <a:gd name="connsiteX395" fmla="*/ 2407659 w 4437063"/>
                <a:gd name="connsiteY395" fmla="*/ 4721637 h 4810125"/>
                <a:gd name="connsiteX396" fmla="*/ 2422345 w 4437063"/>
                <a:gd name="connsiteY396" fmla="*/ 4810125 h 4810125"/>
                <a:gd name="connsiteX397" fmla="*/ 1739262 w 4437063"/>
                <a:gd name="connsiteY397" fmla="*/ 4810125 h 4810125"/>
                <a:gd name="connsiteX398" fmla="*/ 1857144 w 4437063"/>
                <a:gd name="connsiteY398" fmla="*/ 4274432 h 4810125"/>
                <a:gd name="connsiteX399" fmla="*/ 1866273 w 4437063"/>
                <a:gd name="connsiteY399" fmla="*/ 4218085 h 4810125"/>
                <a:gd name="connsiteX400" fmla="*/ 1908346 w 4437063"/>
                <a:gd name="connsiteY400" fmla="*/ 3914129 h 4810125"/>
                <a:gd name="connsiteX401" fmla="*/ 1926604 w 4437063"/>
                <a:gd name="connsiteY401" fmla="*/ 3748263 h 4810125"/>
                <a:gd name="connsiteX402" fmla="*/ 1934145 w 4437063"/>
                <a:gd name="connsiteY402" fmla="*/ 3649060 h 4810125"/>
                <a:gd name="connsiteX403" fmla="*/ 1935733 w 4437063"/>
                <a:gd name="connsiteY403" fmla="*/ 3606602 h 4810125"/>
                <a:gd name="connsiteX404" fmla="*/ 1936923 w 4437063"/>
                <a:gd name="connsiteY404" fmla="*/ 3565730 h 4810125"/>
                <a:gd name="connsiteX405" fmla="*/ 1933351 w 4437063"/>
                <a:gd name="connsiteY405" fmla="*/ 3491924 h 4810125"/>
                <a:gd name="connsiteX406" fmla="*/ 1923825 w 4437063"/>
                <a:gd name="connsiteY406" fmla="*/ 3424863 h 4810125"/>
                <a:gd name="connsiteX407" fmla="*/ 1909933 w 4437063"/>
                <a:gd name="connsiteY407" fmla="*/ 3365342 h 4810125"/>
                <a:gd name="connsiteX408" fmla="*/ 1891675 w 4437063"/>
                <a:gd name="connsiteY408" fmla="*/ 3312169 h 4810125"/>
                <a:gd name="connsiteX409" fmla="*/ 1869448 w 4437063"/>
                <a:gd name="connsiteY409" fmla="*/ 3264552 h 4810125"/>
                <a:gd name="connsiteX410" fmla="*/ 1843252 w 4437063"/>
                <a:gd name="connsiteY410" fmla="*/ 3222490 h 4810125"/>
                <a:gd name="connsiteX411" fmla="*/ 1814278 w 4437063"/>
                <a:gd name="connsiteY411" fmla="*/ 3184397 h 4810125"/>
                <a:gd name="connsiteX412" fmla="*/ 1782525 w 4437063"/>
                <a:gd name="connsiteY412" fmla="*/ 3149080 h 4810125"/>
                <a:gd name="connsiteX413" fmla="*/ 1749185 w 4437063"/>
                <a:gd name="connsiteY413" fmla="*/ 3117733 h 4810125"/>
                <a:gd name="connsiteX414" fmla="*/ 1695602 w 4437063"/>
                <a:gd name="connsiteY414" fmla="*/ 3074877 h 4810125"/>
                <a:gd name="connsiteX415" fmla="*/ 1621776 w 4437063"/>
                <a:gd name="connsiteY415" fmla="*/ 3021705 h 4810125"/>
                <a:gd name="connsiteX416" fmla="*/ 1548348 w 4437063"/>
                <a:gd name="connsiteY416" fmla="*/ 2968929 h 4810125"/>
                <a:gd name="connsiteX417" fmla="*/ 1513420 w 4437063"/>
                <a:gd name="connsiteY417" fmla="*/ 2940359 h 4810125"/>
                <a:gd name="connsiteX418" fmla="*/ 1448723 w 4437063"/>
                <a:gd name="connsiteY418" fmla="*/ 2884409 h 4810125"/>
                <a:gd name="connsiteX419" fmla="*/ 1346320 w 4437063"/>
                <a:gd name="connsiteY419" fmla="*/ 2793936 h 4810125"/>
                <a:gd name="connsiteX420" fmla="*/ 1275273 w 4437063"/>
                <a:gd name="connsiteY420" fmla="*/ 2733224 h 4810125"/>
                <a:gd name="connsiteX421" fmla="*/ 1200654 w 4437063"/>
                <a:gd name="connsiteY421" fmla="*/ 2674496 h 4810125"/>
                <a:gd name="connsiteX422" fmla="*/ 1123654 w 4437063"/>
                <a:gd name="connsiteY422" fmla="*/ 2620927 h 4810125"/>
                <a:gd name="connsiteX423" fmla="*/ 1062926 w 4437063"/>
                <a:gd name="connsiteY423" fmla="*/ 2585611 h 4810125"/>
                <a:gd name="connsiteX424" fmla="*/ 1021648 w 4437063"/>
                <a:gd name="connsiteY424" fmla="*/ 2563786 h 4810125"/>
                <a:gd name="connsiteX425" fmla="*/ 979575 w 4437063"/>
                <a:gd name="connsiteY425" fmla="*/ 2545533 h 4810125"/>
                <a:gd name="connsiteX426" fmla="*/ 935518 w 4437063"/>
                <a:gd name="connsiteY426" fmla="*/ 2529661 h 4810125"/>
                <a:gd name="connsiteX427" fmla="*/ 914085 w 4437063"/>
                <a:gd name="connsiteY427" fmla="*/ 2522915 h 4810125"/>
                <a:gd name="connsiteX428" fmla="*/ 871218 w 4437063"/>
                <a:gd name="connsiteY428" fmla="*/ 2511011 h 4810125"/>
                <a:gd name="connsiteX429" fmla="*/ 797790 w 4437063"/>
                <a:gd name="connsiteY429" fmla="*/ 2495932 h 4810125"/>
                <a:gd name="connsiteX430" fmla="*/ 735475 w 4437063"/>
                <a:gd name="connsiteY430" fmla="*/ 2489583 h 4810125"/>
                <a:gd name="connsiteX431" fmla="*/ 679908 w 4437063"/>
                <a:gd name="connsiteY431" fmla="*/ 2487996 h 4810125"/>
                <a:gd name="connsiteX432" fmla="*/ 601716 w 4437063"/>
                <a:gd name="connsiteY432" fmla="*/ 2488789 h 4810125"/>
                <a:gd name="connsiteX433" fmla="*/ 514793 w 4437063"/>
                <a:gd name="connsiteY433" fmla="*/ 2484821 h 4810125"/>
                <a:gd name="connsiteX434" fmla="*/ 446127 w 4437063"/>
                <a:gd name="connsiteY434" fmla="*/ 2474504 h 4810125"/>
                <a:gd name="connsiteX435" fmla="*/ 406436 w 4437063"/>
                <a:gd name="connsiteY435" fmla="*/ 2465377 h 4810125"/>
                <a:gd name="connsiteX436" fmla="*/ 369920 w 4437063"/>
                <a:gd name="connsiteY436" fmla="*/ 2455854 h 4810125"/>
                <a:gd name="connsiteX437" fmla="*/ 306415 w 4437063"/>
                <a:gd name="connsiteY437" fmla="*/ 2436410 h 4810125"/>
                <a:gd name="connsiteX438" fmla="*/ 252832 w 4437063"/>
                <a:gd name="connsiteY438" fmla="*/ 2414983 h 4810125"/>
                <a:gd name="connsiteX439" fmla="*/ 207584 w 4437063"/>
                <a:gd name="connsiteY439" fmla="*/ 2390777 h 4810125"/>
                <a:gd name="connsiteX440" fmla="*/ 170274 w 4437063"/>
                <a:gd name="connsiteY440" fmla="*/ 2364588 h 4810125"/>
                <a:gd name="connsiteX441" fmla="*/ 138125 w 4437063"/>
                <a:gd name="connsiteY441" fmla="*/ 2335224 h 4810125"/>
                <a:gd name="connsiteX442" fmla="*/ 111135 w 4437063"/>
                <a:gd name="connsiteY442" fmla="*/ 2303082 h 4810125"/>
                <a:gd name="connsiteX443" fmla="*/ 86923 w 4437063"/>
                <a:gd name="connsiteY443" fmla="*/ 2268163 h 4810125"/>
                <a:gd name="connsiteX444" fmla="*/ 75413 w 4437063"/>
                <a:gd name="connsiteY444" fmla="*/ 2249116 h 4810125"/>
                <a:gd name="connsiteX445" fmla="*/ 66681 w 4437063"/>
                <a:gd name="connsiteY445" fmla="*/ 2233244 h 4810125"/>
                <a:gd name="connsiteX446" fmla="*/ 53980 w 4437063"/>
                <a:gd name="connsiteY446" fmla="*/ 2201896 h 4810125"/>
                <a:gd name="connsiteX447" fmla="*/ 46835 w 4437063"/>
                <a:gd name="connsiteY447" fmla="*/ 2171738 h 4810125"/>
                <a:gd name="connsiteX448" fmla="*/ 43660 w 4437063"/>
                <a:gd name="connsiteY448" fmla="*/ 2143962 h 4810125"/>
                <a:gd name="connsiteX449" fmla="*/ 44057 w 4437063"/>
                <a:gd name="connsiteY449" fmla="*/ 2108646 h 4810125"/>
                <a:gd name="connsiteX450" fmla="*/ 48423 w 4437063"/>
                <a:gd name="connsiteY450" fmla="*/ 2080472 h 4810125"/>
                <a:gd name="connsiteX451" fmla="*/ 49217 w 4437063"/>
                <a:gd name="connsiteY451" fmla="*/ 2077298 h 4810125"/>
                <a:gd name="connsiteX452" fmla="*/ 50408 w 4437063"/>
                <a:gd name="connsiteY452" fmla="*/ 2091186 h 4810125"/>
                <a:gd name="connsiteX453" fmla="*/ 65093 w 4437063"/>
                <a:gd name="connsiteY453" fmla="*/ 2153088 h 4810125"/>
                <a:gd name="connsiteX454" fmla="*/ 75016 w 4437063"/>
                <a:gd name="connsiteY454" fmla="*/ 2180865 h 4810125"/>
                <a:gd name="connsiteX455" fmla="*/ 87717 w 4437063"/>
                <a:gd name="connsiteY455" fmla="*/ 2208642 h 4810125"/>
                <a:gd name="connsiteX456" fmla="*/ 104784 w 4437063"/>
                <a:gd name="connsiteY456" fmla="*/ 2234434 h 4810125"/>
                <a:gd name="connsiteX457" fmla="*/ 114707 w 4437063"/>
                <a:gd name="connsiteY457" fmla="*/ 2245545 h 4810125"/>
                <a:gd name="connsiteX458" fmla="*/ 124233 w 4437063"/>
                <a:gd name="connsiteY458" fmla="*/ 2255862 h 4810125"/>
                <a:gd name="connsiteX459" fmla="*/ 151620 w 4437063"/>
                <a:gd name="connsiteY459" fmla="*/ 2278877 h 4810125"/>
                <a:gd name="connsiteX460" fmla="*/ 186548 w 4437063"/>
                <a:gd name="connsiteY460" fmla="*/ 2304273 h 4810125"/>
                <a:gd name="connsiteX461" fmla="*/ 229811 w 4437063"/>
                <a:gd name="connsiteY461" fmla="*/ 2329272 h 4810125"/>
                <a:gd name="connsiteX462" fmla="*/ 280616 w 4437063"/>
                <a:gd name="connsiteY462" fmla="*/ 2354271 h 4810125"/>
                <a:gd name="connsiteX463" fmla="*/ 339358 w 4437063"/>
                <a:gd name="connsiteY463" fmla="*/ 2375698 h 4810125"/>
                <a:gd name="connsiteX464" fmla="*/ 405245 w 4437063"/>
                <a:gd name="connsiteY464" fmla="*/ 2393555 h 4810125"/>
                <a:gd name="connsiteX465" fmla="*/ 478277 w 4437063"/>
                <a:gd name="connsiteY465" fmla="*/ 2406253 h 4810125"/>
                <a:gd name="connsiteX466" fmla="*/ 517571 w 4437063"/>
                <a:gd name="connsiteY466" fmla="*/ 2409824 h 4810125"/>
                <a:gd name="connsiteX467" fmla="*/ 553293 w 4437063"/>
                <a:gd name="connsiteY467" fmla="*/ 2411411 h 4810125"/>
                <a:gd name="connsiteX468" fmla="*/ 658077 w 4437063"/>
                <a:gd name="connsiteY468" fmla="*/ 2410618 h 4810125"/>
                <a:gd name="connsiteX469" fmla="*/ 789058 w 4437063"/>
                <a:gd name="connsiteY469" fmla="*/ 2412205 h 4810125"/>
                <a:gd name="connsiteX470" fmla="*/ 895430 w 4437063"/>
                <a:gd name="connsiteY470" fmla="*/ 2420538 h 4810125"/>
                <a:gd name="connsiteX471" fmla="*/ 967271 w 4437063"/>
                <a:gd name="connsiteY471" fmla="*/ 2430061 h 4810125"/>
                <a:gd name="connsiteX472" fmla="*/ 1002596 w 4437063"/>
                <a:gd name="connsiteY472" fmla="*/ 2437601 h 4810125"/>
                <a:gd name="connsiteX473" fmla="*/ 1037524 w 4437063"/>
                <a:gd name="connsiteY473" fmla="*/ 2445537 h 4810125"/>
                <a:gd name="connsiteX474" fmla="*/ 1109762 w 4437063"/>
                <a:gd name="connsiteY474" fmla="*/ 2470536 h 4810125"/>
                <a:gd name="connsiteX475" fmla="*/ 1183190 w 4437063"/>
                <a:gd name="connsiteY475" fmla="*/ 2503471 h 4810125"/>
                <a:gd name="connsiteX476" fmla="*/ 1257809 w 4437063"/>
                <a:gd name="connsiteY476" fmla="*/ 2544343 h 4810125"/>
                <a:gd name="connsiteX477" fmla="*/ 1332825 w 4437063"/>
                <a:gd name="connsiteY477" fmla="*/ 2591563 h 4810125"/>
                <a:gd name="connsiteX478" fmla="*/ 1407842 w 4437063"/>
                <a:gd name="connsiteY478" fmla="*/ 2643545 h 4810125"/>
                <a:gd name="connsiteX479" fmla="*/ 1482461 w 4437063"/>
                <a:gd name="connsiteY479" fmla="*/ 2700289 h 4810125"/>
                <a:gd name="connsiteX480" fmla="*/ 1555492 w 4437063"/>
                <a:gd name="connsiteY480" fmla="*/ 2759414 h 4810125"/>
                <a:gd name="connsiteX481" fmla="*/ 1592008 w 4437063"/>
                <a:gd name="connsiteY481" fmla="*/ 2789571 h 4810125"/>
                <a:gd name="connsiteX482" fmla="*/ 1626936 w 4437063"/>
                <a:gd name="connsiteY482" fmla="*/ 2818935 h 4810125"/>
                <a:gd name="connsiteX483" fmla="*/ 1687267 w 4437063"/>
                <a:gd name="connsiteY483" fmla="*/ 2866552 h 4810125"/>
                <a:gd name="connsiteX484" fmla="*/ 1758710 w 4437063"/>
                <a:gd name="connsiteY484" fmla="*/ 2917344 h 4810125"/>
                <a:gd name="connsiteX485" fmla="*/ 1818644 w 4437063"/>
                <a:gd name="connsiteY485" fmla="*/ 2951866 h 4810125"/>
                <a:gd name="connsiteX486" fmla="*/ 1845237 w 4437063"/>
                <a:gd name="connsiteY486" fmla="*/ 2962580 h 4810125"/>
                <a:gd name="connsiteX487" fmla="*/ 1847221 w 4437063"/>
                <a:gd name="connsiteY487" fmla="*/ 2962977 h 4810125"/>
                <a:gd name="connsiteX488" fmla="*/ 1789669 w 4437063"/>
                <a:gd name="connsiteY488" fmla="*/ 2876869 h 4810125"/>
                <a:gd name="connsiteX489" fmla="*/ 1692426 w 4437063"/>
                <a:gd name="connsiteY489" fmla="*/ 2740367 h 4810125"/>
                <a:gd name="connsiteX490" fmla="*/ 1612647 w 4437063"/>
                <a:gd name="connsiteY490" fmla="*/ 2639974 h 4810125"/>
                <a:gd name="connsiteX491" fmla="*/ 1547951 w 4437063"/>
                <a:gd name="connsiteY491" fmla="*/ 2568548 h 4810125"/>
                <a:gd name="connsiteX492" fmla="*/ 1494368 w 4437063"/>
                <a:gd name="connsiteY492" fmla="*/ 2518550 h 4810125"/>
                <a:gd name="connsiteX493" fmla="*/ 1448723 w 4437063"/>
                <a:gd name="connsiteY493" fmla="*/ 2483234 h 4810125"/>
                <a:gd name="connsiteX494" fmla="*/ 1407445 w 4437063"/>
                <a:gd name="connsiteY494" fmla="*/ 2454267 h 4810125"/>
                <a:gd name="connsiteX495" fmla="*/ 1367357 w 4437063"/>
                <a:gd name="connsiteY495" fmla="*/ 2425300 h 4810125"/>
                <a:gd name="connsiteX496" fmla="*/ 1346320 w 4437063"/>
                <a:gd name="connsiteY496" fmla="*/ 2408237 h 4810125"/>
                <a:gd name="connsiteX497" fmla="*/ 1326078 w 4437063"/>
                <a:gd name="connsiteY497" fmla="*/ 2391571 h 4810125"/>
                <a:gd name="connsiteX498" fmla="*/ 1260191 w 4437063"/>
                <a:gd name="connsiteY498" fmla="*/ 2349509 h 4810125"/>
                <a:gd name="connsiteX499" fmla="*/ 1169695 w 4437063"/>
                <a:gd name="connsiteY499" fmla="*/ 2299511 h 4810125"/>
                <a:gd name="connsiteX500" fmla="*/ 1059751 w 4437063"/>
                <a:gd name="connsiteY500" fmla="*/ 2247529 h 4810125"/>
                <a:gd name="connsiteX501" fmla="*/ 936312 w 4437063"/>
                <a:gd name="connsiteY501" fmla="*/ 2197134 h 4810125"/>
                <a:gd name="connsiteX502" fmla="*/ 837481 w 4437063"/>
                <a:gd name="connsiteY502" fmla="*/ 2164199 h 4810125"/>
                <a:gd name="connsiteX503" fmla="*/ 770403 w 4437063"/>
                <a:gd name="connsiteY503" fmla="*/ 2145152 h 4810125"/>
                <a:gd name="connsiteX504" fmla="*/ 703325 w 4437063"/>
                <a:gd name="connsiteY504" fmla="*/ 2129280 h 4810125"/>
                <a:gd name="connsiteX505" fmla="*/ 636644 w 4437063"/>
                <a:gd name="connsiteY505" fmla="*/ 2117375 h 4810125"/>
                <a:gd name="connsiteX506" fmla="*/ 570757 w 4437063"/>
                <a:gd name="connsiteY506" fmla="*/ 2109836 h 4810125"/>
                <a:gd name="connsiteX507" fmla="*/ 507648 w 4437063"/>
                <a:gd name="connsiteY507" fmla="*/ 2107455 h 4810125"/>
                <a:gd name="connsiteX508" fmla="*/ 476689 w 4437063"/>
                <a:gd name="connsiteY508" fmla="*/ 2108249 h 4810125"/>
                <a:gd name="connsiteX509" fmla="*/ 401673 w 4437063"/>
                <a:gd name="connsiteY509" fmla="*/ 2111820 h 4810125"/>
                <a:gd name="connsiteX510" fmla="*/ 315147 w 4437063"/>
                <a:gd name="connsiteY510" fmla="*/ 2111027 h 4810125"/>
                <a:gd name="connsiteX511" fmla="*/ 268311 w 4437063"/>
                <a:gd name="connsiteY511" fmla="*/ 2105074 h 4810125"/>
                <a:gd name="connsiteX512" fmla="*/ 227826 w 4437063"/>
                <a:gd name="connsiteY512" fmla="*/ 2093964 h 4810125"/>
                <a:gd name="connsiteX513" fmla="*/ 192501 w 4437063"/>
                <a:gd name="connsiteY513" fmla="*/ 2075710 h 4810125"/>
                <a:gd name="connsiteX514" fmla="*/ 158367 w 4437063"/>
                <a:gd name="connsiteY514" fmla="*/ 2049521 h 4810125"/>
                <a:gd name="connsiteX515" fmla="*/ 125423 w 4437063"/>
                <a:gd name="connsiteY515" fmla="*/ 2013808 h 4810125"/>
                <a:gd name="connsiteX516" fmla="*/ 107959 w 4437063"/>
                <a:gd name="connsiteY516" fmla="*/ 1991587 h 4810125"/>
                <a:gd name="connsiteX517" fmla="*/ 77794 w 4437063"/>
                <a:gd name="connsiteY517" fmla="*/ 1949922 h 4810125"/>
                <a:gd name="connsiteX518" fmla="*/ 35325 w 4437063"/>
                <a:gd name="connsiteY518" fmla="*/ 1884051 h 4810125"/>
                <a:gd name="connsiteX519" fmla="*/ 3175 w 4437063"/>
                <a:gd name="connsiteY519" fmla="*/ 1822149 h 4810125"/>
                <a:gd name="connsiteX520" fmla="*/ 0 w 4437063"/>
                <a:gd name="connsiteY520" fmla="*/ 1814610 h 4810125"/>
                <a:gd name="connsiteX521" fmla="*/ 11907 w 4437063"/>
                <a:gd name="connsiteY521" fmla="*/ 1832069 h 4810125"/>
                <a:gd name="connsiteX522" fmla="*/ 82160 w 4437063"/>
                <a:gd name="connsiteY522" fmla="*/ 1926113 h 4810125"/>
                <a:gd name="connsiteX523" fmla="*/ 127408 w 4437063"/>
                <a:gd name="connsiteY523" fmla="*/ 1976111 h 4810125"/>
                <a:gd name="connsiteX524" fmla="*/ 158367 w 4437063"/>
                <a:gd name="connsiteY524" fmla="*/ 2005475 h 4810125"/>
                <a:gd name="connsiteX525" fmla="*/ 173847 w 4437063"/>
                <a:gd name="connsiteY525" fmla="*/ 2017776 h 4810125"/>
                <a:gd name="connsiteX526" fmla="*/ 188135 w 4437063"/>
                <a:gd name="connsiteY526" fmla="*/ 2028093 h 4810125"/>
                <a:gd name="connsiteX527" fmla="*/ 217904 w 4437063"/>
                <a:gd name="connsiteY527" fmla="*/ 2041982 h 4810125"/>
                <a:gd name="connsiteX528" fmla="*/ 248069 w 4437063"/>
                <a:gd name="connsiteY528" fmla="*/ 2049521 h 4810125"/>
                <a:gd name="connsiteX529" fmla="*/ 278234 w 4437063"/>
                <a:gd name="connsiteY529" fmla="*/ 2051902 h 4810125"/>
                <a:gd name="connsiteX530" fmla="*/ 323879 w 4437063"/>
                <a:gd name="connsiteY530" fmla="*/ 2047537 h 4810125"/>
                <a:gd name="connsiteX531" fmla="*/ 388972 w 4437063"/>
                <a:gd name="connsiteY531" fmla="*/ 2035633 h 4810125"/>
                <a:gd name="connsiteX532" fmla="*/ 422709 w 4437063"/>
                <a:gd name="connsiteY532" fmla="*/ 2030474 h 4810125"/>
                <a:gd name="connsiteX533" fmla="*/ 461210 w 4437063"/>
                <a:gd name="connsiteY533" fmla="*/ 2026109 h 4810125"/>
                <a:gd name="connsiteX534" fmla="*/ 538607 w 4437063"/>
                <a:gd name="connsiteY534" fmla="*/ 2021348 h 4810125"/>
                <a:gd name="connsiteX535" fmla="*/ 613623 w 4437063"/>
                <a:gd name="connsiteY535" fmla="*/ 2021744 h 4810125"/>
                <a:gd name="connsiteX536" fmla="*/ 687846 w 4437063"/>
                <a:gd name="connsiteY536" fmla="*/ 2026903 h 4810125"/>
                <a:gd name="connsiteX537" fmla="*/ 759290 w 4437063"/>
                <a:gd name="connsiteY537" fmla="*/ 2036426 h 4810125"/>
                <a:gd name="connsiteX538" fmla="*/ 829146 w 4437063"/>
                <a:gd name="connsiteY538" fmla="*/ 2048727 h 4810125"/>
                <a:gd name="connsiteX539" fmla="*/ 896224 w 4437063"/>
                <a:gd name="connsiteY539" fmla="*/ 2064600 h 4810125"/>
                <a:gd name="connsiteX540" fmla="*/ 960523 w 4437063"/>
                <a:gd name="connsiteY540" fmla="*/ 2082456 h 4810125"/>
                <a:gd name="connsiteX541" fmla="*/ 1051019 w 4437063"/>
                <a:gd name="connsiteY541" fmla="*/ 2113011 h 4810125"/>
                <a:gd name="connsiteX542" fmla="*/ 1158979 w 4437063"/>
                <a:gd name="connsiteY542" fmla="*/ 2157056 h 4810125"/>
                <a:gd name="connsiteX543" fmla="*/ 1250665 w 4437063"/>
                <a:gd name="connsiteY543" fmla="*/ 2200705 h 4810125"/>
                <a:gd name="connsiteX544" fmla="*/ 1323696 w 4437063"/>
                <a:gd name="connsiteY544" fmla="*/ 2239990 h 4810125"/>
                <a:gd name="connsiteX545" fmla="*/ 1351480 w 4437063"/>
                <a:gd name="connsiteY545" fmla="*/ 2255465 h 4810125"/>
                <a:gd name="connsiteX546" fmla="*/ 1442770 w 4437063"/>
                <a:gd name="connsiteY546" fmla="*/ 2307844 h 4810125"/>
                <a:gd name="connsiteX547" fmla="*/ 1529296 w 4437063"/>
                <a:gd name="connsiteY547" fmla="*/ 2358636 h 4810125"/>
                <a:gd name="connsiteX548" fmla="*/ 1599946 w 4437063"/>
                <a:gd name="connsiteY548" fmla="*/ 2405459 h 4810125"/>
                <a:gd name="connsiteX549" fmla="*/ 1650751 w 4437063"/>
                <a:gd name="connsiteY549" fmla="*/ 2440378 h 4810125"/>
                <a:gd name="connsiteX550" fmla="*/ 1705921 w 4437063"/>
                <a:gd name="connsiteY550" fmla="*/ 2479266 h 4810125"/>
                <a:gd name="connsiteX551" fmla="*/ 1795226 w 4437063"/>
                <a:gd name="connsiteY551" fmla="*/ 2545533 h 4810125"/>
                <a:gd name="connsiteX552" fmla="*/ 1880562 w 4437063"/>
                <a:gd name="connsiteY552" fmla="*/ 2614578 h 4810125"/>
                <a:gd name="connsiteX553" fmla="*/ 1891675 w 4437063"/>
                <a:gd name="connsiteY553" fmla="*/ 2624101 h 4810125"/>
                <a:gd name="connsiteX554" fmla="*/ 1879768 w 4437063"/>
                <a:gd name="connsiteY554" fmla="*/ 2601086 h 4810125"/>
                <a:gd name="connsiteX555" fmla="*/ 1820628 w 4437063"/>
                <a:gd name="connsiteY555" fmla="*/ 2481647 h 4810125"/>
                <a:gd name="connsiteX556" fmla="*/ 1783319 w 4437063"/>
                <a:gd name="connsiteY556" fmla="*/ 2402285 h 4810125"/>
                <a:gd name="connsiteX557" fmla="*/ 1772205 w 4437063"/>
                <a:gd name="connsiteY557" fmla="*/ 2374111 h 4810125"/>
                <a:gd name="connsiteX558" fmla="*/ 1760695 w 4437063"/>
                <a:gd name="connsiteY558" fmla="*/ 2341970 h 4810125"/>
                <a:gd name="connsiteX559" fmla="*/ 1734102 w 4437063"/>
                <a:gd name="connsiteY559" fmla="*/ 2245148 h 4810125"/>
                <a:gd name="connsiteX560" fmla="*/ 1697189 w 4437063"/>
                <a:gd name="connsiteY560" fmla="*/ 2097932 h 4810125"/>
                <a:gd name="connsiteX561" fmla="*/ 1690442 w 4437063"/>
                <a:gd name="connsiteY561" fmla="*/ 2069361 h 4810125"/>
                <a:gd name="connsiteX562" fmla="*/ 1655514 w 4437063"/>
                <a:gd name="connsiteY562" fmla="*/ 2056664 h 4810125"/>
                <a:gd name="connsiteX563" fmla="*/ 1499131 w 4437063"/>
                <a:gd name="connsiteY563" fmla="*/ 1991587 h 4810125"/>
                <a:gd name="connsiteX564" fmla="*/ 1428878 w 4437063"/>
                <a:gd name="connsiteY564" fmla="*/ 1958652 h 4810125"/>
                <a:gd name="connsiteX565" fmla="*/ 1359418 w 4437063"/>
                <a:gd name="connsiteY565" fmla="*/ 1922145 h 4810125"/>
                <a:gd name="connsiteX566" fmla="*/ 1295119 w 4437063"/>
                <a:gd name="connsiteY566" fmla="*/ 1882861 h 4810125"/>
                <a:gd name="connsiteX567" fmla="*/ 1267335 w 4437063"/>
                <a:gd name="connsiteY567" fmla="*/ 1863021 h 4810125"/>
                <a:gd name="connsiteX568" fmla="*/ 1239155 w 4437063"/>
                <a:gd name="connsiteY568" fmla="*/ 1842386 h 4810125"/>
                <a:gd name="connsiteX569" fmla="*/ 1167314 w 4437063"/>
                <a:gd name="connsiteY569" fmla="*/ 1801118 h 4810125"/>
                <a:gd name="connsiteX570" fmla="*/ 1081184 w 4437063"/>
                <a:gd name="connsiteY570" fmla="*/ 1761834 h 4810125"/>
                <a:gd name="connsiteX571" fmla="*/ 986719 w 4437063"/>
                <a:gd name="connsiteY571" fmla="*/ 1724931 h 4810125"/>
                <a:gd name="connsiteX572" fmla="*/ 887492 w 4437063"/>
                <a:gd name="connsiteY572" fmla="*/ 1693186 h 4810125"/>
                <a:gd name="connsiteX573" fmla="*/ 787867 w 4437063"/>
                <a:gd name="connsiteY573" fmla="*/ 1668584 h 4810125"/>
                <a:gd name="connsiteX574" fmla="*/ 693799 w 4437063"/>
                <a:gd name="connsiteY574" fmla="*/ 1652711 h 4810125"/>
                <a:gd name="connsiteX575" fmla="*/ 630294 w 4437063"/>
                <a:gd name="connsiteY575" fmla="*/ 1647950 h 4810125"/>
                <a:gd name="connsiteX576" fmla="*/ 591000 w 4437063"/>
                <a:gd name="connsiteY576" fmla="*/ 1648347 h 4810125"/>
                <a:gd name="connsiteX577" fmla="*/ 573536 w 4437063"/>
                <a:gd name="connsiteY577" fmla="*/ 1649934 h 4810125"/>
                <a:gd name="connsiteX578" fmla="*/ 556071 w 4437063"/>
                <a:gd name="connsiteY578" fmla="*/ 1651918 h 4810125"/>
                <a:gd name="connsiteX579" fmla="*/ 522731 w 4437063"/>
                <a:gd name="connsiteY579" fmla="*/ 1658267 h 4810125"/>
                <a:gd name="connsiteX580" fmla="*/ 476292 w 4437063"/>
                <a:gd name="connsiteY580" fmla="*/ 1672155 h 4810125"/>
                <a:gd name="connsiteX581" fmla="*/ 421122 w 4437063"/>
                <a:gd name="connsiteY581" fmla="*/ 1696361 h 4810125"/>
                <a:gd name="connsiteX582" fmla="*/ 373890 w 4437063"/>
                <a:gd name="connsiteY582" fmla="*/ 1724534 h 4810125"/>
                <a:gd name="connsiteX583" fmla="*/ 335786 w 4437063"/>
                <a:gd name="connsiteY583" fmla="*/ 1753501 h 4810125"/>
                <a:gd name="connsiteX584" fmla="*/ 306415 w 4437063"/>
                <a:gd name="connsiteY584" fmla="*/ 1779691 h 4810125"/>
                <a:gd name="connsiteX585" fmla="*/ 278631 w 4437063"/>
                <a:gd name="connsiteY585" fmla="*/ 1809054 h 4810125"/>
                <a:gd name="connsiteX586" fmla="*/ 275059 w 4437063"/>
                <a:gd name="connsiteY586" fmla="*/ 1813419 h 4810125"/>
                <a:gd name="connsiteX587" fmla="*/ 285378 w 4437063"/>
                <a:gd name="connsiteY587" fmla="*/ 1799134 h 4810125"/>
                <a:gd name="connsiteX588" fmla="*/ 349281 w 4437063"/>
                <a:gd name="connsiteY588" fmla="*/ 1722947 h 4810125"/>
                <a:gd name="connsiteX589" fmla="*/ 389766 w 4437063"/>
                <a:gd name="connsiteY589" fmla="*/ 1684456 h 4810125"/>
                <a:gd name="connsiteX590" fmla="*/ 418343 w 4437063"/>
                <a:gd name="connsiteY590" fmla="*/ 1662235 h 4810125"/>
                <a:gd name="connsiteX591" fmla="*/ 432632 w 4437063"/>
                <a:gd name="connsiteY591" fmla="*/ 1653505 h 4810125"/>
                <a:gd name="connsiteX592" fmla="*/ 458828 w 4437063"/>
                <a:gd name="connsiteY592" fmla="*/ 1639220 h 4810125"/>
                <a:gd name="connsiteX593" fmla="*/ 500504 w 4437063"/>
                <a:gd name="connsiteY593" fmla="*/ 1621760 h 4810125"/>
                <a:gd name="connsiteX594" fmla="*/ 530669 w 4437063"/>
                <a:gd name="connsiteY594" fmla="*/ 1611840 h 4810125"/>
                <a:gd name="connsiteX595" fmla="*/ 563613 w 4437063"/>
                <a:gd name="connsiteY595" fmla="*/ 1604301 h 4810125"/>
                <a:gd name="connsiteX596" fmla="*/ 600129 w 4437063"/>
                <a:gd name="connsiteY596" fmla="*/ 1598745 h 4810125"/>
                <a:gd name="connsiteX597" fmla="*/ 662840 w 4437063"/>
                <a:gd name="connsiteY597" fmla="*/ 1592793 h 4810125"/>
                <a:gd name="connsiteX598" fmla="*/ 712454 w 4437063"/>
                <a:gd name="connsiteY598" fmla="*/ 1592396 h 4810125"/>
                <a:gd name="connsiteX599" fmla="*/ 764053 w 4437063"/>
                <a:gd name="connsiteY599" fmla="*/ 1592793 h 4810125"/>
                <a:gd name="connsiteX600" fmla="*/ 865662 w 4437063"/>
                <a:gd name="connsiteY600" fmla="*/ 1599539 h 4810125"/>
                <a:gd name="connsiteX601" fmla="*/ 943853 w 4437063"/>
                <a:gd name="connsiteY601" fmla="*/ 1611443 h 4810125"/>
                <a:gd name="connsiteX602" fmla="*/ 997833 w 4437063"/>
                <a:gd name="connsiteY602" fmla="*/ 1622951 h 4810125"/>
                <a:gd name="connsiteX603" fmla="*/ 1054591 w 4437063"/>
                <a:gd name="connsiteY603" fmla="*/ 1637236 h 4810125"/>
                <a:gd name="connsiteX604" fmla="*/ 1113731 w 4437063"/>
                <a:gd name="connsiteY604" fmla="*/ 1655886 h 4810125"/>
                <a:gd name="connsiteX605" fmla="*/ 1145087 w 4437063"/>
                <a:gd name="connsiteY605" fmla="*/ 1665806 h 4810125"/>
                <a:gd name="connsiteX606" fmla="*/ 1174061 w 4437063"/>
                <a:gd name="connsiteY606" fmla="*/ 1675726 h 4810125"/>
                <a:gd name="connsiteX607" fmla="*/ 1204226 w 4437063"/>
                <a:gd name="connsiteY607" fmla="*/ 1680885 h 4810125"/>
                <a:gd name="connsiteX608" fmla="*/ 1218118 w 4437063"/>
                <a:gd name="connsiteY608" fmla="*/ 1680488 h 4810125"/>
                <a:gd name="connsiteX609" fmla="*/ 1228041 w 4437063"/>
                <a:gd name="connsiteY609" fmla="*/ 1676123 h 4810125"/>
                <a:gd name="connsiteX610" fmla="*/ 1233201 w 4437063"/>
                <a:gd name="connsiteY610" fmla="*/ 1669774 h 4810125"/>
                <a:gd name="connsiteX611" fmla="*/ 1234392 w 4437063"/>
                <a:gd name="connsiteY611" fmla="*/ 1659854 h 4810125"/>
                <a:gd name="connsiteX612" fmla="*/ 1233598 w 4437063"/>
                <a:gd name="connsiteY612" fmla="*/ 1647950 h 4810125"/>
                <a:gd name="connsiteX613" fmla="*/ 1221294 w 4437063"/>
                <a:gd name="connsiteY613" fmla="*/ 1610253 h 4810125"/>
                <a:gd name="connsiteX614" fmla="*/ 1195891 w 4437063"/>
                <a:gd name="connsiteY614" fmla="*/ 1552715 h 4810125"/>
                <a:gd name="connsiteX615" fmla="*/ 1181206 w 4437063"/>
                <a:gd name="connsiteY615" fmla="*/ 1512638 h 4810125"/>
                <a:gd name="connsiteX616" fmla="*/ 1176046 w 4437063"/>
                <a:gd name="connsiteY616" fmla="*/ 1493194 h 4810125"/>
                <a:gd name="connsiteX617" fmla="*/ 1172870 w 4437063"/>
                <a:gd name="connsiteY617" fmla="*/ 1475734 h 4810125"/>
                <a:gd name="connsiteX618" fmla="*/ 1171283 w 4437063"/>
                <a:gd name="connsiteY618" fmla="*/ 1432879 h 4810125"/>
                <a:gd name="connsiteX619" fmla="*/ 1174061 w 4437063"/>
                <a:gd name="connsiteY619" fmla="*/ 1354311 h 4810125"/>
                <a:gd name="connsiteX620" fmla="*/ 1178030 w 4437063"/>
                <a:gd name="connsiteY620" fmla="*/ 1264235 h 4810125"/>
                <a:gd name="connsiteX621" fmla="*/ 1178030 w 4437063"/>
                <a:gd name="connsiteY621" fmla="*/ 1202729 h 4810125"/>
                <a:gd name="connsiteX622" fmla="*/ 1173267 w 4437063"/>
                <a:gd name="connsiteY622" fmla="*/ 1142811 h 4810125"/>
                <a:gd name="connsiteX623" fmla="*/ 1162948 w 4437063"/>
                <a:gd name="connsiteY623" fmla="*/ 1086861 h 4810125"/>
                <a:gd name="connsiteX624" fmla="*/ 1155010 w 4437063"/>
                <a:gd name="connsiteY624" fmla="*/ 1061068 h 4810125"/>
                <a:gd name="connsiteX625" fmla="*/ 1136752 w 4437063"/>
                <a:gd name="connsiteY625" fmla="*/ 1013451 h 4810125"/>
                <a:gd name="connsiteX626" fmla="*/ 1109762 w 4437063"/>
                <a:gd name="connsiteY626" fmla="*/ 953137 h 4810125"/>
                <a:gd name="connsiteX627" fmla="*/ 1089519 w 4437063"/>
                <a:gd name="connsiteY627" fmla="*/ 916630 h 4810125"/>
                <a:gd name="connsiteX628" fmla="*/ 1066895 w 4437063"/>
                <a:gd name="connsiteY628" fmla="*/ 881314 h 4810125"/>
                <a:gd name="connsiteX629" fmla="*/ 1039112 w 4437063"/>
                <a:gd name="connsiteY629" fmla="*/ 845998 h 4810125"/>
                <a:gd name="connsiteX630" fmla="*/ 1006168 w 4437063"/>
                <a:gd name="connsiteY630" fmla="*/ 809095 h 4810125"/>
                <a:gd name="connsiteX631" fmla="*/ 966477 w 4437063"/>
                <a:gd name="connsiteY631" fmla="*/ 769414 h 4810125"/>
                <a:gd name="connsiteX632" fmla="*/ 943456 w 4437063"/>
                <a:gd name="connsiteY632" fmla="*/ 747589 h 4810125"/>
                <a:gd name="connsiteX633" fmla="*/ 920435 w 4437063"/>
                <a:gd name="connsiteY633" fmla="*/ 725765 h 4810125"/>
                <a:gd name="connsiteX634" fmla="*/ 880744 w 4437063"/>
                <a:gd name="connsiteY634" fmla="*/ 684497 h 4810125"/>
                <a:gd name="connsiteX635" fmla="*/ 848595 w 4437063"/>
                <a:gd name="connsiteY635" fmla="*/ 645609 h 4810125"/>
                <a:gd name="connsiteX636" fmla="*/ 823192 w 4437063"/>
                <a:gd name="connsiteY636" fmla="*/ 606325 h 4810125"/>
                <a:gd name="connsiteX637" fmla="*/ 801759 w 4437063"/>
                <a:gd name="connsiteY637" fmla="*/ 565850 h 4810125"/>
                <a:gd name="connsiteX638" fmla="*/ 785089 w 4437063"/>
                <a:gd name="connsiteY638" fmla="*/ 522598 h 4810125"/>
                <a:gd name="connsiteX639" fmla="*/ 770403 w 4437063"/>
                <a:gd name="connsiteY639" fmla="*/ 475378 h 4810125"/>
                <a:gd name="connsiteX640" fmla="*/ 758099 w 4437063"/>
                <a:gd name="connsiteY640" fmla="*/ 422205 h 4810125"/>
                <a:gd name="connsiteX641" fmla="*/ 752145 w 4437063"/>
                <a:gd name="connsiteY641" fmla="*/ 393238 h 4810125"/>
                <a:gd name="connsiteX642" fmla="*/ 723568 w 4437063"/>
                <a:gd name="connsiteY642" fmla="*/ 246022 h 4810125"/>
                <a:gd name="connsiteX643" fmla="*/ 721403 w 4437063"/>
                <a:gd name="connsiteY643" fmla="*/ 232026 h 4810125"/>
                <a:gd name="connsiteX644" fmla="*/ 731903 w 4437063"/>
                <a:gd name="connsiteY644" fmla="*/ 284512 h 4810125"/>
                <a:gd name="connsiteX645" fmla="*/ 748970 w 4437063"/>
                <a:gd name="connsiteY645" fmla="*/ 348399 h 4810125"/>
                <a:gd name="connsiteX646" fmla="*/ 773975 w 4437063"/>
                <a:gd name="connsiteY646" fmla="*/ 421808 h 4810125"/>
                <a:gd name="connsiteX647" fmla="*/ 798981 w 4437063"/>
                <a:gd name="connsiteY647" fmla="*/ 480139 h 4810125"/>
                <a:gd name="connsiteX648" fmla="*/ 818429 w 4437063"/>
                <a:gd name="connsiteY648" fmla="*/ 519027 h 4810125"/>
                <a:gd name="connsiteX649" fmla="*/ 840656 w 4437063"/>
                <a:gd name="connsiteY649" fmla="*/ 557121 h 4810125"/>
                <a:gd name="connsiteX650" fmla="*/ 865662 w 4437063"/>
                <a:gd name="connsiteY650" fmla="*/ 593627 h 4810125"/>
                <a:gd name="connsiteX651" fmla="*/ 893445 w 4437063"/>
                <a:gd name="connsiteY651" fmla="*/ 628546 h 4810125"/>
                <a:gd name="connsiteX652" fmla="*/ 924801 w 4437063"/>
                <a:gd name="connsiteY652" fmla="*/ 659894 h 4810125"/>
                <a:gd name="connsiteX653" fmla="*/ 941869 w 4437063"/>
                <a:gd name="connsiteY653" fmla="*/ 674973 h 4810125"/>
                <a:gd name="connsiteX654" fmla="*/ 1004977 w 4437063"/>
                <a:gd name="connsiteY654" fmla="*/ 726162 h 4810125"/>
                <a:gd name="connsiteX655" fmla="*/ 1075230 w 4437063"/>
                <a:gd name="connsiteY655" fmla="*/ 786477 h 4810125"/>
                <a:gd name="connsiteX656" fmla="*/ 1111746 w 4437063"/>
                <a:gd name="connsiteY656" fmla="*/ 821793 h 4810125"/>
                <a:gd name="connsiteX657" fmla="*/ 1141118 w 4437063"/>
                <a:gd name="connsiteY657" fmla="*/ 857109 h 4810125"/>
                <a:gd name="connsiteX658" fmla="*/ 1165329 w 4437063"/>
                <a:gd name="connsiteY658" fmla="*/ 894409 h 4810125"/>
                <a:gd name="connsiteX659" fmla="*/ 1184778 w 4437063"/>
                <a:gd name="connsiteY659" fmla="*/ 937264 h 4810125"/>
                <a:gd name="connsiteX660" fmla="*/ 1202242 w 4437063"/>
                <a:gd name="connsiteY660" fmla="*/ 988056 h 4810125"/>
                <a:gd name="connsiteX661" fmla="*/ 1210577 w 4437063"/>
                <a:gd name="connsiteY661" fmla="*/ 1018610 h 4810125"/>
                <a:gd name="connsiteX662" fmla="*/ 1225660 w 4437063"/>
                <a:gd name="connsiteY662" fmla="*/ 1078528 h 4810125"/>
                <a:gd name="connsiteX663" fmla="*/ 1249871 w 4437063"/>
                <a:gd name="connsiteY663" fmla="*/ 1181302 h 4810125"/>
                <a:gd name="connsiteX664" fmla="*/ 1266144 w 4437063"/>
                <a:gd name="connsiteY664" fmla="*/ 1272568 h 4810125"/>
                <a:gd name="connsiteX665" fmla="*/ 1276861 w 4437063"/>
                <a:gd name="connsiteY665" fmla="*/ 1364231 h 4810125"/>
                <a:gd name="connsiteX666" fmla="*/ 1280830 w 4437063"/>
                <a:gd name="connsiteY666" fmla="*/ 1413832 h 4810125"/>
                <a:gd name="connsiteX667" fmla="*/ 1283609 w 4437063"/>
                <a:gd name="connsiteY667" fmla="*/ 1440022 h 4810125"/>
                <a:gd name="connsiteX668" fmla="*/ 1295913 w 4437063"/>
                <a:gd name="connsiteY668" fmla="*/ 1496369 h 4810125"/>
                <a:gd name="connsiteX669" fmla="*/ 1315758 w 4437063"/>
                <a:gd name="connsiteY669" fmla="*/ 1553906 h 4810125"/>
                <a:gd name="connsiteX670" fmla="*/ 1341557 w 4437063"/>
                <a:gd name="connsiteY670" fmla="*/ 1611840 h 4810125"/>
                <a:gd name="connsiteX671" fmla="*/ 1372516 w 4437063"/>
                <a:gd name="connsiteY671" fmla="*/ 1668187 h 4810125"/>
                <a:gd name="connsiteX672" fmla="*/ 1406254 w 4437063"/>
                <a:gd name="connsiteY672" fmla="*/ 1720169 h 4810125"/>
                <a:gd name="connsiteX673" fmla="*/ 1442770 w 4437063"/>
                <a:gd name="connsiteY673" fmla="*/ 1765802 h 4810125"/>
                <a:gd name="connsiteX674" fmla="*/ 1480079 w 4437063"/>
                <a:gd name="connsiteY674" fmla="*/ 1803896 h 4810125"/>
                <a:gd name="connsiteX675" fmla="*/ 1498337 w 4437063"/>
                <a:gd name="connsiteY675" fmla="*/ 1818181 h 4810125"/>
                <a:gd name="connsiteX676" fmla="*/ 1516595 w 4437063"/>
                <a:gd name="connsiteY676" fmla="*/ 1831673 h 4810125"/>
                <a:gd name="connsiteX677" fmla="*/ 1549935 w 4437063"/>
                <a:gd name="connsiteY677" fmla="*/ 1851116 h 4810125"/>
                <a:gd name="connsiteX678" fmla="*/ 1578910 w 4437063"/>
                <a:gd name="connsiteY678" fmla="*/ 1863814 h 4810125"/>
                <a:gd name="connsiteX679" fmla="*/ 1603518 w 4437063"/>
                <a:gd name="connsiteY679" fmla="*/ 1871354 h 4810125"/>
                <a:gd name="connsiteX680" fmla="*/ 1632890 w 4437063"/>
                <a:gd name="connsiteY680" fmla="*/ 1875322 h 4810125"/>
                <a:gd name="connsiteX681" fmla="*/ 1653926 w 4437063"/>
                <a:gd name="connsiteY681" fmla="*/ 1873338 h 4810125"/>
                <a:gd name="connsiteX682" fmla="*/ 1655911 w 4437063"/>
                <a:gd name="connsiteY682" fmla="*/ 1872544 h 4810125"/>
                <a:gd name="connsiteX683" fmla="*/ 1653529 w 4437063"/>
                <a:gd name="connsiteY683" fmla="*/ 1856275 h 4810125"/>
                <a:gd name="connsiteX684" fmla="*/ 1633287 w 4437063"/>
                <a:gd name="connsiteY684" fmla="*/ 1764215 h 4810125"/>
                <a:gd name="connsiteX685" fmla="*/ 1611060 w 4437063"/>
                <a:gd name="connsiteY685" fmla="*/ 1690805 h 4810125"/>
                <a:gd name="connsiteX686" fmla="*/ 1596771 w 4437063"/>
                <a:gd name="connsiteY686" fmla="*/ 1656283 h 4810125"/>
                <a:gd name="connsiteX687" fmla="*/ 1582482 w 4437063"/>
                <a:gd name="connsiteY687" fmla="*/ 1623744 h 4810125"/>
                <a:gd name="connsiteX688" fmla="*/ 1556286 w 4437063"/>
                <a:gd name="connsiteY688" fmla="*/ 1563033 h 4810125"/>
                <a:gd name="connsiteX689" fmla="*/ 1532868 w 4437063"/>
                <a:gd name="connsiteY689" fmla="*/ 1497956 h 4810125"/>
                <a:gd name="connsiteX690" fmla="*/ 1513817 w 4437063"/>
                <a:gd name="connsiteY690" fmla="*/ 1418197 h 4810125"/>
                <a:gd name="connsiteX691" fmla="*/ 1506275 w 4437063"/>
                <a:gd name="connsiteY691" fmla="*/ 1369389 h 4810125"/>
                <a:gd name="connsiteX692" fmla="*/ 1503100 w 4437063"/>
                <a:gd name="connsiteY692" fmla="*/ 1343597 h 4810125"/>
                <a:gd name="connsiteX693" fmla="*/ 1503100 w 4437063"/>
                <a:gd name="connsiteY693" fmla="*/ 1293202 h 4810125"/>
                <a:gd name="connsiteX694" fmla="*/ 1510244 w 4437063"/>
                <a:gd name="connsiteY694" fmla="*/ 1242014 h 4810125"/>
                <a:gd name="connsiteX695" fmla="*/ 1522549 w 4437063"/>
                <a:gd name="connsiteY695" fmla="*/ 1189238 h 4810125"/>
                <a:gd name="connsiteX696" fmla="*/ 1547951 w 4437063"/>
                <a:gd name="connsiteY696" fmla="*/ 1104321 h 4810125"/>
                <a:gd name="connsiteX697" fmla="*/ 1590023 w 4437063"/>
                <a:gd name="connsiteY697" fmla="*/ 970596 h 4810125"/>
                <a:gd name="connsiteX698" fmla="*/ 1611854 w 4437063"/>
                <a:gd name="connsiteY698" fmla="*/ 890044 h 4810125"/>
                <a:gd name="connsiteX699" fmla="*/ 1617410 w 4437063"/>
                <a:gd name="connsiteY699" fmla="*/ 865045 h 4810125"/>
                <a:gd name="connsiteX700" fmla="*/ 1624555 w 4437063"/>
                <a:gd name="connsiteY700" fmla="*/ 814650 h 4810125"/>
                <a:gd name="connsiteX701" fmla="*/ 1626936 w 4437063"/>
                <a:gd name="connsiteY701" fmla="*/ 765049 h 4810125"/>
                <a:gd name="connsiteX702" fmla="*/ 1624555 w 4437063"/>
                <a:gd name="connsiteY702" fmla="*/ 714654 h 4810125"/>
                <a:gd name="connsiteX703" fmla="*/ 1617807 w 4437063"/>
                <a:gd name="connsiteY703" fmla="*/ 664656 h 4810125"/>
                <a:gd name="connsiteX704" fmla="*/ 1607091 w 4437063"/>
                <a:gd name="connsiteY704" fmla="*/ 615848 h 4810125"/>
                <a:gd name="connsiteX705" fmla="*/ 1591611 w 4437063"/>
                <a:gd name="connsiteY705" fmla="*/ 567438 h 4810125"/>
                <a:gd name="connsiteX706" fmla="*/ 1572559 w 4437063"/>
                <a:gd name="connsiteY706" fmla="*/ 520614 h 4810125"/>
                <a:gd name="connsiteX707" fmla="*/ 1549935 w 4437063"/>
                <a:gd name="connsiteY707" fmla="*/ 475378 h 4810125"/>
                <a:gd name="connsiteX708" fmla="*/ 1523739 w 4437063"/>
                <a:gd name="connsiteY708" fmla="*/ 431729 h 4810125"/>
                <a:gd name="connsiteX709" fmla="*/ 1494368 w 4437063"/>
                <a:gd name="connsiteY709" fmla="*/ 390064 h 4810125"/>
                <a:gd name="connsiteX710" fmla="*/ 1461821 w 4437063"/>
                <a:gd name="connsiteY710" fmla="*/ 350780 h 4810125"/>
                <a:gd name="connsiteX711" fmla="*/ 1426893 w 4437063"/>
                <a:gd name="connsiteY711" fmla="*/ 315067 h 4810125"/>
                <a:gd name="connsiteX712" fmla="*/ 1389584 w 4437063"/>
                <a:gd name="connsiteY712" fmla="*/ 280941 h 4810125"/>
                <a:gd name="connsiteX713" fmla="*/ 1349496 w 4437063"/>
                <a:gd name="connsiteY713" fmla="*/ 250387 h 4810125"/>
                <a:gd name="connsiteX714" fmla="*/ 1306629 w 4437063"/>
                <a:gd name="connsiteY714" fmla="*/ 223800 h 4810125"/>
                <a:gd name="connsiteX715" fmla="*/ 1285196 w 4437063"/>
                <a:gd name="connsiteY715" fmla="*/ 211896 h 4810125"/>
                <a:gd name="connsiteX716" fmla="*/ 1242330 w 4437063"/>
                <a:gd name="connsiteY716" fmla="*/ 190468 h 4810125"/>
                <a:gd name="connsiteX717" fmla="*/ 1171680 w 4437063"/>
                <a:gd name="connsiteY717" fmla="*/ 157136 h 4810125"/>
                <a:gd name="connsiteX718" fmla="*/ 1117700 w 4437063"/>
                <a:gd name="connsiteY718" fmla="*/ 134915 h 4810125"/>
                <a:gd name="connsiteX719" fmla="*/ 1077612 w 4437063"/>
                <a:gd name="connsiteY719" fmla="*/ 121027 h 4810125"/>
                <a:gd name="connsiteX720" fmla="*/ 1049431 w 4437063"/>
                <a:gd name="connsiteY720" fmla="*/ 114281 h 4810125"/>
                <a:gd name="connsiteX721" fmla="*/ 1043178 w 4437063"/>
                <a:gd name="connsiteY721" fmla="*/ 113447 h 4810125"/>
                <a:gd name="connsiteX722" fmla="*/ 1061736 w 4437063"/>
                <a:gd name="connsiteY722" fmla="*/ 113091 h 4810125"/>
                <a:gd name="connsiteX723" fmla="*/ 1116906 w 4437063"/>
                <a:gd name="connsiteY723" fmla="*/ 119836 h 4810125"/>
                <a:gd name="connsiteX724" fmla="*/ 1162551 w 4437063"/>
                <a:gd name="connsiteY724" fmla="*/ 129757 h 4810125"/>
                <a:gd name="connsiteX725" fmla="*/ 1214943 w 4437063"/>
                <a:gd name="connsiteY725" fmla="*/ 145232 h 4810125"/>
                <a:gd name="connsiteX726" fmla="*/ 1273289 w 4437063"/>
                <a:gd name="connsiteY726" fmla="*/ 167850 h 4810125"/>
                <a:gd name="connsiteX727" fmla="*/ 1304645 w 4437063"/>
                <a:gd name="connsiteY727" fmla="*/ 182532 h 4810125"/>
                <a:gd name="connsiteX728" fmla="*/ 1336795 w 4437063"/>
                <a:gd name="connsiteY728" fmla="*/ 199198 h 4810125"/>
                <a:gd name="connsiteX729" fmla="*/ 1395140 w 4437063"/>
                <a:gd name="connsiteY729" fmla="*/ 232133 h 4810125"/>
                <a:gd name="connsiteX730" fmla="*/ 1445151 w 4437063"/>
                <a:gd name="connsiteY730" fmla="*/ 265862 h 4810125"/>
                <a:gd name="connsiteX731" fmla="*/ 1489208 w 4437063"/>
                <a:gd name="connsiteY731" fmla="*/ 301575 h 4810125"/>
                <a:gd name="connsiteX732" fmla="*/ 1527312 w 4437063"/>
                <a:gd name="connsiteY732" fmla="*/ 338478 h 4810125"/>
                <a:gd name="connsiteX733" fmla="*/ 1561843 w 4437063"/>
                <a:gd name="connsiteY733" fmla="*/ 378159 h 4810125"/>
                <a:gd name="connsiteX734" fmla="*/ 1592802 w 4437063"/>
                <a:gd name="connsiteY734" fmla="*/ 421015 h 4810125"/>
                <a:gd name="connsiteX735" fmla="*/ 1621776 w 4437063"/>
                <a:gd name="connsiteY735" fmla="*/ 467045 h 4810125"/>
                <a:gd name="connsiteX736" fmla="*/ 1636462 w 4437063"/>
                <a:gd name="connsiteY736" fmla="*/ 492440 h 4810125"/>
                <a:gd name="connsiteX737" fmla="*/ 1648369 w 4437063"/>
                <a:gd name="connsiteY737" fmla="*/ 513868 h 4810125"/>
                <a:gd name="connsiteX738" fmla="*/ 1669406 w 4437063"/>
                <a:gd name="connsiteY738" fmla="*/ 555930 h 4810125"/>
                <a:gd name="connsiteX739" fmla="*/ 1685679 w 4437063"/>
                <a:gd name="connsiteY739" fmla="*/ 596802 h 4810125"/>
                <a:gd name="connsiteX740" fmla="*/ 1699174 w 4437063"/>
                <a:gd name="connsiteY740" fmla="*/ 637276 h 4810125"/>
                <a:gd name="connsiteX741" fmla="*/ 1708303 w 4437063"/>
                <a:gd name="connsiteY741" fmla="*/ 678941 h 4810125"/>
                <a:gd name="connsiteX742" fmla="*/ 1714653 w 4437063"/>
                <a:gd name="connsiteY742" fmla="*/ 722193 h 4810125"/>
                <a:gd name="connsiteX743" fmla="*/ 1717035 w 4437063"/>
                <a:gd name="connsiteY743" fmla="*/ 768620 h 4810125"/>
                <a:gd name="connsiteX744" fmla="*/ 1716638 w 4437063"/>
                <a:gd name="connsiteY744" fmla="*/ 819015 h 4810125"/>
                <a:gd name="connsiteX745" fmla="*/ 1714653 w 4437063"/>
                <a:gd name="connsiteY745" fmla="*/ 845601 h 4810125"/>
                <a:gd name="connsiteX746" fmla="*/ 1712669 w 4437063"/>
                <a:gd name="connsiteY746" fmla="*/ 872584 h 4810125"/>
                <a:gd name="connsiteX747" fmla="*/ 1705921 w 4437063"/>
                <a:gd name="connsiteY747" fmla="*/ 918614 h 4810125"/>
                <a:gd name="connsiteX748" fmla="*/ 1690442 w 4437063"/>
                <a:gd name="connsiteY748" fmla="*/ 977342 h 4810125"/>
                <a:gd name="connsiteX749" fmla="*/ 1663452 w 4437063"/>
                <a:gd name="connsiteY749" fmla="*/ 1055116 h 4810125"/>
                <a:gd name="connsiteX750" fmla="*/ 1642019 w 4437063"/>
                <a:gd name="connsiteY750" fmla="*/ 1128923 h 4810125"/>
                <a:gd name="connsiteX751" fmla="*/ 1628127 w 4437063"/>
                <a:gd name="connsiteY751" fmla="*/ 1191619 h 4810125"/>
                <a:gd name="connsiteX752" fmla="*/ 1621379 w 4437063"/>
                <a:gd name="connsiteY752" fmla="*/ 1228919 h 4810125"/>
                <a:gd name="connsiteX753" fmla="*/ 1615823 w 4437063"/>
                <a:gd name="connsiteY753" fmla="*/ 1267013 h 4810125"/>
                <a:gd name="connsiteX754" fmla="*/ 1613838 w 4437063"/>
                <a:gd name="connsiteY754" fmla="*/ 1331693 h 4810125"/>
                <a:gd name="connsiteX755" fmla="*/ 1620586 w 4437063"/>
                <a:gd name="connsiteY755" fmla="*/ 1384071 h 4810125"/>
                <a:gd name="connsiteX756" fmla="*/ 1630111 w 4437063"/>
                <a:gd name="connsiteY756" fmla="*/ 1415023 h 4810125"/>
                <a:gd name="connsiteX757" fmla="*/ 1638050 w 4437063"/>
                <a:gd name="connsiteY757" fmla="*/ 1432085 h 4810125"/>
                <a:gd name="connsiteX758" fmla="*/ 1647179 w 4437063"/>
                <a:gd name="connsiteY758" fmla="*/ 1445180 h 4810125"/>
                <a:gd name="connsiteX759" fmla="*/ 1657101 w 4437063"/>
                <a:gd name="connsiteY759" fmla="*/ 1455497 h 4810125"/>
                <a:gd name="connsiteX760" fmla="*/ 1667421 w 4437063"/>
                <a:gd name="connsiteY760" fmla="*/ 1462640 h 4810125"/>
                <a:gd name="connsiteX761" fmla="*/ 1678138 w 4437063"/>
                <a:gd name="connsiteY761" fmla="*/ 1467005 h 4810125"/>
                <a:gd name="connsiteX762" fmla="*/ 1688854 w 4437063"/>
                <a:gd name="connsiteY762" fmla="*/ 1467401 h 4810125"/>
                <a:gd name="connsiteX763" fmla="*/ 1699174 w 4437063"/>
                <a:gd name="connsiteY763" fmla="*/ 1465417 h 4810125"/>
                <a:gd name="connsiteX764" fmla="*/ 1709494 w 4437063"/>
                <a:gd name="connsiteY764" fmla="*/ 1459068 h 4810125"/>
                <a:gd name="connsiteX765" fmla="*/ 1718622 w 4437063"/>
                <a:gd name="connsiteY765" fmla="*/ 1450339 h 4810125"/>
                <a:gd name="connsiteX766" fmla="*/ 1722988 w 4437063"/>
                <a:gd name="connsiteY766" fmla="*/ 1444386 h 4810125"/>
                <a:gd name="connsiteX767" fmla="*/ 1732117 w 4437063"/>
                <a:gd name="connsiteY767" fmla="*/ 1426927 h 4810125"/>
                <a:gd name="connsiteX768" fmla="*/ 1755535 w 4437063"/>
                <a:gd name="connsiteY768" fmla="*/ 1366612 h 4810125"/>
                <a:gd name="connsiteX769" fmla="*/ 1785700 w 4437063"/>
                <a:gd name="connsiteY769" fmla="*/ 1301932 h 4810125"/>
                <a:gd name="connsiteX770" fmla="*/ 1808324 w 4437063"/>
                <a:gd name="connsiteY770" fmla="*/ 1258680 h 4810125"/>
                <a:gd name="connsiteX771" fmla="*/ 1832933 w 4437063"/>
                <a:gd name="connsiteY771" fmla="*/ 1213840 h 4810125"/>
                <a:gd name="connsiteX772" fmla="*/ 1880562 w 4437063"/>
                <a:gd name="connsiteY772" fmla="*/ 1135669 h 4810125"/>
                <a:gd name="connsiteX773" fmla="*/ 1926604 w 4437063"/>
                <a:gd name="connsiteY773" fmla="*/ 1064640 h 4810125"/>
                <a:gd name="connsiteX774" fmla="*/ 1968279 w 4437063"/>
                <a:gd name="connsiteY774" fmla="*/ 991230 h 4810125"/>
                <a:gd name="connsiteX775" fmla="*/ 1986537 w 4437063"/>
                <a:gd name="connsiteY775" fmla="*/ 951153 h 4810125"/>
                <a:gd name="connsiteX776" fmla="*/ 1996063 w 4437063"/>
                <a:gd name="connsiteY776" fmla="*/ 928534 h 4810125"/>
                <a:gd name="connsiteX777" fmla="*/ 2011939 w 4437063"/>
                <a:gd name="connsiteY777" fmla="*/ 873378 h 4810125"/>
                <a:gd name="connsiteX778" fmla="*/ 2032579 w 4437063"/>
                <a:gd name="connsiteY778" fmla="*/ 776160 h 4810125"/>
                <a:gd name="connsiteX779" fmla="*/ 2063538 w 4437063"/>
                <a:gd name="connsiteY779" fmla="*/ 567438 h 4810125"/>
                <a:gd name="connsiteX780" fmla="*/ 2078223 w 4437063"/>
                <a:gd name="connsiteY780" fmla="*/ 472600 h 4810125"/>
                <a:gd name="connsiteX781" fmla="*/ 2086162 w 4437063"/>
                <a:gd name="connsiteY781" fmla="*/ 435697 h 4810125"/>
                <a:gd name="connsiteX782" fmla="*/ 2104023 w 4437063"/>
                <a:gd name="connsiteY782" fmla="*/ 361493 h 4810125"/>
                <a:gd name="connsiteX783" fmla="*/ 2127837 w 4437063"/>
                <a:gd name="connsiteY783" fmla="*/ 291655 h 4810125"/>
                <a:gd name="connsiteX784" fmla="*/ 2149270 w 4437063"/>
                <a:gd name="connsiteY784" fmla="*/ 244038 h 4810125"/>
                <a:gd name="connsiteX785" fmla="*/ 2166338 w 4437063"/>
                <a:gd name="connsiteY785" fmla="*/ 215071 h 4810125"/>
                <a:gd name="connsiteX786" fmla="*/ 2175863 w 4437063"/>
                <a:gd name="connsiteY786" fmla="*/ 201579 h 4810125"/>
                <a:gd name="connsiteX787" fmla="*/ 2199678 w 4437063"/>
                <a:gd name="connsiteY787" fmla="*/ 171025 h 4810125"/>
                <a:gd name="connsiteX788" fmla="*/ 2246117 w 4437063"/>
                <a:gd name="connsiteY788" fmla="*/ 121424 h 4810125"/>
                <a:gd name="connsiteX789" fmla="*/ 2293349 w 4437063"/>
                <a:gd name="connsiteY789" fmla="*/ 82933 h 4810125"/>
                <a:gd name="connsiteX790" fmla="*/ 2343360 w 4437063"/>
                <a:gd name="connsiteY790" fmla="*/ 51585 h 4810125"/>
                <a:gd name="connsiteX791" fmla="*/ 2369953 w 4437063"/>
                <a:gd name="connsiteY791" fmla="*/ 37300 h 4810125"/>
                <a:gd name="connsiteX792" fmla="*/ 2386623 w 4437063"/>
                <a:gd name="connsiteY792" fmla="*/ 29364 h 4810125"/>
                <a:gd name="connsiteX793" fmla="*/ 2420757 w 4437063"/>
                <a:gd name="connsiteY793" fmla="*/ 17063 h 4810125"/>
                <a:gd name="connsiteX794" fmla="*/ 2472753 w 4437063"/>
                <a:gd name="connsiteY794" fmla="*/ 5952 h 48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Lst>
              <a:rect l="l" t="t" r="r" b="b"/>
              <a:pathLst>
                <a:path w="4437063" h="4810125">
                  <a:moveTo>
                    <a:pt x="4437063" y="1081703"/>
                  </a:moveTo>
                  <a:lnTo>
                    <a:pt x="4429592" y="1082685"/>
                  </a:lnTo>
                  <a:lnTo>
                    <a:pt x="4431507" y="1082099"/>
                  </a:lnTo>
                  <a:close/>
                  <a:moveTo>
                    <a:pt x="717614" y="207531"/>
                  </a:moveTo>
                  <a:lnTo>
                    <a:pt x="721403" y="232026"/>
                  </a:lnTo>
                  <a:lnTo>
                    <a:pt x="718408" y="217055"/>
                  </a:lnTo>
                  <a:close/>
                  <a:moveTo>
                    <a:pt x="1031570" y="111900"/>
                  </a:moveTo>
                  <a:lnTo>
                    <a:pt x="1043178" y="113447"/>
                  </a:lnTo>
                  <a:lnTo>
                    <a:pt x="1020457" y="113884"/>
                  </a:lnTo>
                  <a:lnTo>
                    <a:pt x="1016885" y="113884"/>
                  </a:lnTo>
                  <a:lnTo>
                    <a:pt x="1018075" y="113091"/>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close/>
                </a:path>
              </a:pathLst>
            </a:custGeom>
            <a:solidFill>
              <a:srgbClr val="894C2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8" name="Oval 7">
              <a:extLst>
                <a:ext uri="{FF2B5EF4-FFF2-40B4-BE49-F238E27FC236}">
                  <a16:creationId xmlns:a16="http://schemas.microsoft.com/office/drawing/2014/main" id="{0797F3DC-7A32-499A-9529-BC650E181D13}"/>
                </a:ext>
              </a:extLst>
            </p:cNvPr>
            <p:cNvSpPr/>
            <p:nvPr/>
          </p:nvSpPr>
          <p:spPr>
            <a:xfrm>
              <a:off x="6286044" y="1369737"/>
              <a:ext cx="1749860" cy="1749860"/>
            </a:xfrm>
            <a:prstGeom prst="ellipse">
              <a:avLst/>
            </a:prstGeom>
            <a:solidFill>
              <a:schemeClr val="tx2"/>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0431F36-7862-48AE-8BEE-854FD16BBF1F}"/>
                </a:ext>
              </a:extLst>
            </p:cNvPr>
            <p:cNvSpPr/>
            <p:nvPr/>
          </p:nvSpPr>
          <p:spPr>
            <a:xfrm>
              <a:off x="6532763" y="1616456"/>
              <a:ext cx="1256423" cy="1256423"/>
            </a:xfrm>
            <a:prstGeom prst="ellipse">
              <a:avLst/>
            </a:prstGeom>
            <a:solidFill>
              <a:sysClr val="window" lastClr="FFFFFF"/>
            </a:solidFill>
            <a:ln>
              <a:noFill/>
            </a:ln>
            <a:effectLst/>
          </p:spPr>
          <p:txBody>
            <a:bodyPr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404040"/>
                  </a:solidFill>
                  <a:effectLst/>
                  <a:uLnTx/>
                  <a:uFillTx/>
                  <a:latin typeface="+mj-lt"/>
                  <a:cs typeface="+mn-cs"/>
                </a:rPr>
                <a:t>Threat Intel Mgmt. and Scoring</a:t>
              </a:r>
            </a:p>
          </p:txBody>
        </p:sp>
        <p:sp>
          <p:nvSpPr>
            <p:cNvPr id="10" name="Oval 9">
              <a:extLst>
                <a:ext uri="{FF2B5EF4-FFF2-40B4-BE49-F238E27FC236}">
                  <a16:creationId xmlns:a16="http://schemas.microsoft.com/office/drawing/2014/main" id="{63FF1D48-9BBE-482E-ABE2-F8B02F12B3BA}"/>
                </a:ext>
              </a:extLst>
            </p:cNvPr>
            <p:cNvSpPr/>
            <p:nvPr/>
          </p:nvSpPr>
          <p:spPr>
            <a:xfrm>
              <a:off x="2430430" y="3670818"/>
              <a:ext cx="2267594" cy="2267594"/>
            </a:xfrm>
            <a:prstGeom prst="ellipse">
              <a:avLst/>
            </a:prstGeom>
            <a:solidFill>
              <a:schemeClr val="accent2"/>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6A7E5E3-7218-4BFD-B7E7-63B92696BA80}"/>
                </a:ext>
              </a:extLst>
            </p:cNvPr>
            <p:cNvSpPr/>
            <p:nvPr/>
          </p:nvSpPr>
          <p:spPr>
            <a:xfrm>
              <a:off x="2704380" y="3944768"/>
              <a:ext cx="1719695" cy="1719695"/>
            </a:xfrm>
            <a:prstGeom prst="ellipse">
              <a:avLst/>
            </a:prstGeom>
            <a:solidFill>
              <a:sysClr val="window" lastClr="FFFFFF"/>
            </a:solidFill>
            <a:ln>
              <a:noFill/>
            </a:ln>
            <a:effectLst/>
          </p:spPr>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srgbClr val="404040"/>
                  </a:solidFill>
                  <a:effectLst/>
                  <a:uLnTx/>
                  <a:uFillTx/>
                  <a:latin typeface="Arial"/>
                  <a:cs typeface="+mn-cs"/>
                </a:rPr>
                <a:t>Continuous Updates to Use </a:t>
              </a:r>
              <a:r>
                <a:rPr lang="en-US" sz="1600" b="1" dirty="0">
                  <a:solidFill>
                    <a:srgbClr val="404040"/>
                  </a:solidFill>
                  <a:latin typeface="Arial"/>
                </a:rPr>
                <a:t>C</a:t>
              </a:r>
              <a:r>
                <a:rPr kumimoji="1" lang="en-US" sz="1600" b="1" i="0" u="none" strike="noStrike" kern="1200" cap="none" spc="0" normalizeH="0" baseline="0" noProof="0" dirty="0" err="1">
                  <a:ln>
                    <a:noFill/>
                  </a:ln>
                  <a:solidFill>
                    <a:srgbClr val="404040"/>
                  </a:solidFill>
                  <a:effectLst/>
                  <a:uLnTx/>
                  <a:uFillTx/>
                  <a:latin typeface="Arial"/>
                  <a:cs typeface="+mn-cs"/>
                </a:rPr>
                <a:t>ases</a:t>
              </a:r>
              <a:endParaRPr kumimoji="1" lang="en-US" sz="1600" b="1" i="0" u="none" strike="noStrike" kern="1200" cap="none" spc="0" normalizeH="0" baseline="0" noProof="0" dirty="0">
                <a:ln>
                  <a:noFill/>
                </a:ln>
                <a:solidFill>
                  <a:srgbClr val="404040"/>
                </a:solidFill>
                <a:effectLst/>
                <a:uLnTx/>
                <a:uFillTx/>
                <a:latin typeface="Arial"/>
                <a:cs typeface="+mn-cs"/>
              </a:endParaRPr>
            </a:p>
          </p:txBody>
        </p:sp>
        <p:sp>
          <p:nvSpPr>
            <p:cNvPr id="12" name="Oval 11">
              <a:extLst>
                <a:ext uri="{FF2B5EF4-FFF2-40B4-BE49-F238E27FC236}">
                  <a16:creationId xmlns:a16="http://schemas.microsoft.com/office/drawing/2014/main" id="{1A663822-E564-436A-825F-F8F63D712B78}"/>
                </a:ext>
              </a:extLst>
            </p:cNvPr>
            <p:cNvSpPr/>
            <p:nvPr/>
          </p:nvSpPr>
          <p:spPr>
            <a:xfrm>
              <a:off x="7686260" y="3221625"/>
              <a:ext cx="2087978" cy="2087978"/>
            </a:xfrm>
            <a:prstGeom prst="ellipse">
              <a:avLst/>
            </a:prstGeom>
            <a:solidFill>
              <a:schemeClr val="accent3"/>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sp>
          <p:nvSpPr>
            <p:cNvPr id="13" name="Oval 12">
              <a:extLst>
                <a:ext uri="{FF2B5EF4-FFF2-40B4-BE49-F238E27FC236}">
                  <a16:creationId xmlns:a16="http://schemas.microsoft.com/office/drawing/2014/main" id="{44E6FDFB-75F8-4A43-85B6-763E896F8A7A}"/>
                </a:ext>
              </a:extLst>
            </p:cNvPr>
            <p:cNvSpPr/>
            <p:nvPr/>
          </p:nvSpPr>
          <p:spPr>
            <a:xfrm>
              <a:off x="7938510" y="3473875"/>
              <a:ext cx="1583478" cy="1583478"/>
            </a:xfrm>
            <a:prstGeom prst="ellipse">
              <a:avLst/>
            </a:prstGeom>
            <a:solidFill>
              <a:sysClr val="window" lastClr="FFFFFF"/>
            </a:solidFill>
            <a:ln>
              <a:noFill/>
            </a:ln>
            <a:effectLst/>
          </p:spPr>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effectLst/>
                  <a:uLnTx/>
                  <a:uFillTx/>
                  <a:latin typeface="Arial"/>
                  <a:cs typeface="+mn-cs"/>
                </a:rPr>
                <a:t>Continuous Updates to Playbooks </a:t>
              </a:r>
            </a:p>
          </p:txBody>
        </p:sp>
        <p:sp>
          <p:nvSpPr>
            <p:cNvPr id="14" name="Oval 13">
              <a:extLst>
                <a:ext uri="{FF2B5EF4-FFF2-40B4-BE49-F238E27FC236}">
                  <a16:creationId xmlns:a16="http://schemas.microsoft.com/office/drawing/2014/main" id="{3859D51C-2219-4587-AD53-8CA0CAC11811}"/>
                </a:ext>
              </a:extLst>
            </p:cNvPr>
            <p:cNvSpPr/>
            <p:nvPr/>
          </p:nvSpPr>
          <p:spPr>
            <a:xfrm>
              <a:off x="3321846" y="2164269"/>
              <a:ext cx="1749860" cy="1749860"/>
            </a:xfrm>
            <a:prstGeom prst="ellipse">
              <a:avLst/>
            </a:prstGeom>
            <a:solidFill>
              <a:schemeClr val="accent3"/>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701AE85-5290-424A-B87C-A19220C3903E}"/>
                </a:ext>
              </a:extLst>
            </p:cNvPr>
            <p:cNvSpPr/>
            <p:nvPr/>
          </p:nvSpPr>
          <p:spPr>
            <a:xfrm>
              <a:off x="3533248" y="2375671"/>
              <a:ext cx="1327057" cy="1327057"/>
            </a:xfrm>
            <a:prstGeom prst="ellipse">
              <a:avLst/>
            </a:prstGeom>
            <a:solidFill>
              <a:sysClr val="window" lastClr="FFFFFF"/>
            </a:solidFill>
            <a:ln>
              <a:noFill/>
            </a:ln>
            <a:effectLst/>
          </p:spPr>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effectLst/>
                  <a:uLnTx/>
                  <a:uFillTx/>
                  <a:latin typeface="Arial"/>
                  <a:cs typeface="+mn-cs"/>
                </a:rPr>
                <a:t>Heuristic Analysis</a:t>
              </a:r>
            </a:p>
          </p:txBody>
        </p:sp>
        <p:sp>
          <p:nvSpPr>
            <p:cNvPr id="16" name="Oval 15">
              <a:extLst>
                <a:ext uri="{FF2B5EF4-FFF2-40B4-BE49-F238E27FC236}">
                  <a16:creationId xmlns:a16="http://schemas.microsoft.com/office/drawing/2014/main" id="{03E9FDB2-213F-4563-8149-11623DA32EB5}"/>
                </a:ext>
              </a:extLst>
            </p:cNvPr>
            <p:cNvSpPr/>
            <p:nvPr/>
          </p:nvSpPr>
          <p:spPr>
            <a:xfrm>
              <a:off x="7937948" y="1671020"/>
              <a:ext cx="1656722" cy="1656722"/>
            </a:xfrm>
            <a:prstGeom prst="ellipse">
              <a:avLst/>
            </a:prstGeom>
            <a:solidFill>
              <a:schemeClr val="accent4"/>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D1B66B1-2816-4951-AB1A-9041469CBC7E}"/>
                </a:ext>
              </a:extLst>
            </p:cNvPr>
            <p:cNvSpPr/>
            <p:nvPr/>
          </p:nvSpPr>
          <p:spPr>
            <a:xfrm>
              <a:off x="8138098" y="1871170"/>
              <a:ext cx="1256423" cy="1256423"/>
            </a:xfrm>
            <a:prstGeom prst="ellipse">
              <a:avLst/>
            </a:prstGeom>
            <a:solidFill>
              <a:sysClr val="window" lastClr="FFFFFF"/>
            </a:solidFill>
            <a:ln>
              <a:noFill/>
            </a:ln>
            <a:effectLst/>
          </p:spPr>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0" cap="none" spc="0" normalizeH="0" baseline="0" noProof="0" dirty="0">
                  <a:ln>
                    <a:noFill/>
                  </a:ln>
                  <a:effectLst/>
                  <a:uLnTx/>
                  <a:uFillTx/>
                  <a:latin typeface="+mj-lt"/>
                  <a:cs typeface="+mn-cs"/>
                </a:rPr>
                <a:t>Tuning</a:t>
              </a:r>
            </a:p>
          </p:txBody>
        </p:sp>
        <p:sp>
          <p:nvSpPr>
            <p:cNvPr id="18" name="Oval 17">
              <a:extLst>
                <a:ext uri="{FF2B5EF4-FFF2-40B4-BE49-F238E27FC236}">
                  <a16:creationId xmlns:a16="http://schemas.microsoft.com/office/drawing/2014/main" id="{0DB74629-4A14-486E-B1D2-24591ABB1465}"/>
                </a:ext>
              </a:extLst>
            </p:cNvPr>
            <p:cNvSpPr/>
            <p:nvPr/>
          </p:nvSpPr>
          <p:spPr>
            <a:xfrm>
              <a:off x="5029525" y="1687393"/>
              <a:ext cx="1656722" cy="1656722"/>
            </a:xfrm>
            <a:prstGeom prst="ellipse">
              <a:avLst/>
            </a:prstGeom>
            <a:solidFill>
              <a:schemeClr val="accent2"/>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CFDF8B3-7236-4719-997B-26374D422EAF}"/>
                </a:ext>
              </a:extLst>
            </p:cNvPr>
            <p:cNvSpPr/>
            <p:nvPr/>
          </p:nvSpPr>
          <p:spPr>
            <a:xfrm>
              <a:off x="5229675" y="1887543"/>
              <a:ext cx="1256423" cy="1256423"/>
            </a:xfrm>
            <a:prstGeom prst="ellipse">
              <a:avLst/>
            </a:prstGeom>
            <a:solidFill>
              <a:sysClr val="window" lastClr="FFFFFF"/>
            </a:solidFill>
            <a:ln>
              <a:noFill/>
            </a:ln>
            <a:effectLst/>
          </p:spPr>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404040"/>
                  </a:solidFill>
                  <a:effectLst/>
                  <a:uLnTx/>
                  <a:uFillTx/>
                  <a:latin typeface="+mj-lt"/>
                  <a:cs typeface="+mn-cs"/>
                </a:rPr>
                <a:t>Machine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404040"/>
                  </a:solidFill>
                  <a:effectLst/>
                  <a:uLnTx/>
                  <a:uFillTx/>
                  <a:latin typeface="+mj-lt"/>
                  <a:cs typeface="+mn-cs"/>
                </a:rPr>
                <a:t> Learning</a:t>
              </a:r>
            </a:p>
          </p:txBody>
        </p:sp>
        <p:sp>
          <p:nvSpPr>
            <p:cNvPr id="20" name="Oval 19">
              <a:extLst>
                <a:ext uri="{FF2B5EF4-FFF2-40B4-BE49-F238E27FC236}">
                  <a16:creationId xmlns:a16="http://schemas.microsoft.com/office/drawing/2014/main" id="{300211A0-918A-42CA-94BC-1A5A479B3A51}"/>
                </a:ext>
              </a:extLst>
            </p:cNvPr>
            <p:cNvSpPr/>
            <p:nvPr/>
          </p:nvSpPr>
          <p:spPr>
            <a:xfrm>
              <a:off x="6781800" y="3170202"/>
              <a:ext cx="1388120" cy="1388120"/>
            </a:xfrm>
            <a:prstGeom prst="ellipse">
              <a:avLst/>
            </a:prstGeom>
            <a:solidFill>
              <a:schemeClr val="accent5"/>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C903EF3-7B36-4219-9EAE-D9BF976F9667}"/>
                </a:ext>
              </a:extLst>
            </p:cNvPr>
            <p:cNvSpPr/>
            <p:nvPr/>
          </p:nvSpPr>
          <p:spPr>
            <a:xfrm>
              <a:off x="6949500" y="3337902"/>
              <a:ext cx="1052721" cy="1052721"/>
            </a:xfrm>
            <a:prstGeom prst="ellipse">
              <a:avLst/>
            </a:prstGeom>
            <a:solidFill>
              <a:sysClr val="window" lastClr="FFFFFF"/>
            </a:solidFill>
            <a:ln>
              <a:noFill/>
            </a:ln>
            <a:effectLst/>
          </p:spPr>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0" cap="none" spc="0" normalizeH="0" baseline="0" noProof="0" dirty="0">
                  <a:ln>
                    <a:noFill/>
                  </a:ln>
                  <a:effectLst/>
                  <a:uLnTx/>
                  <a:uFillTx/>
                  <a:latin typeface="+mj-lt"/>
                  <a:cs typeface="+mn-cs"/>
                </a:rPr>
                <a:t>Trending</a:t>
              </a:r>
            </a:p>
          </p:txBody>
        </p:sp>
        <p:sp>
          <p:nvSpPr>
            <p:cNvPr id="22" name="Oval 21">
              <a:extLst>
                <a:ext uri="{FF2B5EF4-FFF2-40B4-BE49-F238E27FC236}">
                  <a16:creationId xmlns:a16="http://schemas.microsoft.com/office/drawing/2014/main" id="{7D46E844-D52F-4620-B2DF-A76031AF1A4F}"/>
                </a:ext>
              </a:extLst>
            </p:cNvPr>
            <p:cNvSpPr/>
            <p:nvPr/>
          </p:nvSpPr>
          <p:spPr>
            <a:xfrm>
              <a:off x="3751303" y="1237905"/>
              <a:ext cx="1216571" cy="1216571"/>
            </a:xfrm>
            <a:prstGeom prst="ellipse">
              <a:avLst/>
            </a:prstGeom>
            <a:solidFill>
              <a:schemeClr val="accent4"/>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459116D9-7E89-48E7-AEDE-28A44F506435}"/>
                </a:ext>
              </a:extLst>
            </p:cNvPr>
            <p:cNvSpPr/>
            <p:nvPr/>
          </p:nvSpPr>
          <p:spPr>
            <a:xfrm>
              <a:off x="3898278" y="1384880"/>
              <a:ext cx="922622" cy="922622"/>
            </a:xfrm>
            <a:prstGeom prst="ellipse">
              <a:avLst/>
            </a:prstGeom>
            <a:solidFill>
              <a:sysClr val="window" lastClr="FFFFFF"/>
            </a:solidFill>
            <a:ln>
              <a:noFill/>
            </a:ln>
            <a:effectLst/>
          </p:spPr>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mj-lt"/>
                  <a:ea typeface="+mn-ea"/>
                  <a:cs typeface="+mn-cs"/>
                </a:rPr>
                <a:t>Training</a:t>
              </a:r>
            </a:p>
          </p:txBody>
        </p:sp>
        <p:sp>
          <p:nvSpPr>
            <p:cNvPr id="24" name="Oval 23">
              <a:extLst>
                <a:ext uri="{FF2B5EF4-FFF2-40B4-BE49-F238E27FC236}">
                  <a16:creationId xmlns:a16="http://schemas.microsoft.com/office/drawing/2014/main" id="{D7B9012B-D507-494F-90CA-F29CDE898A4A}"/>
                </a:ext>
              </a:extLst>
            </p:cNvPr>
            <p:cNvSpPr/>
            <p:nvPr/>
          </p:nvSpPr>
          <p:spPr>
            <a:xfrm>
              <a:off x="5006893" y="1076709"/>
              <a:ext cx="1079002" cy="1079002"/>
            </a:xfrm>
            <a:prstGeom prst="ellipse">
              <a:avLst/>
            </a:prstGeom>
            <a:solidFill>
              <a:schemeClr val="accent5"/>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D31DBF2-F4D3-4C70-AEBE-EAFD1BD2592F}"/>
                </a:ext>
              </a:extLst>
            </p:cNvPr>
            <p:cNvSpPr/>
            <p:nvPr/>
          </p:nvSpPr>
          <p:spPr>
            <a:xfrm>
              <a:off x="5137248" y="1207064"/>
              <a:ext cx="818292" cy="818292"/>
            </a:xfrm>
            <a:prstGeom prst="ellipse">
              <a:avLst/>
            </a:prstGeom>
            <a:solidFill>
              <a:sysClr val="window" lastClr="FFFFFF"/>
            </a:solidFill>
            <a:ln>
              <a:noFill/>
            </a:ln>
            <a:effectLst/>
          </p:spPr>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0" cap="none" spc="0" normalizeH="0" baseline="0" noProof="0" dirty="0">
                  <a:ln>
                    <a:noFill/>
                  </a:ln>
                  <a:effectLst/>
                  <a:uLnTx/>
                  <a:uFillTx/>
                  <a:latin typeface="+mj-lt"/>
                  <a:cs typeface="+mn-cs"/>
                </a:rPr>
                <a:t>Testing</a:t>
              </a:r>
            </a:p>
          </p:txBody>
        </p:sp>
        <p:sp>
          <p:nvSpPr>
            <p:cNvPr id="26" name="Oval 25">
              <a:extLst>
                <a:ext uri="{FF2B5EF4-FFF2-40B4-BE49-F238E27FC236}">
                  <a16:creationId xmlns:a16="http://schemas.microsoft.com/office/drawing/2014/main" id="{078E5103-6D33-4E18-ABE4-DD6FE989CF57}"/>
                </a:ext>
              </a:extLst>
            </p:cNvPr>
            <p:cNvSpPr/>
            <p:nvPr/>
          </p:nvSpPr>
          <p:spPr>
            <a:xfrm>
              <a:off x="6686247" y="4617215"/>
              <a:ext cx="1656722" cy="1656722"/>
            </a:xfrm>
            <a:prstGeom prst="ellipse">
              <a:avLst/>
            </a:prstGeom>
            <a:solidFill>
              <a:schemeClr val="tx2"/>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B2C6E6A-DE1A-4CD4-B7FC-99F72E632EEE}"/>
                </a:ext>
              </a:extLst>
            </p:cNvPr>
            <p:cNvSpPr/>
            <p:nvPr/>
          </p:nvSpPr>
          <p:spPr>
            <a:xfrm>
              <a:off x="6886397" y="4817365"/>
              <a:ext cx="1256423" cy="1256423"/>
            </a:xfrm>
            <a:prstGeom prst="ellipse">
              <a:avLst/>
            </a:prstGeom>
            <a:solidFill>
              <a:sysClr val="window" lastClr="FFFFFF"/>
            </a:solidFill>
            <a:ln>
              <a:noFill/>
            </a:ln>
            <a:effectLst/>
          </p:spPr>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0" cap="none" spc="0" normalizeH="0" baseline="0" noProof="0" dirty="0">
                  <a:ln>
                    <a:noFill/>
                  </a:ln>
                  <a:effectLst/>
                  <a:uLnTx/>
                  <a:uFillTx/>
                  <a:latin typeface="+mj-lt"/>
                  <a:cs typeface="+mn-cs"/>
                </a:rPr>
                <a:t>Response Tracking</a:t>
              </a:r>
            </a:p>
          </p:txBody>
        </p:sp>
        <p:sp>
          <p:nvSpPr>
            <p:cNvPr id="28" name="Oval 27">
              <a:extLst>
                <a:ext uri="{FF2B5EF4-FFF2-40B4-BE49-F238E27FC236}">
                  <a16:creationId xmlns:a16="http://schemas.microsoft.com/office/drawing/2014/main" id="{798517E9-2DDF-49EA-919A-A84B969DBDD4}"/>
                </a:ext>
              </a:extLst>
            </p:cNvPr>
            <p:cNvSpPr/>
            <p:nvPr/>
          </p:nvSpPr>
          <p:spPr>
            <a:xfrm>
              <a:off x="2315719" y="1234455"/>
              <a:ext cx="1494281" cy="1508745"/>
            </a:xfrm>
            <a:prstGeom prst="ellipse">
              <a:avLst/>
            </a:prstGeom>
            <a:solidFill>
              <a:schemeClr val="accent5"/>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8AC2F82-A031-4DE6-9579-3400A77B6400}"/>
                </a:ext>
              </a:extLst>
            </p:cNvPr>
            <p:cNvSpPr/>
            <p:nvPr/>
          </p:nvSpPr>
          <p:spPr>
            <a:xfrm>
              <a:off x="2496244" y="1416728"/>
              <a:ext cx="1133231" cy="1144200"/>
            </a:xfrm>
            <a:prstGeom prst="ellipse">
              <a:avLst/>
            </a:prstGeom>
            <a:solidFill>
              <a:sysClr val="window" lastClr="FFFFFF"/>
            </a:solidFill>
            <a:ln>
              <a:noFill/>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0" cap="none" spc="0" normalizeH="0" baseline="0" noProof="0" dirty="0">
                  <a:ln>
                    <a:noFill/>
                  </a:ln>
                  <a:effectLst/>
                  <a:uLnTx/>
                  <a:uFillTx/>
                  <a:latin typeface="+mj-lt"/>
                  <a:cs typeface="+mn-cs"/>
                </a:rPr>
                <a:t>SOP Updates</a:t>
              </a:r>
            </a:p>
          </p:txBody>
        </p:sp>
        <p:sp>
          <p:nvSpPr>
            <p:cNvPr id="30" name="Oval 29">
              <a:extLst>
                <a:ext uri="{FF2B5EF4-FFF2-40B4-BE49-F238E27FC236}">
                  <a16:creationId xmlns:a16="http://schemas.microsoft.com/office/drawing/2014/main" id="{55413566-C14D-40B2-9827-9AF9FD6EA4E4}"/>
                </a:ext>
              </a:extLst>
            </p:cNvPr>
            <p:cNvSpPr/>
            <p:nvPr/>
          </p:nvSpPr>
          <p:spPr>
            <a:xfrm>
              <a:off x="1458433" y="2441140"/>
              <a:ext cx="1749860" cy="1749860"/>
            </a:xfrm>
            <a:prstGeom prst="ellipse">
              <a:avLst/>
            </a:prstGeom>
            <a:solidFill>
              <a:schemeClr val="tx2"/>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3B4FD148-B797-4EB9-A5D9-25A9BF8CEF4B}"/>
                </a:ext>
              </a:extLst>
            </p:cNvPr>
            <p:cNvSpPr/>
            <p:nvPr/>
          </p:nvSpPr>
          <p:spPr>
            <a:xfrm>
              <a:off x="1669835" y="2652542"/>
              <a:ext cx="1327057" cy="1327057"/>
            </a:xfrm>
            <a:prstGeom prst="ellipse">
              <a:avLst/>
            </a:prstGeom>
            <a:solidFill>
              <a:sysClr val="window" lastClr="FFFFFF"/>
            </a:solidFill>
            <a:ln>
              <a:noFill/>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0" cap="none" spc="0" normalizeH="0" baseline="0" noProof="0" dirty="0">
                  <a:ln>
                    <a:noFill/>
                  </a:ln>
                  <a:effectLst/>
                  <a:uLnTx/>
                  <a:uFillTx/>
                  <a:latin typeface="+mj-lt"/>
                  <a:cs typeface="+mn-cs"/>
                </a:rPr>
                <a:t>Automation</a:t>
              </a:r>
              <a:r>
                <a:rPr kumimoji="1" lang="en-US" sz="1200" b="1" i="0" u="none" strike="noStrike" kern="0" cap="none" spc="0" normalizeH="0" baseline="0" noProof="0" dirty="0">
                  <a:ln>
                    <a:noFill/>
                  </a:ln>
                  <a:solidFill>
                    <a:prstClr val="black"/>
                  </a:solidFill>
                  <a:effectLst/>
                  <a:uLnTx/>
                  <a:uFillTx/>
                  <a:latin typeface="Calibri" panose="020F0502020204030204"/>
                  <a:cs typeface="+mn-cs"/>
                </a:rPr>
                <a:t> </a:t>
              </a:r>
            </a:p>
          </p:txBody>
        </p:sp>
      </p:grpSp>
    </p:spTree>
    <p:extLst>
      <p:ext uri="{BB962C8B-B14F-4D97-AF65-F5344CB8AC3E}">
        <p14:creationId xmlns:p14="http://schemas.microsoft.com/office/powerpoint/2010/main" val="3203436689"/>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6408A5-E075-4981-B788-319112E7C098}"/>
              </a:ext>
            </a:extLst>
          </p:cNvPr>
          <p:cNvSpPr>
            <a:spLocks noGrp="1"/>
          </p:cNvSpPr>
          <p:nvPr>
            <p:ph type="ftr" sz="quarter" idx="10"/>
          </p:nvPr>
        </p:nvSpPr>
        <p:spPr/>
        <p:txBody>
          <a:bodyPr/>
          <a:lstStyle/>
          <a:p>
            <a:pPr defTabSz="609555"/>
            <a:r>
              <a:rPr lang="en-US" dirty="0"/>
              <a:t>© 2019 NTT DATA, Inc. All rights reserved.</a:t>
            </a:r>
          </a:p>
        </p:txBody>
      </p:sp>
    </p:spTree>
    <p:extLst>
      <p:ext uri="{BB962C8B-B14F-4D97-AF65-F5344CB8AC3E}">
        <p14:creationId xmlns:p14="http://schemas.microsoft.com/office/powerpoint/2010/main" val="67775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19A3BF-2803-4E2B-AC8E-9E24C3005334}"/>
              </a:ext>
            </a:extLst>
          </p:cNvPr>
          <p:cNvSpPr>
            <a:spLocks noGrp="1"/>
          </p:cNvSpPr>
          <p:nvPr>
            <p:ph type="title"/>
          </p:nvPr>
        </p:nvSpPr>
        <p:spPr>
          <a:xfrm>
            <a:off x="457200" y="1099138"/>
            <a:ext cx="10744200" cy="552204"/>
          </a:xfrm>
        </p:spPr>
        <p:txBody>
          <a:bodyPr/>
          <a:lstStyle/>
          <a:p>
            <a:endParaRPr lang="en-US"/>
          </a:p>
        </p:txBody>
      </p:sp>
      <p:pic>
        <p:nvPicPr>
          <p:cNvPr id="7" name="Picture 6" descr="A race car on a track&#10;&#10;Description automatically generated">
            <a:extLst>
              <a:ext uri="{FF2B5EF4-FFF2-40B4-BE49-F238E27FC236}">
                <a16:creationId xmlns:a16="http://schemas.microsoft.com/office/drawing/2014/main" id="{0535A917-BBB0-44DA-851F-E019F19F3EEA}"/>
              </a:ext>
            </a:extLst>
          </p:cNvPr>
          <p:cNvPicPr>
            <a:picLocks noChangeAspect="1"/>
          </p:cNvPicPr>
          <p:nvPr/>
        </p:nvPicPr>
        <p:blipFill rotWithShape="1">
          <a:blip r:embed="rId3"/>
          <a:srcRect t="1326" b="1326"/>
          <a:stretch/>
        </p:blipFill>
        <p:spPr>
          <a:xfrm>
            <a:off x="0" y="457200"/>
            <a:ext cx="12191998" cy="4587268"/>
          </a:xfrm>
          <a:prstGeom prst="rect">
            <a:avLst/>
          </a:prstGeom>
          <a:effectLst>
            <a:outerShdw blurRad="50800" dist="38100" dir="5400000" algn="t" rotWithShape="0">
              <a:prstClr val="black">
                <a:alpha val="40000"/>
              </a:prstClr>
            </a:outerShdw>
          </a:effectLst>
        </p:spPr>
      </p:pic>
      <p:sp>
        <p:nvSpPr>
          <p:cNvPr id="8" name="Rectangle: Top Corners Rounded 7">
            <a:extLst>
              <a:ext uri="{FF2B5EF4-FFF2-40B4-BE49-F238E27FC236}">
                <a16:creationId xmlns:a16="http://schemas.microsoft.com/office/drawing/2014/main" id="{B2CED7C0-3861-4939-9FC3-0E60AB39D104}"/>
              </a:ext>
            </a:extLst>
          </p:cNvPr>
          <p:cNvSpPr/>
          <p:nvPr/>
        </p:nvSpPr>
        <p:spPr>
          <a:xfrm>
            <a:off x="3771902" y="4648200"/>
            <a:ext cx="4653863" cy="387191"/>
          </a:xfrm>
          <a:prstGeom prst="round2SameRect">
            <a:avLst/>
          </a:prstGeom>
          <a:solidFill>
            <a:schemeClr val="tx2"/>
          </a:solidFill>
          <a:effectLst>
            <a:outerShdw blurRad="50800" dist="38100" dir="16200000" rotWithShape="0">
              <a:prstClr val="black">
                <a:alpha val="40000"/>
              </a:prstClr>
            </a:outerShdw>
          </a:effectLst>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en-US" sz="2000" b="1" i="0" u="none" strike="noStrike" kern="1200" cap="none" spc="0" normalizeH="0" baseline="0" noProof="0">
                <a:ln>
                  <a:noFill/>
                </a:ln>
                <a:solidFill>
                  <a:srgbClr val="FFFFFF"/>
                </a:solidFill>
                <a:effectLst/>
                <a:uLnTx/>
                <a:uFillTx/>
                <a:latin typeface="Arial"/>
                <a:cs typeface="+mn-cs"/>
              </a:rPr>
              <a:t> Trusted Global Innovator</a:t>
            </a:r>
          </a:p>
        </p:txBody>
      </p:sp>
      <p:sp>
        <p:nvSpPr>
          <p:cNvPr id="9" name="TextBox 8">
            <a:extLst>
              <a:ext uri="{FF2B5EF4-FFF2-40B4-BE49-F238E27FC236}">
                <a16:creationId xmlns:a16="http://schemas.microsoft.com/office/drawing/2014/main" id="{B6770F36-1A8B-437A-8A43-FB4658151FF4}"/>
              </a:ext>
            </a:extLst>
          </p:cNvPr>
          <p:cNvSpPr txBox="1"/>
          <p:nvPr/>
        </p:nvSpPr>
        <p:spPr>
          <a:xfrm>
            <a:off x="2" y="5012911"/>
            <a:ext cx="12191999" cy="1384995"/>
          </a:xfrm>
          <a:prstGeom prst="rect">
            <a:avLst/>
          </a:prstGeom>
          <a:solidFill>
            <a:schemeClr val="accent2"/>
          </a:solidFill>
          <a:effectLst>
            <a:outerShdw blurRad="50800" dist="38100" dir="5400000" algn="t" rotWithShape="0">
              <a:prstClr val="black">
                <a:alpha val="40000"/>
              </a:prstClr>
            </a:outerShdw>
          </a:effectLst>
        </p:spPr>
        <p:txBody>
          <a:bodyPr wrap="square" lIns="2743200" tIns="274320" rIns="91440" bIns="2743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NTT DATA is a top 10 global business and IT services provider with business operations in more than 50 countries and regions. The business was established in 1967 as the IT services arm of NTT and became a public company in 1995.</a:t>
            </a:r>
          </a:p>
        </p:txBody>
      </p:sp>
      <p:sp>
        <p:nvSpPr>
          <p:cNvPr id="10" name="Freeform 5">
            <a:extLst>
              <a:ext uri="{FF2B5EF4-FFF2-40B4-BE49-F238E27FC236}">
                <a16:creationId xmlns:a16="http://schemas.microsoft.com/office/drawing/2014/main" id="{89BAD3A2-F714-41FC-AB8C-A3EC855F724D}"/>
              </a:ext>
            </a:extLst>
          </p:cNvPr>
          <p:cNvSpPr>
            <a:spLocks/>
          </p:cNvSpPr>
          <p:nvPr/>
        </p:nvSpPr>
        <p:spPr bwMode="auto">
          <a:xfrm>
            <a:off x="229788"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190,000+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FFFFFF"/>
                </a:solidFill>
                <a:effectLst/>
                <a:uLnTx/>
                <a:uFillTx/>
                <a:latin typeface="Arial"/>
                <a:cs typeface="+mn-cs"/>
              </a:rPr>
              <a:t> </a:t>
            </a:r>
            <a:r>
              <a:rPr kumimoji="1" lang="en-US" sz="1600" b="0" i="0" u="none" strike="noStrike" kern="1200" cap="none" spc="0" normalizeH="0" baseline="0" noProof="0">
                <a:ln>
                  <a:noFill/>
                </a:ln>
                <a:solidFill>
                  <a:srgbClr val="FFFFFF"/>
                </a:solidFill>
                <a:effectLst/>
                <a:uLnTx/>
                <a:uFillTx/>
                <a:latin typeface="Arial"/>
                <a:cs typeface="+mn-cs"/>
              </a:rPr>
              <a:t>Professionals</a:t>
            </a:r>
            <a:endParaRPr kumimoji="1" lang="en-US" sz="1600" b="0" i="0" u="none" strike="noStrike" kern="1200" cap="none" spc="0" normalizeH="0" baseline="0" noProof="0">
              <a:ln>
                <a:noFill/>
              </a:ln>
              <a:solidFill>
                <a:srgbClr val="FFFFFF"/>
              </a:solidFill>
              <a:effectLst/>
              <a:uLnTx/>
              <a:uFillTx/>
              <a:latin typeface="Arial"/>
              <a:cs typeface="Arial"/>
            </a:endParaRPr>
          </a:p>
        </p:txBody>
      </p:sp>
      <p:sp>
        <p:nvSpPr>
          <p:cNvPr id="11" name="Freeform 5">
            <a:extLst>
              <a:ext uri="{FF2B5EF4-FFF2-40B4-BE49-F238E27FC236}">
                <a16:creationId xmlns:a16="http://schemas.microsoft.com/office/drawing/2014/main" id="{95042A1C-5C48-4521-81D5-104E4EDBC2F4}"/>
              </a:ext>
            </a:extLst>
          </p:cNvPr>
          <p:cNvSpPr>
            <a:spLocks/>
          </p:cNvSpPr>
          <p:nvPr/>
        </p:nvSpPr>
        <p:spPr bwMode="auto">
          <a:xfrm>
            <a:off x="3238522"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$30B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FFFFFF"/>
                </a:solidFill>
                <a:effectLst/>
                <a:uLnTx/>
                <a:uFillTx/>
                <a:latin typeface="Arial"/>
                <a:cs typeface="+mn-cs"/>
              </a:rPr>
              <a:t> </a:t>
            </a:r>
            <a:r>
              <a:rPr kumimoji="1" lang="en-US" sz="1600" b="0" i="0" u="none" strike="noStrike" kern="1200" cap="none" spc="0" normalizeH="0" baseline="0" noProof="0">
                <a:ln>
                  <a:noFill/>
                </a:ln>
                <a:solidFill>
                  <a:srgbClr val="FFFFFF"/>
                </a:solidFill>
                <a:effectLst/>
                <a:uLnTx/>
                <a:uFillTx/>
                <a:latin typeface="Arial"/>
                <a:cs typeface="+mn-cs"/>
              </a:rPr>
              <a:t>in annual revenue</a:t>
            </a:r>
            <a:endParaRPr kumimoji="1" lang="en-US" sz="1600" b="0" i="0" u="none" strike="noStrike" kern="1200" cap="none" spc="0" normalizeH="0" baseline="0" noProof="0">
              <a:ln>
                <a:noFill/>
              </a:ln>
              <a:solidFill>
                <a:srgbClr val="FFFFFF"/>
              </a:solidFill>
              <a:effectLst/>
              <a:uLnTx/>
              <a:uFillTx/>
              <a:latin typeface="Arial"/>
              <a:cs typeface="Arial"/>
            </a:endParaRPr>
          </a:p>
        </p:txBody>
      </p:sp>
      <p:sp>
        <p:nvSpPr>
          <p:cNvPr id="12" name="Freeform 5">
            <a:extLst>
              <a:ext uri="{FF2B5EF4-FFF2-40B4-BE49-F238E27FC236}">
                <a16:creationId xmlns:a16="http://schemas.microsoft.com/office/drawing/2014/main" id="{67051CB1-6BB9-42B6-9DA8-5DE9661631AB}"/>
              </a:ext>
            </a:extLst>
          </p:cNvPr>
          <p:cNvSpPr>
            <a:spLocks/>
          </p:cNvSpPr>
          <p:nvPr/>
        </p:nvSpPr>
        <p:spPr bwMode="auto">
          <a:xfrm>
            <a:off x="6247256"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FFFFFF"/>
                </a:solidFill>
                <a:effectLst/>
                <a:uLnTx/>
                <a:uFillTx/>
                <a:latin typeface="Arial"/>
                <a:cs typeface="+mn-cs"/>
              </a:rPr>
              <a:t> </a:t>
            </a:r>
            <a:r>
              <a:rPr kumimoji="1" lang="en-US" sz="1600" b="0" i="0" u="none" strike="noStrike" kern="1200" cap="none" spc="0" normalizeH="0" baseline="0" noProof="0">
                <a:ln>
                  <a:noFill/>
                </a:ln>
                <a:solidFill>
                  <a:srgbClr val="FFFFFF"/>
                </a:solidFill>
                <a:effectLst/>
                <a:uLnTx/>
                <a:uFillTx/>
                <a:latin typeface="Arial"/>
                <a:cs typeface="+mn-cs"/>
              </a:rPr>
              <a:t>Countries &amp; regions</a:t>
            </a:r>
            <a:endParaRPr kumimoji="1" lang="en-US" sz="1600" b="0" i="0" u="none" strike="noStrike" kern="1200" cap="none" spc="0" normalizeH="0" baseline="0" noProof="0">
              <a:ln>
                <a:noFill/>
              </a:ln>
              <a:solidFill>
                <a:srgbClr val="FFFFFF"/>
              </a:solidFill>
              <a:effectLst/>
              <a:uLnTx/>
              <a:uFillTx/>
              <a:latin typeface="Arial"/>
              <a:cs typeface="Arial"/>
            </a:endParaRPr>
          </a:p>
        </p:txBody>
      </p:sp>
      <p:sp>
        <p:nvSpPr>
          <p:cNvPr id="13" name="Freeform 5">
            <a:extLst>
              <a:ext uri="{FF2B5EF4-FFF2-40B4-BE49-F238E27FC236}">
                <a16:creationId xmlns:a16="http://schemas.microsoft.com/office/drawing/2014/main" id="{1732962B-57D2-4905-83F0-97C1500CD4BB}"/>
              </a:ext>
            </a:extLst>
          </p:cNvPr>
          <p:cNvSpPr>
            <a:spLocks/>
          </p:cNvSpPr>
          <p:nvPr/>
        </p:nvSpPr>
        <p:spPr bwMode="auto">
          <a:xfrm>
            <a:off x="9255993"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Top 10</a:t>
            </a:r>
            <a:endParaRPr kumimoji="1" lang="en-US" sz="4000" b="1" i="0" u="none" strike="noStrike" kern="1200" cap="none" spc="0" normalizeH="0" baseline="30000" noProof="0">
              <a:ln>
                <a:noFill/>
              </a:ln>
              <a:solidFill>
                <a:srgbClr val="FFFFFF"/>
              </a:solidFill>
              <a:effectLst>
                <a:outerShdw blurRad="38100" dist="38100" dir="2700000" algn="tl">
                  <a:srgbClr val="000000">
                    <a:alpha val="43137"/>
                  </a:srgbClr>
                </a:outerShdw>
              </a:effectLst>
              <a:uLnTx/>
              <a:uFillTx/>
              <a:latin typeface="Aria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FFFFFF"/>
                </a:solidFill>
                <a:effectLst/>
                <a:uLnTx/>
                <a:uFillTx/>
                <a:latin typeface="Arial"/>
                <a:cs typeface="+mn-cs"/>
              </a:rPr>
              <a:t> </a:t>
            </a:r>
            <a:r>
              <a:rPr kumimoji="1" lang="en-US" sz="1600" b="0" i="0" u="none" strike="noStrike" kern="1200" cap="none" spc="0" normalizeH="0" baseline="0" noProof="0">
                <a:ln>
                  <a:noFill/>
                </a:ln>
                <a:solidFill>
                  <a:srgbClr val="FFFFFF"/>
                </a:solidFill>
                <a:effectLst/>
                <a:uLnTx/>
                <a:uFillTx/>
                <a:latin typeface="Arial"/>
                <a:cs typeface="+mn-cs"/>
              </a:rPr>
              <a:t>Most valuable IT</a:t>
            </a:r>
            <a:br>
              <a:rPr kumimoji="1" lang="en-US" sz="1600" b="0" i="0" u="none" strike="noStrike" kern="1200" cap="none" spc="0" normalizeH="0" baseline="0" noProof="0">
                <a:ln>
                  <a:noFill/>
                </a:ln>
                <a:solidFill>
                  <a:srgbClr val="1C1C1C"/>
                </a:solidFill>
                <a:effectLst/>
                <a:uLnTx/>
                <a:uFillTx/>
                <a:latin typeface="Arial"/>
                <a:cs typeface="+mn-cs"/>
              </a:rPr>
            </a:br>
            <a:r>
              <a:rPr kumimoji="1" lang="en-US" sz="1600" b="0" i="0" u="none" strike="noStrike" kern="1200" cap="none" spc="0" normalizeH="0" baseline="0" noProof="0">
                <a:ln>
                  <a:noFill/>
                </a:ln>
                <a:solidFill>
                  <a:srgbClr val="FFFFFF"/>
                </a:solidFill>
                <a:effectLst/>
                <a:uLnTx/>
                <a:uFillTx/>
                <a:latin typeface="Arial"/>
                <a:cs typeface="+mn-cs"/>
              </a:rPr>
              <a:t>services brands</a:t>
            </a:r>
            <a:endParaRPr kumimoji="1" lang="en-US" sz="1600" b="0" i="0" u="none" strike="noStrike" kern="1200" cap="none" spc="0" normalizeH="0" baseline="0" noProof="0">
              <a:ln>
                <a:noFill/>
              </a:ln>
              <a:solidFill>
                <a:srgbClr val="FFFFFF"/>
              </a:solidFill>
              <a:effectLst/>
              <a:uLnTx/>
              <a:uFillTx/>
              <a:latin typeface="Arial"/>
              <a:cs typeface="Arial"/>
            </a:endParaRPr>
          </a:p>
        </p:txBody>
      </p:sp>
      <p:grpSp>
        <p:nvGrpSpPr>
          <p:cNvPr id="14" name="Group 13">
            <a:extLst>
              <a:ext uri="{FF2B5EF4-FFF2-40B4-BE49-F238E27FC236}">
                <a16:creationId xmlns:a16="http://schemas.microsoft.com/office/drawing/2014/main" id="{5577BFE0-055E-45B6-9430-FF9B041AB313}"/>
              </a:ext>
            </a:extLst>
          </p:cNvPr>
          <p:cNvGrpSpPr/>
          <p:nvPr/>
        </p:nvGrpSpPr>
        <p:grpSpPr>
          <a:xfrm>
            <a:off x="471101" y="5584164"/>
            <a:ext cx="1554351" cy="225631"/>
            <a:chOff x="296605" y="914400"/>
            <a:chExt cx="1554351" cy="225631"/>
          </a:xfrm>
        </p:grpSpPr>
        <p:sp>
          <p:nvSpPr>
            <p:cNvPr id="15" name="Freeform 13">
              <a:extLst>
                <a:ext uri="{FF2B5EF4-FFF2-40B4-BE49-F238E27FC236}">
                  <a16:creationId xmlns:a16="http://schemas.microsoft.com/office/drawing/2014/main" id="{1714A5EF-4BC6-40E6-91BD-5EDF4AB6688F}"/>
                </a:ext>
              </a:extLst>
            </p:cNvPr>
            <p:cNvSpPr>
              <a:spLocks noEditPoints="1"/>
            </p:cNvSpPr>
            <p:nvPr/>
          </p:nvSpPr>
          <p:spPr bwMode="auto">
            <a:xfrm>
              <a:off x="1222112" y="916489"/>
              <a:ext cx="211007" cy="220409"/>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1C1C1C"/>
                </a:solidFill>
                <a:effectLst/>
                <a:uLnTx/>
                <a:uFillTx/>
                <a:latin typeface="Arial"/>
                <a:cs typeface="+mn-cs"/>
              </a:endParaRPr>
            </a:p>
          </p:txBody>
        </p:sp>
        <p:sp>
          <p:nvSpPr>
            <p:cNvPr id="16" name="Freeform 14">
              <a:extLst>
                <a:ext uri="{FF2B5EF4-FFF2-40B4-BE49-F238E27FC236}">
                  <a16:creationId xmlns:a16="http://schemas.microsoft.com/office/drawing/2014/main" id="{B8334139-C3D8-4AED-8DB4-0B34173BB73A}"/>
                </a:ext>
              </a:extLst>
            </p:cNvPr>
            <p:cNvSpPr>
              <a:spLocks noEditPoints="1"/>
            </p:cNvSpPr>
            <p:nvPr/>
          </p:nvSpPr>
          <p:spPr bwMode="auto">
            <a:xfrm>
              <a:off x="1640993" y="916489"/>
              <a:ext cx="209963" cy="220409"/>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1C1C1C"/>
                </a:solidFill>
                <a:effectLst/>
                <a:uLnTx/>
                <a:uFillTx/>
                <a:latin typeface="Arial"/>
                <a:cs typeface="+mn-cs"/>
              </a:endParaRPr>
            </a:p>
          </p:txBody>
        </p:sp>
        <p:sp>
          <p:nvSpPr>
            <p:cNvPr id="17" name="Freeform 15">
              <a:extLst>
                <a:ext uri="{FF2B5EF4-FFF2-40B4-BE49-F238E27FC236}">
                  <a16:creationId xmlns:a16="http://schemas.microsoft.com/office/drawing/2014/main" id="{BF3BF8EE-AFEB-4653-881B-E4565FE708C7}"/>
                </a:ext>
              </a:extLst>
            </p:cNvPr>
            <p:cNvSpPr>
              <a:spLocks/>
            </p:cNvSpPr>
            <p:nvPr/>
          </p:nvSpPr>
          <p:spPr bwMode="auto">
            <a:xfrm>
              <a:off x="740556" y="916489"/>
              <a:ext cx="193250" cy="220409"/>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1C1C1C"/>
                </a:solidFill>
                <a:effectLst/>
                <a:uLnTx/>
                <a:uFillTx/>
                <a:latin typeface="Arial"/>
                <a:cs typeface="+mn-cs"/>
              </a:endParaRPr>
            </a:p>
          </p:txBody>
        </p:sp>
        <p:sp>
          <p:nvSpPr>
            <p:cNvPr id="18" name="Freeform 16">
              <a:extLst>
                <a:ext uri="{FF2B5EF4-FFF2-40B4-BE49-F238E27FC236}">
                  <a16:creationId xmlns:a16="http://schemas.microsoft.com/office/drawing/2014/main" id="{C4D417B1-AB2D-4664-B369-DAD60E3784A0}"/>
                </a:ext>
              </a:extLst>
            </p:cNvPr>
            <p:cNvSpPr>
              <a:spLocks/>
            </p:cNvSpPr>
            <p:nvPr/>
          </p:nvSpPr>
          <p:spPr bwMode="auto">
            <a:xfrm>
              <a:off x="1443565" y="916489"/>
              <a:ext cx="192205" cy="220409"/>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1C1C1C"/>
                </a:solidFill>
                <a:effectLst/>
                <a:uLnTx/>
                <a:uFillTx/>
                <a:latin typeface="Arial"/>
                <a:cs typeface="+mn-cs"/>
              </a:endParaRPr>
            </a:p>
          </p:txBody>
        </p:sp>
        <p:sp>
          <p:nvSpPr>
            <p:cNvPr id="19" name="Freeform 17">
              <a:extLst>
                <a:ext uri="{FF2B5EF4-FFF2-40B4-BE49-F238E27FC236}">
                  <a16:creationId xmlns:a16="http://schemas.microsoft.com/office/drawing/2014/main" id="{CBFF07BC-8F3C-4FCA-97CD-0064DAD79767}"/>
                </a:ext>
              </a:extLst>
            </p:cNvPr>
            <p:cNvSpPr>
              <a:spLocks noEditPoints="1"/>
            </p:cNvSpPr>
            <p:nvPr/>
          </p:nvSpPr>
          <p:spPr bwMode="auto">
            <a:xfrm>
              <a:off x="994391" y="916489"/>
              <a:ext cx="207874" cy="220409"/>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1C1C1C"/>
                </a:solidFill>
                <a:effectLst/>
                <a:uLnTx/>
                <a:uFillTx/>
                <a:latin typeface="Arial"/>
                <a:cs typeface="+mn-cs"/>
              </a:endParaRPr>
            </a:p>
          </p:txBody>
        </p:sp>
        <p:sp>
          <p:nvSpPr>
            <p:cNvPr id="20" name="Freeform 18">
              <a:extLst>
                <a:ext uri="{FF2B5EF4-FFF2-40B4-BE49-F238E27FC236}">
                  <a16:creationId xmlns:a16="http://schemas.microsoft.com/office/drawing/2014/main" id="{FA5B85A7-0820-498F-ACA0-AA0AFEE7C7EA}"/>
                </a:ext>
              </a:extLst>
            </p:cNvPr>
            <p:cNvSpPr>
              <a:spLocks/>
            </p:cNvSpPr>
            <p:nvPr/>
          </p:nvSpPr>
          <p:spPr bwMode="auto">
            <a:xfrm>
              <a:off x="296605" y="914400"/>
              <a:ext cx="218320" cy="225631"/>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1C1C1C"/>
                </a:solidFill>
                <a:effectLst/>
                <a:uLnTx/>
                <a:uFillTx/>
                <a:latin typeface="Arial"/>
                <a:cs typeface="+mn-cs"/>
              </a:endParaRPr>
            </a:p>
          </p:txBody>
        </p:sp>
        <p:sp>
          <p:nvSpPr>
            <p:cNvPr id="21" name="Freeform 19">
              <a:extLst>
                <a:ext uri="{FF2B5EF4-FFF2-40B4-BE49-F238E27FC236}">
                  <a16:creationId xmlns:a16="http://schemas.microsoft.com/office/drawing/2014/main" id="{1D499B0D-6398-4A5C-9EDC-38F17CF1B60B}"/>
                </a:ext>
              </a:extLst>
            </p:cNvPr>
            <p:cNvSpPr>
              <a:spLocks/>
            </p:cNvSpPr>
            <p:nvPr/>
          </p:nvSpPr>
          <p:spPr bwMode="auto">
            <a:xfrm>
              <a:off x="532682" y="916489"/>
              <a:ext cx="192205" cy="220409"/>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1C1C1C"/>
                </a:solidFill>
                <a:effectLst/>
                <a:uLnTx/>
                <a:uFillTx/>
                <a:latin typeface="Arial"/>
                <a:cs typeface="+mn-cs"/>
              </a:endParaRPr>
            </a:p>
          </p:txBody>
        </p:sp>
      </p:grpSp>
      <p:sp>
        <p:nvSpPr>
          <p:cNvPr id="3" name="Footer Placeholder 1">
            <a:extLst>
              <a:ext uri="{FF2B5EF4-FFF2-40B4-BE49-F238E27FC236}">
                <a16:creationId xmlns:a16="http://schemas.microsoft.com/office/drawing/2014/main" id="{62E4E53D-A683-384D-7437-1023976C1B27}"/>
              </a:ext>
            </a:extLst>
          </p:cNvPr>
          <p:cNvSpPr>
            <a:spLocks noGrp="1"/>
          </p:cNvSpPr>
          <p:nvPr>
            <p:ph type="ftr" sz="quarter" idx="10"/>
          </p:nvPr>
        </p:nvSpPr>
        <p:spPr>
          <a:xfrm>
            <a:off x="228600" y="6556248"/>
            <a:ext cx="2590800" cy="182880"/>
          </a:xfrm>
          <a:prstGeom prst="rect">
            <a:avLst/>
          </a:prstGeom>
        </p:spPr>
        <p:txBody>
          <a:bodyPr wrap="none" anchor="ctr"/>
          <a:lstStyle>
            <a:lvl1pPr>
              <a:defRPr sz="800">
                <a:solidFill>
                  <a:schemeClr val="accent2"/>
                </a:solidFill>
              </a:defRPr>
            </a:lvl1p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1" lang="pt-BR" sz="800" b="0" i="0" u="none" strike="noStrike" kern="1200" cap="none" spc="0" normalizeH="0" baseline="0" noProof="0">
                <a:ln>
                  <a:noFill/>
                </a:ln>
                <a:solidFill>
                  <a:srgbClr val="6785C1"/>
                </a:solidFill>
                <a:effectLst/>
                <a:uLnTx/>
                <a:uFillTx/>
                <a:latin typeface="Arial"/>
                <a:cs typeface="+mn-cs"/>
              </a:rPr>
              <a:t>© 2023 NTT DATA, Inc.</a:t>
            </a:r>
            <a:r>
              <a:rPr kumimoji="1" lang="en-US" sz="800" b="0" i="0" u="none" strike="noStrike" kern="1200" cap="none" spc="0" normalizeH="0" baseline="0" noProof="0">
                <a:ln>
                  <a:noFill/>
                </a:ln>
                <a:solidFill>
                  <a:srgbClr val="6785C1"/>
                </a:solidFill>
                <a:effectLst/>
                <a:uLnTx/>
                <a:uFillTx/>
                <a:latin typeface="Arial"/>
                <a:cs typeface="+mn-cs"/>
              </a:rPr>
              <a:t> All rights reserved.</a:t>
            </a:r>
          </a:p>
        </p:txBody>
      </p:sp>
      <p:sp>
        <p:nvSpPr>
          <p:cNvPr id="5" name="Slide Number Placeholder 2">
            <a:extLst>
              <a:ext uri="{FF2B5EF4-FFF2-40B4-BE49-F238E27FC236}">
                <a16:creationId xmlns:a16="http://schemas.microsoft.com/office/drawing/2014/main" id="{8DE8AFF5-87E2-BFA6-B833-1A1D8B0304E2}"/>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2EA2340-BE12-4138-BE15-7C339B03EB4B}" type="slidenum">
              <a:rPr kumimoji="1" lang="en-US" sz="800" b="0" i="0" u="none" strike="noStrike" kern="1200" cap="none" spc="0" normalizeH="0" baseline="0" noProof="0" smtClean="0">
                <a:ln>
                  <a:noFill/>
                </a:ln>
                <a:solidFill>
                  <a:srgbClr val="6785C1"/>
                </a:solidFill>
                <a:effectLst/>
                <a:uLnTx/>
                <a:uFillTx/>
                <a:latin typeface="Arial"/>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en-US" sz="800" b="0" i="0" u="none" strike="noStrike" kern="1200" cap="none" spc="0" normalizeH="0" baseline="0" noProof="0">
              <a:ln>
                <a:noFill/>
              </a:ln>
              <a:solidFill>
                <a:srgbClr val="6785C1"/>
              </a:solidFill>
              <a:effectLst/>
              <a:uLnTx/>
              <a:uFillTx/>
              <a:latin typeface="Arial"/>
              <a:cs typeface="+mn-cs"/>
            </a:endParaRPr>
          </a:p>
        </p:txBody>
      </p:sp>
    </p:spTree>
    <p:extLst>
      <p:ext uri="{BB962C8B-B14F-4D97-AF65-F5344CB8AC3E}">
        <p14:creationId xmlns:p14="http://schemas.microsoft.com/office/powerpoint/2010/main" val="282699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C8C95BA-2D45-487A-AD0E-FC08E3379189}"/>
              </a:ext>
            </a:extLst>
          </p:cNvPr>
          <p:cNvSpPr>
            <a:spLocks noGrp="1"/>
          </p:cNvSpPr>
          <p:nvPr>
            <p:ph type="title"/>
          </p:nvPr>
        </p:nvSpPr>
        <p:spPr>
          <a:xfrm>
            <a:off x="304800" y="640080"/>
            <a:ext cx="11582400" cy="552204"/>
          </a:xfrm>
        </p:spPr>
        <p:txBody>
          <a:bodyPr/>
          <a:lstStyle/>
          <a:p>
            <a:r>
              <a:rPr lang="en-US"/>
              <a:t>Business and IT Solutions With Deep Vertical &amp; Domain Expertise</a:t>
            </a:r>
          </a:p>
        </p:txBody>
      </p:sp>
      <p:grpSp>
        <p:nvGrpSpPr>
          <p:cNvPr id="7" name="Group 6">
            <a:extLst>
              <a:ext uri="{FF2B5EF4-FFF2-40B4-BE49-F238E27FC236}">
                <a16:creationId xmlns:a16="http://schemas.microsoft.com/office/drawing/2014/main" id="{9C78397B-CA4A-1825-805A-5804BD25A2AA}"/>
              </a:ext>
            </a:extLst>
          </p:cNvPr>
          <p:cNvGrpSpPr/>
          <p:nvPr/>
        </p:nvGrpSpPr>
        <p:grpSpPr>
          <a:xfrm>
            <a:off x="311732" y="1203042"/>
            <a:ext cx="11582402" cy="5237690"/>
            <a:chOff x="311732" y="1203042"/>
            <a:chExt cx="11582402" cy="5237690"/>
          </a:xfrm>
        </p:grpSpPr>
        <p:sp>
          <p:nvSpPr>
            <p:cNvPr id="8" name="Rectangle 7">
              <a:extLst>
                <a:ext uri="{FF2B5EF4-FFF2-40B4-BE49-F238E27FC236}">
                  <a16:creationId xmlns:a16="http://schemas.microsoft.com/office/drawing/2014/main" id="{84CA311D-03EB-0813-599E-C41B5533B392}"/>
                </a:ext>
              </a:extLst>
            </p:cNvPr>
            <p:cNvSpPr/>
            <p:nvPr/>
          </p:nvSpPr>
          <p:spPr>
            <a:xfrm>
              <a:off x="325602" y="2006045"/>
              <a:ext cx="11568532" cy="4257986"/>
            </a:xfrm>
            <a:prstGeom prst="rect">
              <a:avLst/>
            </a:prstGeom>
            <a:gradFill>
              <a:gsLst>
                <a:gs pos="0">
                  <a:schemeClr val="bg1"/>
                </a:gs>
                <a:gs pos="100000">
                  <a:schemeClr val="bg1">
                    <a:lumMod val="7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grpSp>
          <p:nvGrpSpPr>
            <p:cNvPr id="9" name="Group 8">
              <a:extLst>
                <a:ext uri="{FF2B5EF4-FFF2-40B4-BE49-F238E27FC236}">
                  <a16:creationId xmlns:a16="http://schemas.microsoft.com/office/drawing/2014/main" id="{3E98E348-E5AA-3474-5CEC-71F2934AD3BB}"/>
                </a:ext>
              </a:extLst>
            </p:cNvPr>
            <p:cNvGrpSpPr/>
            <p:nvPr/>
          </p:nvGrpSpPr>
          <p:grpSpPr>
            <a:xfrm>
              <a:off x="311734" y="6010048"/>
              <a:ext cx="11582400" cy="430684"/>
              <a:chOff x="311734" y="5978329"/>
              <a:chExt cx="11568533" cy="430684"/>
            </a:xfrm>
            <a:effectLst>
              <a:outerShdw blurRad="50800" algn="ctr" rotWithShape="0">
                <a:prstClr val="black">
                  <a:alpha val="40000"/>
                </a:prstClr>
              </a:outerShdw>
            </a:effectLst>
          </p:grpSpPr>
          <p:sp>
            <p:nvSpPr>
              <p:cNvPr id="92" name="Rectangle: Rounded Corners 91">
                <a:extLst>
                  <a:ext uri="{FF2B5EF4-FFF2-40B4-BE49-F238E27FC236}">
                    <a16:creationId xmlns:a16="http://schemas.microsoft.com/office/drawing/2014/main" id="{B12E2451-698D-E0F6-F13E-F1E855022668}"/>
                  </a:ext>
                </a:extLst>
              </p:cNvPr>
              <p:cNvSpPr/>
              <p:nvPr/>
            </p:nvSpPr>
            <p:spPr>
              <a:xfrm>
                <a:off x="311734" y="5978329"/>
                <a:ext cx="11568533" cy="430684"/>
              </a:xfrm>
              <a:prstGeom prst="roundRect">
                <a:avLst>
                  <a:gd name="adj" fmla="val 50000"/>
                </a:avLst>
              </a:prstGeom>
              <a:solidFill>
                <a:schemeClr val="tx2"/>
              </a:solidFill>
              <a:ln>
                <a:noFill/>
              </a:ln>
              <a:effectLst>
                <a:outerShdw blurRad="63500" sx="102000" sy="102000" algn="ctr" rotWithShape="0">
                  <a:prstClr val="black">
                    <a:alpha val="8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Nucleus Intelligent Enterprise Platform</a:t>
                </a:r>
              </a:p>
            </p:txBody>
          </p:sp>
          <p:pic>
            <p:nvPicPr>
              <p:cNvPr id="93" name="Picture 92">
                <a:extLst>
                  <a:ext uri="{FF2B5EF4-FFF2-40B4-BE49-F238E27FC236}">
                    <a16:creationId xmlns:a16="http://schemas.microsoft.com/office/drawing/2014/main" id="{11D724B5-4DCB-05C1-CA40-636DBB8AE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6070957"/>
                <a:ext cx="288202" cy="249833"/>
              </a:xfrm>
              <a:prstGeom prst="rect">
                <a:avLst/>
              </a:prstGeom>
              <a:effectLst>
                <a:outerShdw blurRad="63500" sx="102000" sy="102000" algn="ctr" rotWithShape="0">
                  <a:prstClr val="black">
                    <a:alpha val="8000"/>
                  </a:prstClr>
                </a:outerShdw>
              </a:effectLst>
            </p:spPr>
          </p:pic>
        </p:grpSp>
        <p:sp>
          <p:nvSpPr>
            <p:cNvPr id="10" name="Rectangle: Top Corners Rounded 9">
              <a:extLst>
                <a:ext uri="{FF2B5EF4-FFF2-40B4-BE49-F238E27FC236}">
                  <a16:creationId xmlns:a16="http://schemas.microsoft.com/office/drawing/2014/main" id="{863C9AE3-1A5A-CBB9-55F0-9C8FE25C450B}"/>
                </a:ext>
              </a:extLst>
            </p:cNvPr>
            <p:cNvSpPr/>
            <p:nvPr/>
          </p:nvSpPr>
          <p:spPr>
            <a:xfrm>
              <a:off x="311734" y="1203042"/>
              <a:ext cx="11582400" cy="969515"/>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Client Priorities</a:t>
              </a:r>
            </a:p>
          </p:txBody>
        </p:sp>
        <p:sp>
          <p:nvSpPr>
            <p:cNvPr id="11" name="Rectangle 10">
              <a:extLst>
                <a:ext uri="{FF2B5EF4-FFF2-40B4-BE49-F238E27FC236}">
                  <a16:creationId xmlns:a16="http://schemas.microsoft.com/office/drawing/2014/main" id="{DCB19523-889D-8980-8BDC-23A20E7712EF}"/>
                </a:ext>
              </a:extLst>
            </p:cNvPr>
            <p:cNvSpPr/>
            <p:nvPr/>
          </p:nvSpPr>
          <p:spPr bwMode="auto">
            <a:xfrm>
              <a:off x="6510463"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Application Management</a:t>
              </a:r>
            </a:p>
          </p:txBody>
        </p:sp>
        <p:sp>
          <p:nvSpPr>
            <p:cNvPr id="12" name="Rectangle 11">
              <a:extLst>
                <a:ext uri="{FF2B5EF4-FFF2-40B4-BE49-F238E27FC236}">
                  <a16:creationId xmlns:a16="http://schemas.microsoft.com/office/drawing/2014/main" id="{49C308B7-6C3D-22CE-83E6-27B1489C5B8A}"/>
                </a:ext>
              </a:extLst>
            </p:cNvPr>
            <p:cNvSpPr/>
            <p:nvPr/>
          </p:nvSpPr>
          <p:spPr bwMode="auto">
            <a:xfrm>
              <a:off x="8915399"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Digital Workplace  Services</a:t>
              </a:r>
            </a:p>
          </p:txBody>
        </p:sp>
        <p:sp>
          <p:nvSpPr>
            <p:cNvPr id="13" name="Rectangle 12">
              <a:extLst>
                <a:ext uri="{FF2B5EF4-FFF2-40B4-BE49-F238E27FC236}">
                  <a16:creationId xmlns:a16="http://schemas.microsoft.com/office/drawing/2014/main" id="{0134A2BD-65B1-5EB2-3CFA-64BB804E52C4}"/>
                </a:ext>
              </a:extLst>
            </p:cNvPr>
            <p:cNvSpPr/>
            <p:nvPr/>
          </p:nvSpPr>
          <p:spPr bwMode="auto">
            <a:xfrm>
              <a:off x="8915399"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BPO &amp; BPaaS</a:t>
              </a:r>
            </a:p>
          </p:txBody>
        </p:sp>
        <p:sp>
          <p:nvSpPr>
            <p:cNvPr id="14" name="Rectangle 13">
              <a:extLst>
                <a:ext uri="{FF2B5EF4-FFF2-40B4-BE49-F238E27FC236}">
                  <a16:creationId xmlns:a16="http://schemas.microsoft.com/office/drawing/2014/main" id="{650DCED6-FEE6-69B7-0004-AADE6FE9318C}"/>
                </a:ext>
              </a:extLst>
            </p:cNvPr>
            <p:cNvSpPr/>
            <p:nvPr/>
          </p:nvSpPr>
          <p:spPr bwMode="auto">
            <a:xfrm>
              <a:off x="6510463"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Hybrid Infrastructure Managed Services</a:t>
              </a:r>
            </a:p>
          </p:txBody>
        </p:sp>
        <p:sp>
          <p:nvSpPr>
            <p:cNvPr id="15" name="Rectangle 14">
              <a:extLst>
                <a:ext uri="{FF2B5EF4-FFF2-40B4-BE49-F238E27FC236}">
                  <a16:creationId xmlns:a16="http://schemas.microsoft.com/office/drawing/2014/main" id="{343A0E3A-AB36-8E02-6234-432C8DF3A673}"/>
                </a:ext>
              </a:extLst>
            </p:cNvPr>
            <p:cNvSpPr/>
            <p:nvPr/>
          </p:nvSpPr>
          <p:spPr bwMode="auto">
            <a:xfrm>
              <a:off x="918161"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Data &amp; Intelligence</a:t>
              </a:r>
            </a:p>
          </p:txBody>
        </p:sp>
        <p:sp>
          <p:nvSpPr>
            <p:cNvPr id="16" name="Rectangle 15">
              <a:extLst>
                <a:ext uri="{FF2B5EF4-FFF2-40B4-BE49-F238E27FC236}">
                  <a16:creationId xmlns:a16="http://schemas.microsoft.com/office/drawing/2014/main" id="{AE288E3E-521A-D181-17C5-B637E7F74C76}"/>
                </a:ext>
              </a:extLst>
            </p:cNvPr>
            <p:cNvSpPr/>
            <p:nvPr/>
          </p:nvSpPr>
          <p:spPr bwMode="auto">
            <a:xfrm>
              <a:off x="3318225"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Application Development &amp; Modernization</a:t>
              </a:r>
            </a:p>
          </p:txBody>
        </p:sp>
        <p:sp>
          <p:nvSpPr>
            <p:cNvPr id="17" name="Rectangle 16">
              <a:extLst>
                <a:ext uri="{FF2B5EF4-FFF2-40B4-BE49-F238E27FC236}">
                  <a16:creationId xmlns:a16="http://schemas.microsoft.com/office/drawing/2014/main" id="{A5106C1A-6B64-3314-6596-42D6F68A4F78}"/>
                </a:ext>
              </a:extLst>
            </p:cNvPr>
            <p:cNvSpPr/>
            <p:nvPr/>
          </p:nvSpPr>
          <p:spPr bwMode="auto">
            <a:xfrm>
              <a:off x="918161"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Enterprise Applications</a:t>
              </a:r>
            </a:p>
          </p:txBody>
        </p:sp>
        <p:sp>
          <p:nvSpPr>
            <p:cNvPr id="18" name="Rectangle 17">
              <a:extLst>
                <a:ext uri="{FF2B5EF4-FFF2-40B4-BE49-F238E27FC236}">
                  <a16:creationId xmlns:a16="http://schemas.microsoft.com/office/drawing/2014/main" id="{FB18C723-CB4F-AC29-B986-1D46DE22C026}"/>
                </a:ext>
              </a:extLst>
            </p:cNvPr>
            <p:cNvSpPr/>
            <p:nvPr/>
          </p:nvSpPr>
          <p:spPr bwMode="auto">
            <a:xfrm>
              <a:off x="3318225"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Cloud Transformation</a:t>
              </a:r>
            </a:p>
          </p:txBody>
        </p:sp>
        <p:sp>
          <p:nvSpPr>
            <p:cNvPr id="19" name="TextBox 18">
              <a:extLst>
                <a:ext uri="{FF2B5EF4-FFF2-40B4-BE49-F238E27FC236}">
                  <a16:creationId xmlns:a16="http://schemas.microsoft.com/office/drawing/2014/main" id="{6BAFAD6A-4120-0466-C972-216458B08638}"/>
                </a:ext>
              </a:extLst>
            </p:cNvPr>
            <p:cNvSpPr txBox="1"/>
            <p:nvPr/>
          </p:nvSpPr>
          <p:spPr>
            <a:xfrm>
              <a:off x="914400" y="3799157"/>
              <a:ext cx="471469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Digital Transformation</a:t>
              </a:r>
            </a:p>
          </p:txBody>
        </p:sp>
        <p:sp>
          <p:nvSpPr>
            <p:cNvPr id="20" name="TextBox 19">
              <a:extLst>
                <a:ext uri="{FF2B5EF4-FFF2-40B4-BE49-F238E27FC236}">
                  <a16:creationId xmlns:a16="http://schemas.microsoft.com/office/drawing/2014/main" id="{B101F32B-172C-A43C-674E-0426A8847AA4}"/>
                </a:ext>
              </a:extLst>
            </p:cNvPr>
            <p:cNvSpPr txBox="1"/>
            <p:nvPr/>
          </p:nvSpPr>
          <p:spPr>
            <a:xfrm>
              <a:off x="6509964" y="3799157"/>
              <a:ext cx="46914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Digital Operations</a:t>
              </a:r>
            </a:p>
          </p:txBody>
        </p:sp>
        <p:sp>
          <p:nvSpPr>
            <p:cNvPr id="21" name="Rectangle 20">
              <a:extLst>
                <a:ext uri="{FF2B5EF4-FFF2-40B4-BE49-F238E27FC236}">
                  <a16:creationId xmlns:a16="http://schemas.microsoft.com/office/drawing/2014/main" id="{5331990F-5A10-CA46-E753-8E9ED24F15ED}"/>
                </a:ext>
              </a:extLst>
            </p:cNvPr>
            <p:cNvSpPr/>
            <p:nvPr/>
          </p:nvSpPr>
          <p:spPr>
            <a:xfrm>
              <a:off x="311733" y="5627370"/>
              <a:ext cx="11549247" cy="3334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Network &amp; Cybersecurity</a:t>
              </a:r>
            </a:p>
          </p:txBody>
        </p:sp>
        <p:sp>
          <p:nvSpPr>
            <p:cNvPr id="22" name="TextBox 21">
              <a:extLst>
                <a:ext uri="{FF2B5EF4-FFF2-40B4-BE49-F238E27FC236}">
                  <a16:creationId xmlns:a16="http://schemas.microsoft.com/office/drawing/2014/main" id="{745C0249-17E6-B2A5-64E6-CC2C3BB09FAA}"/>
                </a:ext>
              </a:extLst>
            </p:cNvPr>
            <p:cNvSpPr txBox="1"/>
            <p:nvPr/>
          </p:nvSpPr>
          <p:spPr>
            <a:xfrm>
              <a:off x="311732" y="2368034"/>
              <a:ext cx="115685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Industry, Technology &amp; Business Consulting</a:t>
              </a:r>
            </a:p>
          </p:txBody>
        </p:sp>
        <p:grpSp>
          <p:nvGrpSpPr>
            <p:cNvPr id="23" name="Group 22">
              <a:extLst>
                <a:ext uri="{FF2B5EF4-FFF2-40B4-BE49-F238E27FC236}">
                  <a16:creationId xmlns:a16="http://schemas.microsoft.com/office/drawing/2014/main" id="{78BBFF7A-D3C8-3DBE-0A6B-11F811763263}"/>
                </a:ext>
              </a:extLst>
            </p:cNvPr>
            <p:cNvGrpSpPr/>
            <p:nvPr/>
          </p:nvGrpSpPr>
          <p:grpSpPr>
            <a:xfrm>
              <a:off x="2401609" y="2746273"/>
              <a:ext cx="1095739" cy="891472"/>
              <a:chOff x="2401609" y="2709931"/>
              <a:chExt cx="1095739" cy="891472"/>
            </a:xfrm>
          </p:grpSpPr>
          <p:sp>
            <p:nvSpPr>
              <p:cNvPr id="87" name="Rectangle 86">
                <a:extLst>
                  <a:ext uri="{FF2B5EF4-FFF2-40B4-BE49-F238E27FC236}">
                    <a16:creationId xmlns:a16="http://schemas.microsoft.com/office/drawing/2014/main" id="{8C04E8E9-814F-8205-BE8C-E59E7B5B93AA}"/>
                  </a:ext>
                </a:extLst>
              </p:cNvPr>
              <p:cNvSpPr/>
              <p:nvPr/>
            </p:nvSpPr>
            <p:spPr bwMode="auto">
              <a:xfrm>
                <a:off x="2401609"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9144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Insurance</a:t>
                </a:r>
              </a:p>
            </p:txBody>
          </p:sp>
          <p:grpSp>
            <p:nvGrpSpPr>
              <p:cNvPr id="88" name="Group 87">
                <a:extLst>
                  <a:ext uri="{FF2B5EF4-FFF2-40B4-BE49-F238E27FC236}">
                    <a16:creationId xmlns:a16="http://schemas.microsoft.com/office/drawing/2014/main" id="{E9125425-2691-FA74-CB9F-86E4CFAD0B1C}"/>
                  </a:ext>
                </a:extLst>
              </p:cNvPr>
              <p:cNvGrpSpPr/>
              <p:nvPr/>
            </p:nvGrpSpPr>
            <p:grpSpPr>
              <a:xfrm>
                <a:off x="2731784" y="2709931"/>
                <a:ext cx="435368" cy="530171"/>
                <a:chOff x="2805813" y="2842081"/>
                <a:chExt cx="287330" cy="349896"/>
              </a:xfrm>
            </p:grpSpPr>
            <p:sp>
              <p:nvSpPr>
                <p:cNvPr id="89" name="Shape 349">
                  <a:extLst>
                    <a:ext uri="{FF2B5EF4-FFF2-40B4-BE49-F238E27FC236}">
                      <a16:creationId xmlns:a16="http://schemas.microsoft.com/office/drawing/2014/main" id="{E9F57DE2-E66E-4128-D50F-D47EB17A0439}"/>
                    </a:ext>
                  </a:extLst>
                </p:cNvPr>
                <p:cNvSpPr/>
                <p:nvPr/>
              </p:nvSpPr>
              <p:spPr>
                <a:xfrm>
                  <a:off x="2837113" y="2939887"/>
                  <a:ext cx="165888" cy="214896"/>
                </a:xfrm>
                <a:custGeom>
                  <a:avLst/>
                  <a:gdLst/>
                  <a:ahLst/>
                  <a:cxnLst/>
                  <a:rect l="0" t="0" r="0" b="0"/>
                  <a:pathLst>
                    <a:path w="120000" h="120000" extrusionOk="0">
                      <a:moveTo>
                        <a:pt x="0" y="0"/>
                      </a:moveTo>
                      <a:lnTo>
                        <a:pt x="120000" y="101923"/>
                      </a:lnTo>
                      <a:lnTo>
                        <a:pt x="115862" y="104505"/>
                      </a:lnTo>
                      <a:lnTo>
                        <a:pt x="111853" y="106868"/>
                      </a:lnTo>
                      <a:lnTo>
                        <a:pt x="107909" y="108956"/>
                      </a:lnTo>
                      <a:lnTo>
                        <a:pt x="104159" y="110934"/>
                      </a:lnTo>
                      <a:lnTo>
                        <a:pt x="100474" y="112582"/>
                      </a:lnTo>
                      <a:lnTo>
                        <a:pt x="97047" y="114120"/>
                      </a:lnTo>
                      <a:lnTo>
                        <a:pt x="93943" y="115439"/>
                      </a:lnTo>
                      <a:lnTo>
                        <a:pt x="91099" y="116593"/>
                      </a:lnTo>
                      <a:lnTo>
                        <a:pt x="88706" y="117472"/>
                      </a:lnTo>
                      <a:lnTo>
                        <a:pt x="86508" y="118241"/>
                      </a:lnTo>
                      <a:lnTo>
                        <a:pt x="84504" y="118901"/>
                      </a:lnTo>
                      <a:lnTo>
                        <a:pt x="82823" y="119505"/>
                      </a:lnTo>
                      <a:lnTo>
                        <a:pt x="81336" y="119945"/>
                      </a:lnTo>
                      <a:lnTo>
                        <a:pt x="81271" y="119999"/>
                      </a:lnTo>
                      <a:lnTo>
                        <a:pt x="81077" y="119945"/>
                      </a:lnTo>
                      <a:lnTo>
                        <a:pt x="79784" y="119560"/>
                      </a:lnTo>
                      <a:lnTo>
                        <a:pt x="78103" y="119120"/>
                      </a:lnTo>
                      <a:lnTo>
                        <a:pt x="76099" y="118516"/>
                      </a:lnTo>
                      <a:lnTo>
                        <a:pt x="73900" y="117747"/>
                      </a:lnTo>
                      <a:lnTo>
                        <a:pt x="71250" y="116868"/>
                      </a:lnTo>
                      <a:lnTo>
                        <a:pt x="68534" y="115879"/>
                      </a:lnTo>
                      <a:lnTo>
                        <a:pt x="65560" y="114725"/>
                      </a:lnTo>
                      <a:lnTo>
                        <a:pt x="62392" y="113406"/>
                      </a:lnTo>
                      <a:lnTo>
                        <a:pt x="59094" y="111978"/>
                      </a:lnTo>
                      <a:lnTo>
                        <a:pt x="55732" y="110384"/>
                      </a:lnTo>
                      <a:lnTo>
                        <a:pt x="52241" y="108571"/>
                      </a:lnTo>
                      <a:lnTo>
                        <a:pt x="48556" y="106703"/>
                      </a:lnTo>
                      <a:lnTo>
                        <a:pt x="45000" y="104615"/>
                      </a:lnTo>
                      <a:lnTo>
                        <a:pt x="41379" y="102307"/>
                      </a:lnTo>
                      <a:lnTo>
                        <a:pt x="37693" y="99835"/>
                      </a:lnTo>
                      <a:lnTo>
                        <a:pt x="34137" y="97197"/>
                      </a:lnTo>
                      <a:lnTo>
                        <a:pt x="29418" y="93351"/>
                      </a:lnTo>
                      <a:lnTo>
                        <a:pt x="25021" y="89395"/>
                      </a:lnTo>
                      <a:lnTo>
                        <a:pt x="21012" y="85219"/>
                      </a:lnTo>
                      <a:lnTo>
                        <a:pt x="17327" y="80989"/>
                      </a:lnTo>
                      <a:lnTo>
                        <a:pt x="14030" y="76538"/>
                      </a:lnTo>
                      <a:lnTo>
                        <a:pt x="11056" y="71978"/>
                      </a:lnTo>
                      <a:lnTo>
                        <a:pt x="8469" y="67252"/>
                      </a:lnTo>
                      <a:lnTo>
                        <a:pt x="6206" y="62362"/>
                      </a:lnTo>
                      <a:lnTo>
                        <a:pt x="4331" y="57252"/>
                      </a:lnTo>
                      <a:lnTo>
                        <a:pt x="2780" y="52087"/>
                      </a:lnTo>
                      <a:lnTo>
                        <a:pt x="1616" y="46703"/>
                      </a:lnTo>
                      <a:lnTo>
                        <a:pt x="775" y="41208"/>
                      </a:lnTo>
                      <a:lnTo>
                        <a:pt x="193" y="35494"/>
                      </a:lnTo>
                      <a:lnTo>
                        <a:pt x="64" y="29560"/>
                      </a:lnTo>
                      <a:lnTo>
                        <a:pt x="0"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90" name="Shape 350">
                  <a:extLst>
                    <a:ext uri="{FF2B5EF4-FFF2-40B4-BE49-F238E27FC236}">
                      <a16:creationId xmlns:a16="http://schemas.microsoft.com/office/drawing/2014/main" id="{5895AB42-27F5-394E-042E-BEA66BA14CE7}"/>
                    </a:ext>
                  </a:extLst>
                </p:cNvPr>
                <p:cNvSpPr/>
                <p:nvPr/>
              </p:nvSpPr>
              <p:spPr>
                <a:xfrm>
                  <a:off x="2897208" y="2874453"/>
                  <a:ext cx="165261" cy="175637"/>
                </a:xfrm>
                <a:custGeom>
                  <a:avLst/>
                  <a:gdLst/>
                  <a:ahLst/>
                  <a:cxnLst/>
                  <a:rect l="0" t="0" r="0" b="0"/>
                  <a:pathLst>
                    <a:path w="120000" h="120000" extrusionOk="0">
                      <a:moveTo>
                        <a:pt x="33004" y="0"/>
                      </a:moveTo>
                      <a:lnTo>
                        <a:pt x="43984" y="0"/>
                      </a:lnTo>
                      <a:lnTo>
                        <a:pt x="55029" y="471"/>
                      </a:lnTo>
                      <a:lnTo>
                        <a:pt x="66009" y="1347"/>
                      </a:lnTo>
                      <a:lnTo>
                        <a:pt x="76924" y="2560"/>
                      </a:lnTo>
                      <a:lnTo>
                        <a:pt x="87839" y="4244"/>
                      </a:lnTo>
                      <a:lnTo>
                        <a:pt x="98624" y="6400"/>
                      </a:lnTo>
                      <a:lnTo>
                        <a:pt x="109344" y="8961"/>
                      </a:lnTo>
                      <a:lnTo>
                        <a:pt x="120000" y="11993"/>
                      </a:lnTo>
                      <a:lnTo>
                        <a:pt x="119935" y="80786"/>
                      </a:lnTo>
                      <a:lnTo>
                        <a:pt x="119805" y="87793"/>
                      </a:lnTo>
                      <a:lnTo>
                        <a:pt x="119220" y="94531"/>
                      </a:lnTo>
                      <a:lnTo>
                        <a:pt x="118310" y="101134"/>
                      </a:lnTo>
                      <a:lnTo>
                        <a:pt x="116946" y="107602"/>
                      </a:lnTo>
                      <a:lnTo>
                        <a:pt x="115322" y="113801"/>
                      </a:lnTo>
                      <a:lnTo>
                        <a:pt x="113308" y="120000"/>
                      </a:lnTo>
                      <a:lnTo>
                        <a:pt x="0" y="2492"/>
                      </a:lnTo>
                      <a:lnTo>
                        <a:pt x="10979" y="1280"/>
                      </a:lnTo>
                      <a:lnTo>
                        <a:pt x="21959" y="471"/>
                      </a:lnTo>
                      <a:lnTo>
                        <a:pt x="33004"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91" name="Shape 351">
                  <a:extLst>
                    <a:ext uri="{FF2B5EF4-FFF2-40B4-BE49-F238E27FC236}">
                      <a16:creationId xmlns:a16="http://schemas.microsoft.com/office/drawing/2014/main" id="{45F43673-91C1-B328-2EA8-0682042393E1}"/>
                    </a:ext>
                  </a:extLst>
                </p:cNvPr>
                <p:cNvSpPr/>
                <p:nvPr/>
              </p:nvSpPr>
              <p:spPr>
                <a:xfrm>
                  <a:off x="2805813" y="2842081"/>
                  <a:ext cx="287330" cy="349896"/>
                </a:xfrm>
                <a:custGeom>
                  <a:avLst/>
                  <a:gdLst/>
                  <a:ahLst/>
                  <a:cxnLst/>
                  <a:rect l="0" t="0" r="0" b="0"/>
                  <a:pathLst>
                    <a:path w="120000" h="120000" extrusionOk="0">
                      <a:moveTo>
                        <a:pt x="60093" y="4691"/>
                      </a:moveTo>
                      <a:lnTo>
                        <a:pt x="53524" y="4827"/>
                      </a:lnTo>
                      <a:lnTo>
                        <a:pt x="46954" y="5130"/>
                      </a:lnTo>
                      <a:lnTo>
                        <a:pt x="40423" y="5704"/>
                      </a:lnTo>
                      <a:lnTo>
                        <a:pt x="33928" y="6447"/>
                      </a:lnTo>
                      <a:lnTo>
                        <a:pt x="27508" y="7459"/>
                      </a:lnTo>
                      <a:lnTo>
                        <a:pt x="21088" y="8675"/>
                      </a:lnTo>
                      <a:lnTo>
                        <a:pt x="14743" y="10059"/>
                      </a:lnTo>
                      <a:lnTo>
                        <a:pt x="8472" y="11713"/>
                      </a:lnTo>
                      <a:lnTo>
                        <a:pt x="7726" y="11949"/>
                      </a:lnTo>
                      <a:lnTo>
                        <a:pt x="7129" y="12354"/>
                      </a:lnTo>
                      <a:lnTo>
                        <a:pt x="6643" y="12827"/>
                      </a:lnTo>
                      <a:lnTo>
                        <a:pt x="6270" y="13434"/>
                      </a:lnTo>
                      <a:lnTo>
                        <a:pt x="6046" y="14042"/>
                      </a:lnTo>
                      <a:lnTo>
                        <a:pt x="5972" y="14751"/>
                      </a:lnTo>
                      <a:lnTo>
                        <a:pt x="6009" y="51679"/>
                      </a:lnTo>
                      <a:lnTo>
                        <a:pt x="6121" y="55358"/>
                      </a:lnTo>
                      <a:lnTo>
                        <a:pt x="6419" y="58970"/>
                      </a:lnTo>
                      <a:lnTo>
                        <a:pt x="6942" y="62514"/>
                      </a:lnTo>
                      <a:lnTo>
                        <a:pt x="7614" y="65957"/>
                      </a:lnTo>
                      <a:lnTo>
                        <a:pt x="8510" y="69299"/>
                      </a:lnTo>
                      <a:lnTo>
                        <a:pt x="9555" y="72607"/>
                      </a:lnTo>
                      <a:lnTo>
                        <a:pt x="10861" y="75746"/>
                      </a:lnTo>
                      <a:lnTo>
                        <a:pt x="12317" y="78852"/>
                      </a:lnTo>
                      <a:lnTo>
                        <a:pt x="13996" y="81822"/>
                      </a:lnTo>
                      <a:lnTo>
                        <a:pt x="15863" y="84759"/>
                      </a:lnTo>
                      <a:lnTo>
                        <a:pt x="17878" y="87594"/>
                      </a:lnTo>
                      <a:lnTo>
                        <a:pt x="20155" y="90295"/>
                      </a:lnTo>
                      <a:lnTo>
                        <a:pt x="22581" y="92928"/>
                      </a:lnTo>
                      <a:lnTo>
                        <a:pt x="25194" y="95459"/>
                      </a:lnTo>
                      <a:lnTo>
                        <a:pt x="28031" y="97890"/>
                      </a:lnTo>
                      <a:lnTo>
                        <a:pt x="30382" y="99746"/>
                      </a:lnTo>
                      <a:lnTo>
                        <a:pt x="32771" y="101434"/>
                      </a:lnTo>
                      <a:lnTo>
                        <a:pt x="35160" y="103021"/>
                      </a:lnTo>
                      <a:lnTo>
                        <a:pt x="37511" y="104506"/>
                      </a:lnTo>
                      <a:lnTo>
                        <a:pt x="39825" y="105822"/>
                      </a:lnTo>
                      <a:lnTo>
                        <a:pt x="42139" y="107037"/>
                      </a:lnTo>
                      <a:lnTo>
                        <a:pt x="44304" y="108118"/>
                      </a:lnTo>
                      <a:lnTo>
                        <a:pt x="46469" y="109097"/>
                      </a:lnTo>
                      <a:lnTo>
                        <a:pt x="48485" y="110008"/>
                      </a:lnTo>
                      <a:lnTo>
                        <a:pt x="50426" y="110751"/>
                      </a:lnTo>
                      <a:lnTo>
                        <a:pt x="52217" y="111426"/>
                      </a:lnTo>
                      <a:lnTo>
                        <a:pt x="53860" y="112000"/>
                      </a:lnTo>
                      <a:lnTo>
                        <a:pt x="55353" y="112472"/>
                      </a:lnTo>
                      <a:lnTo>
                        <a:pt x="56659" y="112877"/>
                      </a:lnTo>
                      <a:lnTo>
                        <a:pt x="57741" y="113215"/>
                      </a:lnTo>
                      <a:lnTo>
                        <a:pt x="58451" y="113451"/>
                      </a:lnTo>
                      <a:lnTo>
                        <a:pt x="59085" y="113586"/>
                      </a:lnTo>
                      <a:lnTo>
                        <a:pt x="60055" y="113687"/>
                      </a:lnTo>
                      <a:lnTo>
                        <a:pt x="60578" y="113654"/>
                      </a:lnTo>
                      <a:lnTo>
                        <a:pt x="61063" y="113552"/>
                      </a:lnTo>
                      <a:lnTo>
                        <a:pt x="61660" y="113350"/>
                      </a:lnTo>
                      <a:lnTo>
                        <a:pt x="62407" y="113147"/>
                      </a:lnTo>
                      <a:lnTo>
                        <a:pt x="65430" y="112067"/>
                      </a:lnTo>
                      <a:lnTo>
                        <a:pt x="68566" y="110886"/>
                      </a:lnTo>
                      <a:lnTo>
                        <a:pt x="70133" y="110210"/>
                      </a:lnTo>
                      <a:lnTo>
                        <a:pt x="71925" y="109434"/>
                      </a:lnTo>
                      <a:lnTo>
                        <a:pt x="73828" y="108523"/>
                      </a:lnTo>
                      <a:lnTo>
                        <a:pt x="75844" y="107544"/>
                      </a:lnTo>
                      <a:lnTo>
                        <a:pt x="78009" y="106430"/>
                      </a:lnTo>
                      <a:lnTo>
                        <a:pt x="80211" y="105181"/>
                      </a:lnTo>
                      <a:lnTo>
                        <a:pt x="82525" y="103831"/>
                      </a:lnTo>
                      <a:lnTo>
                        <a:pt x="84839" y="102379"/>
                      </a:lnTo>
                      <a:lnTo>
                        <a:pt x="87191" y="100793"/>
                      </a:lnTo>
                      <a:lnTo>
                        <a:pt x="90401" y="98362"/>
                      </a:lnTo>
                      <a:lnTo>
                        <a:pt x="93461" y="95831"/>
                      </a:lnTo>
                      <a:lnTo>
                        <a:pt x="96298" y="93232"/>
                      </a:lnTo>
                      <a:lnTo>
                        <a:pt x="98948" y="90565"/>
                      </a:lnTo>
                      <a:lnTo>
                        <a:pt x="101374" y="87763"/>
                      </a:lnTo>
                      <a:lnTo>
                        <a:pt x="103576" y="84928"/>
                      </a:lnTo>
                      <a:lnTo>
                        <a:pt x="105592" y="81957"/>
                      </a:lnTo>
                      <a:lnTo>
                        <a:pt x="107346" y="78919"/>
                      </a:lnTo>
                      <a:lnTo>
                        <a:pt x="108989" y="75780"/>
                      </a:lnTo>
                      <a:lnTo>
                        <a:pt x="110370" y="72607"/>
                      </a:lnTo>
                      <a:lnTo>
                        <a:pt x="111527" y="69299"/>
                      </a:lnTo>
                      <a:lnTo>
                        <a:pt x="112460" y="65924"/>
                      </a:lnTo>
                      <a:lnTo>
                        <a:pt x="113244" y="62481"/>
                      </a:lnTo>
                      <a:lnTo>
                        <a:pt x="113766" y="58970"/>
                      </a:lnTo>
                      <a:lnTo>
                        <a:pt x="114102" y="55324"/>
                      </a:lnTo>
                      <a:lnTo>
                        <a:pt x="114214" y="51679"/>
                      </a:lnTo>
                      <a:lnTo>
                        <a:pt x="114214" y="14751"/>
                      </a:lnTo>
                      <a:lnTo>
                        <a:pt x="114139" y="14042"/>
                      </a:lnTo>
                      <a:lnTo>
                        <a:pt x="113878" y="13434"/>
                      </a:lnTo>
                      <a:lnTo>
                        <a:pt x="113542" y="12827"/>
                      </a:lnTo>
                      <a:lnTo>
                        <a:pt x="113057" y="12354"/>
                      </a:lnTo>
                      <a:lnTo>
                        <a:pt x="112423" y="11949"/>
                      </a:lnTo>
                      <a:lnTo>
                        <a:pt x="111713" y="11713"/>
                      </a:lnTo>
                      <a:lnTo>
                        <a:pt x="105405" y="10059"/>
                      </a:lnTo>
                      <a:lnTo>
                        <a:pt x="99097" y="8675"/>
                      </a:lnTo>
                      <a:lnTo>
                        <a:pt x="92678" y="7459"/>
                      </a:lnTo>
                      <a:lnTo>
                        <a:pt x="86258" y="6447"/>
                      </a:lnTo>
                      <a:lnTo>
                        <a:pt x="79763" y="5704"/>
                      </a:lnTo>
                      <a:lnTo>
                        <a:pt x="73231" y="5130"/>
                      </a:lnTo>
                      <a:lnTo>
                        <a:pt x="66662" y="4827"/>
                      </a:lnTo>
                      <a:lnTo>
                        <a:pt x="60093" y="4691"/>
                      </a:lnTo>
                      <a:close/>
                      <a:moveTo>
                        <a:pt x="60018" y="0"/>
                      </a:moveTo>
                      <a:lnTo>
                        <a:pt x="66550" y="135"/>
                      </a:lnTo>
                      <a:lnTo>
                        <a:pt x="73045" y="405"/>
                      </a:lnTo>
                      <a:lnTo>
                        <a:pt x="79576" y="877"/>
                      </a:lnTo>
                      <a:lnTo>
                        <a:pt x="86034" y="1552"/>
                      </a:lnTo>
                      <a:lnTo>
                        <a:pt x="92491" y="2430"/>
                      </a:lnTo>
                      <a:lnTo>
                        <a:pt x="98874" y="3443"/>
                      </a:lnTo>
                      <a:lnTo>
                        <a:pt x="105256" y="4691"/>
                      </a:lnTo>
                      <a:lnTo>
                        <a:pt x="111527" y="6143"/>
                      </a:lnTo>
                      <a:lnTo>
                        <a:pt x="117797" y="7729"/>
                      </a:lnTo>
                      <a:lnTo>
                        <a:pt x="118544" y="8067"/>
                      </a:lnTo>
                      <a:lnTo>
                        <a:pt x="119178" y="8506"/>
                      </a:lnTo>
                      <a:lnTo>
                        <a:pt x="119626" y="9113"/>
                      </a:lnTo>
                      <a:lnTo>
                        <a:pt x="119925" y="9755"/>
                      </a:lnTo>
                      <a:lnTo>
                        <a:pt x="120000" y="10464"/>
                      </a:lnTo>
                      <a:lnTo>
                        <a:pt x="120000" y="51578"/>
                      </a:lnTo>
                      <a:lnTo>
                        <a:pt x="119888" y="55392"/>
                      </a:lnTo>
                      <a:lnTo>
                        <a:pt x="119552" y="59172"/>
                      </a:lnTo>
                      <a:lnTo>
                        <a:pt x="119029" y="62852"/>
                      </a:lnTo>
                      <a:lnTo>
                        <a:pt x="118320" y="66430"/>
                      </a:lnTo>
                      <a:lnTo>
                        <a:pt x="117387" y="69974"/>
                      </a:lnTo>
                      <a:lnTo>
                        <a:pt x="116192" y="73417"/>
                      </a:lnTo>
                      <a:lnTo>
                        <a:pt x="114849" y="76793"/>
                      </a:lnTo>
                      <a:lnTo>
                        <a:pt x="113281" y="80033"/>
                      </a:lnTo>
                      <a:lnTo>
                        <a:pt x="111489" y="83240"/>
                      </a:lnTo>
                      <a:lnTo>
                        <a:pt x="109511" y="86345"/>
                      </a:lnTo>
                      <a:lnTo>
                        <a:pt x="107309" y="89383"/>
                      </a:lnTo>
                      <a:lnTo>
                        <a:pt x="104920" y="92320"/>
                      </a:lnTo>
                      <a:lnTo>
                        <a:pt x="102345" y="95189"/>
                      </a:lnTo>
                      <a:lnTo>
                        <a:pt x="99545" y="97957"/>
                      </a:lnTo>
                      <a:lnTo>
                        <a:pt x="96522" y="100658"/>
                      </a:lnTo>
                      <a:lnTo>
                        <a:pt x="93349" y="103257"/>
                      </a:lnTo>
                      <a:lnTo>
                        <a:pt x="89878" y="105789"/>
                      </a:lnTo>
                      <a:lnTo>
                        <a:pt x="87303" y="107544"/>
                      </a:lnTo>
                      <a:lnTo>
                        <a:pt x="84690" y="109164"/>
                      </a:lnTo>
                      <a:lnTo>
                        <a:pt x="82152" y="110649"/>
                      </a:lnTo>
                      <a:lnTo>
                        <a:pt x="79726" y="112000"/>
                      </a:lnTo>
                      <a:lnTo>
                        <a:pt x="77337" y="113248"/>
                      </a:lnTo>
                      <a:lnTo>
                        <a:pt x="75060" y="114362"/>
                      </a:lnTo>
                      <a:lnTo>
                        <a:pt x="72933" y="115341"/>
                      </a:lnTo>
                      <a:lnTo>
                        <a:pt x="70954" y="116185"/>
                      </a:lnTo>
                      <a:lnTo>
                        <a:pt x="69163" y="116928"/>
                      </a:lnTo>
                      <a:lnTo>
                        <a:pt x="66849" y="117839"/>
                      </a:lnTo>
                      <a:lnTo>
                        <a:pt x="64534" y="118683"/>
                      </a:lnTo>
                      <a:lnTo>
                        <a:pt x="62332" y="119426"/>
                      </a:lnTo>
                      <a:lnTo>
                        <a:pt x="61511" y="119662"/>
                      </a:lnTo>
                      <a:lnTo>
                        <a:pt x="60877" y="119898"/>
                      </a:lnTo>
                      <a:lnTo>
                        <a:pt x="60429" y="119966"/>
                      </a:lnTo>
                      <a:lnTo>
                        <a:pt x="59944" y="120000"/>
                      </a:lnTo>
                      <a:lnTo>
                        <a:pt x="59122" y="119898"/>
                      </a:lnTo>
                      <a:lnTo>
                        <a:pt x="58413" y="119696"/>
                      </a:lnTo>
                      <a:lnTo>
                        <a:pt x="57667" y="119493"/>
                      </a:lnTo>
                      <a:lnTo>
                        <a:pt x="56472" y="119156"/>
                      </a:lnTo>
                      <a:lnTo>
                        <a:pt x="55129" y="118751"/>
                      </a:lnTo>
                      <a:lnTo>
                        <a:pt x="53636" y="118278"/>
                      </a:lnTo>
                      <a:lnTo>
                        <a:pt x="51956" y="117704"/>
                      </a:lnTo>
                      <a:lnTo>
                        <a:pt x="50127" y="117029"/>
                      </a:lnTo>
                      <a:lnTo>
                        <a:pt x="48186" y="116253"/>
                      </a:lnTo>
                      <a:lnTo>
                        <a:pt x="46059" y="115409"/>
                      </a:lnTo>
                      <a:lnTo>
                        <a:pt x="43894" y="114430"/>
                      </a:lnTo>
                      <a:lnTo>
                        <a:pt x="41617" y="113350"/>
                      </a:lnTo>
                      <a:lnTo>
                        <a:pt x="39303" y="112202"/>
                      </a:lnTo>
                      <a:lnTo>
                        <a:pt x="36839" y="110919"/>
                      </a:lnTo>
                      <a:lnTo>
                        <a:pt x="34413" y="109468"/>
                      </a:lnTo>
                      <a:lnTo>
                        <a:pt x="31950" y="107949"/>
                      </a:lnTo>
                      <a:lnTo>
                        <a:pt x="29486" y="106295"/>
                      </a:lnTo>
                      <a:lnTo>
                        <a:pt x="26948" y="104506"/>
                      </a:lnTo>
                      <a:lnTo>
                        <a:pt x="24522" y="102582"/>
                      </a:lnTo>
                      <a:lnTo>
                        <a:pt x="21573" y="100084"/>
                      </a:lnTo>
                      <a:lnTo>
                        <a:pt x="18811" y="97451"/>
                      </a:lnTo>
                      <a:lnTo>
                        <a:pt x="16273" y="94784"/>
                      </a:lnTo>
                      <a:lnTo>
                        <a:pt x="13884" y="91949"/>
                      </a:lnTo>
                      <a:lnTo>
                        <a:pt x="11682" y="89080"/>
                      </a:lnTo>
                      <a:lnTo>
                        <a:pt x="9667" y="86109"/>
                      </a:lnTo>
                      <a:lnTo>
                        <a:pt x="7875" y="83037"/>
                      </a:lnTo>
                      <a:lnTo>
                        <a:pt x="6195" y="79898"/>
                      </a:lnTo>
                      <a:lnTo>
                        <a:pt x="4777" y="76658"/>
                      </a:lnTo>
                      <a:lnTo>
                        <a:pt x="3545" y="73316"/>
                      </a:lnTo>
                      <a:lnTo>
                        <a:pt x="2463" y="69907"/>
                      </a:lnTo>
                      <a:lnTo>
                        <a:pt x="1604" y="66430"/>
                      </a:lnTo>
                      <a:lnTo>
                        <a:pt x="933" y="62852"/>
                      </a:lnTo>
                      <a:lnTo>
                        <a:pt x="447" y="59172"/>
                      </a:lnTo>
                      <a:lnTo>
                        <a:pt x="149" y="55426"/>
                      </a:lnTo>
                      <a:lnTo>
                        <a:pt x="37" y="51578"/>
                      </a:lnTo>
                      <a:lnTo>
                        <a:pt x="0" y="10497"/>
                      </a:lnTo>
                      <a:lnTo>
                        <a:pt x="74" y="9755"/>
                      </a:lnTo>
                      <a:lnTo>
                        <a:pt x="410" y="9113"/>
                      </a:lnTo>
                      <a:lnTo>
                        <a:pt x="858" y="8506"/>
                      </a:lnTo>
                      <a:lnTo>
                        <a:pt x="1455" y="8067"/>
                      </a:lnTo>
                      <a:lnTo>
                        <a:pt x="2202" y="7729"/>
                      </a:lnTo>
                      <a:lnTo>
                        <a:pt x="8472" y="6143"/>
                      </a:lnTo>
                      <a:lnTo>
                        <a:pt x="14743" y="4691"/>
                      </a:lnTo>
                      <a:lnTo>
                        <a:pt x="21125" y="3443"/>
                      </a:lnTo>
                      <a:lnTo>
                        <a:pt x="27545" y="2430"/>
                      </a:lnTo>
                      <a:lnTo>
                        <a:pt x="33928" y="1552"/>
                      </a:lnTo>
                      <a:lnTo>
                        <a:pt x="40423" y="877"/>
                      </a:lnTo>
                      <a:lnTo>
                        <a:pt x="46917" y="405"/>
                      </a:lnTo>
                      <a:lnTo>
                        <a:pt x="53449" y="135"/>
                      </a:lnTo>
                      <a:lnTo>
                        <a:pt x="60018"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grpSp>
        </p:grpSp>
        <p:grpSp>
          <p:nvGrpSpPr>
            <p:cNvPr id="24" name="Group 23">
              <a:extLst>
                <a:ext uri="{FF2B5EF4-FFF2-40B4-BE49-F238E27FC236}">
                  <a16:creationId xmlns:a16="http://schemas.microsoft.com/office/drawing/2014/main" id="{20BDA2B1-6D67-1FFE-80A9-1DCBC56926F3}"/>
                </a:ext>
              </a:extLst>
            </p:cNvPr>
            <p:cNvGrpSpPr/>
            <p:nvPr/>
          </p:nvGrpSpPr>
          <p:grpSpPr>
            <a:xfrm>
              <a:off x="9953261" y="2764471"/>
              <a:ext cx="1095739" cy="873274"/>
              <a:chOff x="9953261" y="2728129"/>
              <a:chExt cx="1095739" cy="873274"/>
            </a:xfrm>
          </p:grpSpPr>
          <p:sp>
            <p:nvSpPr>
              <p:cNvPr id="73" name="Rectangle 72">
                <a:extLst>
                  <a:ext uri="{FF2B5EF4-FFF2-40B4-BE49-F238E27FC236}">
                    <a16:creationId xmlns:a16="http://schemas.microsoft.com/office/drawing/2014/main" id="{F8BAE0F0-AB87-F633-6C19-AAB5FBC9B53B}"/>
                  </a:ext>
                </a:extLst>
              </p:cNvPr>
              <p:cNvSpPr/>
              <p:nvPr/>
            </p:nvSpPr>
            <p:spPr bwMode="auto">
              <a:xfrm>
                <a:off x="9953261"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Public </a:t>
                </a:r>
                <a:br>
                  <a:rPr kumimoji="0" lang="en-US" sz="900" b="1" i="0" u="none" strike="noStrike" kern="1200" cap="none" spc="0" normalizeH="0" baseline="0" noProof="0">
                    <a:ln>
                      <a:noFill/>
                    </a:ln>
                    <a:solidFill>
                      <a:srgbClr val="0F1C50"/>
                    </a:solidFill>
                    <a:effectLst/>
                    <a:uLnTx/>
                    <a:uFillTx/>
                    <a:latin typeface="Arial" charset="0"/>
                    <a:cs typeface="+mn-cs"/>
                  </a:rPr>
                </a:br>
                <a:r>
                  <a:rPr kumimoji="0" lang="en-US" sz="900" b="1" i="0" u="none" strike="noStrike" kern="1200" cap="none" spc="0" normalizeH="0" baseline="0" noProof="0">
                    <a:ln>
                      <a:noFill/>
                    </a:ln>
                    <a:solidFill>
                      <a:srgbClr val="0F1C50"/>
                    </a:solidFill>
                    <a:effectLst/>
                    <a:uLnTx/>
                    <a:uFillTx/>
                    <a:latin typeface="Arial" charset="0"/>
                    <a:cs typeface="+mn-cs"/>
                  </a:rPr>
                  <a:t>Sector</a:t>
                </a:r>
              </a:p>
            </p:txBody>
          </p:sp>
          <p:grpSp>
            <p:nvGrpSpPr>
              <p:cNvPr id="74" name="Group 73">
                <a:extLst>
                  <a:ext uri="{FF2B5EF4-FFF2-40B4-BE49-F238E27FC236}">
                    <a16:creationId xmlns:a16="http://schemas.microsoft.com/office/drawing/2014/main" id="{F316D9E0-29F9-ED98-CB44-0CB1E0DDADD0}"/>
                  </a:ext>
                </a:extLst>
              </p:cNvPr>
              <p:cNvGrpSpPr/>
              <p:nvPr/>
            </p:nvGrpSpPr>
            <p:grpSpPr>
              <a:xfrm>
                <a:off x="10252182" y="2728129"/>
                <a:ext cx="497896" cy="502984"/>
                <a:chOff x="10336832" y="2851050"/>
                <a:chExt cx="328596" cy="331955"/>
              </a:xfrm>
            </p:grpSpPr>
            <p:sp>
              <p:nvSpPr>
                <p:cNvPr id="75" name="Shape 382">
                  <a:extLst>
                    <a:ext uri="{FF2B5EF4-FFF2-40B4-BE49-F238E27FC236}">
                      <a16:creationId xmlns:a16="http://schemas.microsoft.com/office/drawing/2014/main" id="{A7E5548A-0D55-7D3D-D228-719C17606292}"/>
                    </a:ext>
                  </a:extLst>
                </p:cNvPr>
                <p:cNvSpPr/>
                <p:nvPr/>
              </p:nvSpPr>
              <p:spPr>
                <a:xfrm>
                  <a:off x="10336832" y="2944067"/>
                  <a:ext cx="328596" cy="34300"/>
                </a:xfrm>
                <a:custGeom>
                  <a:avLst/>
                  <a:gdLst/>
                  <a:ahLst/>
                  <a:cxnLst/>
                  <a:rect l="0" t="0" r="0" b="0"/>
                  <a:pathLst>
                    <a:path w="120000" h="120000" extrusionOk="0">
                      <a:moveTo>
                        <a:pt x="0" y="42867"/>
                      </a:moveTo>
                      <a:lnTo>
                        <a:pt x="5415" y="43576"/>
                      </a:lnTo>
                      <a:lnTo>
                        <a:pt x="5346" y="119999"/>
                      </a:lnTo>
                      <a:lnTo>
                        <a:pt x="114399" y="119999"/>
                      </a:lnTo>
                      <a:lnTo>
                        <a:pt x="114408" y="44899"/>
                      </a:lnTo>
                      <a:lnTo>
                        <a:pt x="119852" y="44805"/>
                      </a:lnTo>
                      <a:cubicBezTo>
                        <a:pt x="119639" y="33131"/>
                        <a:pt x="119999" y="12713"/>
                        <a:pt x="119856" y="0"/>
                      </a:cubicBezTo>
                      <a:lnTo>
                        <a:pt x="0" y="0"/>
                      </a:lnTo>
                      <a:lnTo>
                        <a:pt x="0" y="42867"/>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6" name="Shape 383">
                  <a:extLst>
                    <a:ext uri="{FF2B5EF4-FFF2-40B4-BE49-F238E27FC236}">
                      <a16:creationId xmlns:a16="http://schemas.microsoft.com/office/drawing/2014/main" id="{12161268-2B4F-DDAA-4594-75E902CC69CB}"/>
                    </a:ext>
                  </a:extLst>
                </p:cNvPr>
                <p:cNvSpPr/>
                <p:nvPr/>
              </p:nvSpPr>
              <p:spPr>
                <a:xfrm>
                  <a:off x="10376390" y="2851050"/>
                  <a:ext cx="248425" cy="83134"/>
                </a:xfrm>
                <a:custGeom>
                  <a:avLst/>
                  <a:gdLst/>
                  <a:ahLst/>
                  <a:cxnLst/>
                  <a:rect l="0" t="0" r="0" b="0"/>
                  <a:pathLst>
                    <a:path w="120000" h="120000" extrusionOk="0">
                      <a:moveTo>
                        <a:pt x="0" y="119959"/>
                      </a:moveTo>
                      <a:lnTo>
                        <a:pt x="322" y="120000"/>
                      </a:lnTo>
                      <a:lnTo>
                        <a:pt x="120000" y="119959"/>
                      </a:lnTo>
                      <a:cubicBezTo>
                        <a:pt x="119628" y="118772"/>
                        <a:pt x="118672" y="117122"/>
                        <a:pt x="118155" y="116095"/>
                      </a:cubicBezTo>
                      <a:cubicBezTo>
                        <a:pt x="117540" y="114868"/>
                        <a:pt x="116943" y="113681"/>
                        <a:pt x="116286" y="112372"/>
                      </a:cubicBezTo>
                      <a:cubicBezTo>
                        <a:pt x="115026" y="109817"/>
                        <a:pt x="113821" y="107462"/>
                        <a:pt x="112554" y="104906"/>
                      </a:cubicBezTo>
                      <a:lnTo>
                        <a:pt x="90091" y="59989"/>
                      </a:lnTo>
                      <a:cubicBezTo>
                        <a:pt x="85099" y="50008"/>
                        <a:pt x="80089" y="40026"/>
                        <a:pt x="75097" y="30025"/>
                      </a:cubicBezTo>
                      <a:lnTo>
                        <a:pt x="63896" y="7606"/>
                      </a:lnTo>
                      <a:cubicBezTo>
                        <a:pt x="63269" y="6359"/>
                        <a:pt x="62684" y="5212"/>
                        <a:pt x="62021" y="3883"/>
                      </a:cubicBezTo>
                      <a:cubicBezTo>
                        <a:pt x="61637" y="3119"/>
                        <a:pt x="60383" y="804"/>
                        <a:pt x="60152" y="0"/>
                      </a:cubicBezTo>
                      <a:cubicBezTo>
                        <a:pt x="59239" y="1549"/>
                        <a:pt x="53662" y="12899"/>
                        <a:pt x="52646" y="14952"/>
                      </a:cubicBezTo>
                      <a:lnTo>
                        <a:pt x="3768" y="112292"/>
                      </a:lnTo>
                      <a:cubicBezTo>
                        <a:pt x="3135" y="113560"/>
                        <a:pt x="2508" y="114747"/>
                        <a:pt x="1893" y="115995"/>
                      </a:cubicBezTo>
                      <a:cubicBezTo>
                        <a:pt x="1570" y="116659"/>
                        <a:pt x="249" y="119114"/>
                        <a:pt x="0" y="119959"/>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7" name="Shape 384">
                  <a:extLst>
                    <a:ext uri="{FF2B5EF4-FFF2-40B4-BE49-F238E27FC236}">
                      <a16:creationId xmlns:a16="http://schemas.microsoft.com/office/drawing/2014/main" id="{DCADED83-6A49-7BAC-C818-A1B56F108FAC}"/>
                    </a:ext>
                  </a:extLst>
                </p:cNvPr>
                <p:cNvSpPr/>
                <p:nvPr/>
              </p:nvSpPr>
              <p:spPr>
                <a:xfrm>
                  <a:off x="10341579" y="3135334"/>
                  <a:ext cx="62238" cy="47671"/>
                </a:xfrm>
                <a:custGeom>
                  <a:avLst/>
                  <a:gdLst/>
                  <a:ahLst/>
                  <a:cxnLst/>
                  <a:rect l="0" t="0" r="0" b="0"/>
                  <a:pathLst>
                    <a:path w="120000" h="120000" extrusionOk="0">
                      <a:moveTo>
                        <a:pt x="24" y="120000"/>
                      </a:moveTo>
                      <a:lnTo>
                        <a:pt x="1020" y="120000"/>
                      </a:lnTo>
                      <a:lnTo>
                        <a:pt x="120000" y="120000"/>
                      </a:lnTo>
                      <a:lnTo>
                        <a:pt x="118299" y="120000"/>
                      </a:lnTo>
                      <a:lnTo>
                        <a:pt x="118299" y="0"/>
                      </a:lnTo>
                      <a:lnTo>
                        <a:pt x="118761" y="0"/>
                      </a:lnTo>
                      <a:lnTo>
                        <a:pt x="0" y="0"/>
                      </a:lnTo>
                      <a:lnTo>
                        <a:pt x="24" y="12000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8" name="Shape 385">
                  <a:extLst>
                    <a:ext uri="{FF2B5EF4-FFF2-40B4-BE49-F238E27FC236}">
                      <a16:creationId xmlns:a16="http://schemas.microsoft.com/office/drawing/2014/main" id="{68F120D2-179C-16D4-F0CB-263E0FEC4491}"/>
                    </a:ext>
                  </a:extLst>
                </p:cNvPr>
                <p:cNvSpPr/>
                <p:nvPr/>
              </p:nvSpPr>
              <p:spPr>
                <a:xfrm>
                  <a:off x="10597915" y="3135334"/>
                  <a:ext cx="61183" cy="47671"/>
                </a:xfrm>
                <a:custGeom>
                  <a:avLst/>
                  <a:gdLst/>
                  <a:ahLst/>
                  <a:cxnLst/>
                  <a:rect l="0" t="0" r="0" b="0"/>
                  <a:pathLst>
                    <a:path w="120000" h="120000" extrusionOk="0">
                      <a:moveTo>
                        <a:pt x="73" y="119999"/>
                      </a:moveTo>
                      <a:lnTo>
                        <a:pt x="120000" y="119890"/>
                      </a:lnTo>
                      <a:lnTo>
                        <a:pt x="119950" y="0"/>
                      </a:lnTo>
                      <a:lnTo>
                        <a:pt x="0" y="0"/>
                      </a:lnTo>
                      <a:lnTo>
                        <a:pt x="73" y="119999"/>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9" name="Shape 386">
                  <a:extLst>
                    <a:ext uri="{FF2B5EF4-FFF2-40B4-BE49-F238E27FC236}">
                      <a16:creationId xmlns:a16="http://schemas.microsoft.com/office/drawing/2014/main" id="{897DA8EA-5126-108C-E53A-EBFD9843871E}"/>
                    </a:ext>
                  </a:extLst>
                </p:cNvPr>
                <p:cNvSpPr/>
                <p:nvPr/>
              </p:nvSpPr>
              <p:spPr>
                <a:xfrm>
                  <a:off x="10456561" y="2989413"/>
                  <a:ext cx="37976" cy="136038"/>
                </a:xfrm>
                <a:custGeom>
                  <a:avLst/>
                  <a:gdLst/>
                  <a:ahLst/>
                  <a:cxnLst/>
                  <a:rect l="0" t="0" r="0" b="0"/>
                  <a:pathLst>
                    <a:path w="120000" h="120000" extrusionOk="0">
                      <a:moveTo>
                        <a:pt x="0" y="6181"/>
                      </a:moveTo>
                      <a:lnTo>
                        <a:pt x="20544" y="6218"/>
                      </a:lnTo>
                      <a:lnTo>
                        <a:pt x="20544" y="113757"/>
                      </a:lnTo>
                      <a:lnTo>
                        <a:pt x="0" y="113806"/>
                      </a:lnTo>
                      <a:lnTo>
                        <a:pt x="39" y="119902"/>
                      </a:lnTo>
                      <a:cubicBezTo>
                        <a:pt x="6336" y="120000"/>
                        <a:pt x="115946" y="119987"/>
                        <a:pt x="119960" y="119890"/>
                      </a:cubicBezTo>
                      <a:lnTo>
                        <a:pt x="119960" y="113769"/>
                      </a:lnTo>
                      <a:lnTo>
                        <a:pt x="98314" y="113745"/>
                      </a:lnTo>
                      <a:lnTo>
                        <a:pt x="98510" y="6181"/>
                      </a:lnTo>
                      <a:lnTo>
                        <a:pt x="120000" y="6132"/>
                      </a:lnTo>
                      <a:lnTo>
                        <a:pt x="120000" y="12"/>
                      </a:lnTo>
                      <a:lnTo>
                        <a:pt x="0" y="0"/>
                      </a:lnTo>
                      <a:lnTo>
                        <a:pt x="0" y="6181"/>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0" name="Shape 387">
                  <a:extLst>
                    <a:ext uri="{FF2B5EF4-FFF2-40B4-BE49-F238E27FC236}">
                      <a16:creationId xmlns:a16="http://schemas.microsoft.com/office/drawing/2014/main" id="{84C28542-B11F-62AB-25EE-807B27DBB03A}"/>
                    </a:ext>
                  </a:extLst>
                </p:cNvPr>
                <p:cNvSpPr/>
                <p:nvPr/>
              </p:nvSpPr>
              <p:spPr>
                <a:xfrm>
                  <a:off x="10612156" y="2989413"/>
                  <a:ext cx="37976" cy="135456"/>
                </a:xfrm>
                <a:custGeom>
                  <a:avLst/>
                  <a:gdLst/>
                  <a:ahLst/>
                  <a:cxnLst/>
                  <a:rect l="0" t="0" r="0" b="0"/>
                  <a:pathLst>
                    <a:path w="120000" h="120000" extrusionOk="0">
                      <a:moveTo>
                        <a:pt x="195" y="6185"/>
                      </a:moveTo>
                      <a:lnTo>
                        <a:pt x="20496" y="6185"/>
                      </a:lnTo>
                      <a:lnTo>
                        <a:pt x="20692" y="113215"/>
                      </a:lnTo>
                      <a:lnTo>
                        <a:pt x="20653" y="113839"/>
                      </a:lnTo>
                      <a:lnTo>
                        <a:pt x="235" y="113839"/>
                      </a:lnTo>
                      <a:cubicBezTo>
                        <a:pt x="156" y="115379"/>
                        <a:pt x="0" y="118667"/>
                        <a:pt x="352" y="119999"/>
                      </a:cubicBezTo>
                      <a:lnTo>
                        <a:pt x="119608" y="119999"/>
                      </a:lnTo>
                      <a:lnTo>
                        <a:pt x="119686" y="113839"/>
                      </a:lnTo>
                      <a:lnTo>
                        <a:pt x="98131" y="113839"/>
                      </a:lnTo>
                      <a:lnTo>
                        <a:pt x="98131" y="6185"/>
                      </a:lnTo>
                      <a:lnTo>
                        <a:pt x="119372" y="6185"/>
                      </a:lnTo>
                      <a:cubicBezTo>
                        <a:pt x="119999" y="5512"/>
                        <a:pt x="119960" y="770"/>
                        <a:pt x="119451" y="0"/>
                      </a:cubicBezTo>
                      <a:lnTo>
                        <a:pt x="391" y="0"/>
                      </a:lnTo>
                      <a:lnTo>
                        <a:pt x="195" y="562"/>
                      </a:lnTo>
                      <a:lnTo>
                        <a:pt x="195"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1" name="Shape 388">
                  <a:extLst>
                    <a:ext uri="{FF2B5EF4-FFF2-40B4-BE49-F238E27FC236}">
                      <a16:creationId xmlns:a16="http://schemas.microsoft.com/office/drawing/2014/main" id="{B07C0B2D-C2AB-E70C-DC81-1AB561097D26}"/>
                    </a:ext>
                  </a:extLst>
                </p:cNvPr>
                <p:cNvSpPr/>
                <p:nvPr/>
              </p:nvSpPr>
              <p:spPr>
                <a:xfrm>
                  <a:off x="10352128" y="2989413"/>
                  <a:ext cx="37976" cy="135456"/>
                </a:xfrm>
                <a:custGeom>
                  <a:avLst/>
                  <a:gdLst/>
                  <a:ahLst/>
                  <a:cxnLst/>
                  <a:rect l="0" t="0" r="0" b="0"/>
                  <a:pathLst>
                    <a:path w="120000" h="120000" extrusionOk="0">
                      <a:moveTo>
                        <a:pt x="118" y="6184"/>
                      </a:moveTo>
                      <a:lnTo>
                        <a:pt x="20551" y="6257"/>
                      </a:lnTo>
                      <a:lnTo>
                        <a:pt x="20472" y="113803"/>
                      </a:lnTo>
                      <a:lnTo>
                        <a:pt x="0" y="113864"/>
                      </a:lnTo>
                      <a:lnTo>
                        <a:pt x="0" y="120000"/>
                      </a:lnTo>
                      <a:lnTo>
                        <a:pt x="120000" y="119975"/>
                      </a:lnTo>
                      <a:lnTo>
                        <a:pt x="120000" y="113815"/>
                      </a:lnTo>
                      <a:lnTo>
                        <a:pt x="98346" y="113778"/>
                      </a:lnTo>
                      <a:lnTo>
                        <a:pt x="98346" y="6209"/>
                      </a:lnTo>
                      <a:lnTo>
                        <a:pt x="120000" y="6184"/>
                      </a:lnTo>
                      <a:lnTo>
                        <a:pt x="119881" y="0"/>
                      </a:lnTo>
                      <a:lnTo>
                        <a:pt x="0" y="24"/>
                      </a:lnTo>
                      <a:lnTo>
                        <a:pt x="118" y="6184"/>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2" name="Shape 389">
                  <a:extLst>
                    <a:ext uri="{FF2B5EF4-FFF2-40B4-BE49-F238E27FC236}">
                      <a16:creationId xmlns:a16="http://schemas.microsoft.com/office/drawing/2014/main" id="{6BD044CC-5AA3-32DF-ABA7-2CAA52CF1D7F}"/>
                    </a:ext>
                  </a:extLst>
                </p:cNvPr>
                <p:cNvSpPr/>
                <p:nvPr/>
              </p:nvSpPr>
              <p:spPr>
                <a:xfrm>
                  <a:off x="10508250" y="2989413"/>
                  <a:ext cx="37976" cy="135456"/>
                </a:xfrm>
                <a:custGeom>
                  <a:avLst/>
                  <a:gdLst/>
                  <a:ahLst/>
                  <a:cxnLst/>
                  <a:rect l="0" t="0" r="0" b="0"/>
                  <a:pathLst>
                    <a:path w="120000" h="120000" extrusionOk="0">
                      <a:moveTo>
                        <a:pt x="275" y="6185"/>
                      </a:moveTo>
                      <a:lnTo>
                        <a:pt x="20583" y="6185"/>
                      </a:lnTo>
                      <a:lnTo>
                        <a:pt x="20505" y="113839"/>
                      </a:lnTo>
                      <a:lnTo>
                        <a:pt x="0" y="113839"/>
                      </a:lnTo>
                      <a:lnTo>
                        <a:pt x="78" y="119999"/>
                      </a:lnTo>
                      <a:lnTo>
                        <a:pt x="120000" y="119938"/>
                      </a:lnTo>
                      <a:lnTo>
                        <a:pt x="120000" y="113839"/>
                      </a:lnTo>
                      <a:lnTo>
                        <a:pt x="98353" y="113839"/>
                      </a:lnTo>
                      <a:lnTo>
                        <a:pt x="98353" y="6185"/>
                      </a:lnTo>
                      <a:lnTo>
                        <a:pt x="120000" y="6148"/>
                      </a:lnTo>
                      <a:lnTo>
                        <a:pt x="119921" y="0"/>
                      </a:lnTo>
                      <a:lnTo>
                        <a:pt x="39" y="12"/>
                      </a:lnTo>
                      <a:lnTo>
                        <a:pt x="275"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3" name="Shape 390">
                  <a:extLst>
                    <a:ext uri="{FF2B5EF4-FFF2-40B4-BE49-F238E27FC236}">
                      <a16:creationId xmlns:a16="http://schemas.microsoft.com/office/drawing/2014/main" id="{36E98D91-8B74-14D0-AB06-B4DFF475E036}"/>
                    </a:ext>
                  </a:extLst>
                </p:cNvPr>
                <p:cNvSpPr/>
                <p:nvPr/>
              </p:nvSpPr>
              <p:spPr>
                <a:xfrm>
                  <a:off x="10559940" y="2989413"/>
                  <a:ext cx="38503" cy="135456"/>
                </a:xfrm>
                <a:custGeom>
                  <a:avLst/>
                  <a:gdLst/>
                  <a:ahLst/>
                  <a:cxnLst/>
                  <a:rect l="0" t="0" r="0" b="0"/>
                  <a:pathLst>
                    <a:path w="120000" h="120000" extrusionOk="0">
                      <a:moveTo>
                        <a:pt x="195" y="6185"/>
                      </a:moveTo>
                      <a:lnTo>
                        <a:pt x="20430" y="6185"/>
                      </a:lnTo>
                      <a:cubicBezTo>
                        <a:pt x="20782" y="7175"/>
                        <a:pt x="20978" y="104830"/>
                        <a:pt x="20626" y="113215"/>
                      </a:cubicBezTo>
                      <a:lnTo>
                        <a:pt x="20587" y="113839"/>
                      </a:lnTo>
                      <a:lnTo>
                        <a:pt x="195" y="113839"/>
                      </a:lnTo>
                      <a:cubicBezTo>
                        <a:pt x="156" y="115538"/>
                        <a:pt x="0" y="118435"/>
                        <a:pt x="273" y="119999"/>
                      </a:cubicBezTo>
                      <a:lnTo>
                        <a:pt x="119452" y="119999"/>
                      </a:lnTo>
                      <a:lnTo>
                        <a:pt x="119491" y="113839"/>
                      </a:lnTo>
                      <a:lnTo>
                        <a:pt x="97964" y="113839"/>
                      </a:lnTo>
                      <a:lnTo>
                        <a:pt x="97964" y="6185"/>
                      </a:lnTo>
                      <a:cubicBezTo>
                        <a:pt x="100508" y="6185"/>
                        <a:pt x="118199" y="6270"/>
                        <a:pt x="118982" y="6124"/>
                      </a:cubicBezTo>
                      <a:cubicBezTo>
                        <a:pt x="120000" y="5928"/>
                        <a:pt x="119608" y="843"/>
                        <a:pt x="119452" y="12"/>
                      </a:cubicBezTo>
                      <a:lnTo>
                        <a:pt x="352" y="0"/>
                      </a:lnTo>
                      <a:lnTo>
                        <a:pt x="195" y="562"/>
                      </a:lnTo>
                      <a:lnTo>
                        <a:pt x="195"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4" name="Shape 391">
                  <a:extLst>
                    <a:ext uri="{FF2B5EF4-FFF2-40B4-BE49-F238E27FC236}">
                      <a16:creationId xmlns:a16="http://schemas.microsoft.com/office/drawing/2014/main" id="{D7C86BA9-BDD1-6579-F056-F59EB61B0424}"/>
                    </a:ext>
                  </a:extLst>
                </p:cNvPr>
                <p:cNvSpPr/>
                <p:nvPr/>
              </p:nvSpPr>
              <p:spPr>
                <a:xfrm>
                  <a:off x="10403817" y="2989413"/>
                  <a:ext cx="37976" cy="135456"/>
                </a:xfrm>
                <a:custGeom>
                  <a:avLst/>
                  <a:gdLst/>
                  <a:ahLst/>
                  <a:cxnLst/>
                  <a:rect l="0" t="0" r="0" b="0"/>
                  <a:pathLst>
                    <a:path w="120000" h="120000" extrusionOk="0">
                      <a:moveTo>
                        <a:pt x="391" y="6185"/>
                      </a:moveTo>
                      <a:lnTo>
                        <a:pt x="20612" y="6185"/>
                      </a:lnTo>
                      <a:cubicBezTo>
                        <a:pt x="21043" y="7309"/>
                        <a:pt x="21160" y="104671"/>
                        <a:pt x="20847" y="113215"/>
                      </a:cubicBezTo>
                      <a:lnTo>
                        <a:pt x="20769" y="113839"/>
                      </a:lnTo>
                      <a:lnTo>
                        <a:pt x="430" y="113839"/>
                      </a:lnTo>
                      <a:cubicBezTo>
                        <a:pt x="352" y="115501"/>
                        <a:pt x="860" y="118643"/>
                        <a:pt x="0" y="119999"/>
                      </a:cubicBezTo>
                      <a:lnTo>
                        <a:pt x="119569" y="119999"/>
                      </a:lnTo>
                      <a:lnTo>
                        <a:pt x="119608" y="113839"/>
                      </a:lnTo>
                      <a:lnTo>
                        <a:pt x="98135" y="113839"/>
                      </a:lnTo>
                      <a:lnTo>
                        <a:pt x="98135" y="6185"/>
                      </a:lnTo>
                      <a:lnTo>
                        <a:pt x="119295" y="6185"/>
                      </a:lnTo>
                      <a:cubicBezTo>
                        <a:pt x="120000" y="5488"/>
                        <a:pt x="119960" y="794"/>
                        <a:pt x="119374" y="0"/>
                      </a:cubicBezTo>
                      <a:lnTo>
                        <a:pt x="586" y="0"/>
                      </a:lnTo>
                      <a:lnTo>
                        <a:pt x="391" y="562"/>
                      </a:lnTo>
                      <a:lnTo>
                        <a:pt x="391"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5" name="Shape 392">
                  <a:extLst>
                    <a:ext uri="{FF2B5EF4-FFF2-40B4-BE49-F238E27FC236}">
                      <a16:creationId xmlns:a16="http://schemas.microsoft.com/office/drawing/2014/main" id="{3873B963-3155-9409-454D-D67AAD9555BE}"/>
                    </a:ext>
                  </a:extLst>
                </p:cNvPr>
                <p:cNvSpPr/>
                <p:nvPr/>
              </p:nvSpPr>
              <p:spPr>
                <a:xfrm>
                  <a:off x="10415948" y="3135334"/>
                  <a:ext cx="167726" cy="17441"/>
                </a:xfrm>
                <a:custGeom>
                  <a:avLst/>
                  <a:gdLst/>
                  <a:ahLst/>
                  <a:cxnLst/>
                  <a:rect l="0" t="0" r="0" b="0"/>
                  <a:pathLst>
                    <a:path w="120000" h="120000" extrusionOk="0">
                      <a:moveTo>
                        <a:pt x="27" y="120000"/>
                      </a:moveTo>
                      <a:lnTo>
                        <a:pt x="120000" y="120000"/>
                      </a:lnTo>
                      <a:lnTo>
                        <a:pt x="119972" y="0"/>
                      </a:lnTo>
                      <a:lnTo>
                        <a:pt x="0" y="0"/>
                      </a:lnTo>
                      <a:lnTo>
                        <a:pt x="27" y="12000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6" name="Shape 393">
                  <a:extLst>
                    <a:ext uri="{FF2B5EF4-FFF2-40B4-BE49-F238E27FC236}">
                      <a16:creationId xmlns:a16="http://schemas.microsoft.com/office/drawing/2014/main" id="{6002053C-5789-6E67-CB63-62BB62A6D930}"/>
                    </a:ext>
                  </a:extLst>
                </p:cNvPr>
                <p:cNvSpPr/>
                <p:nvPr/>
              </p:nvSpPr>
              <p:spPr>
                <a:xfrm>
                  <a:off x="10415948" y="3164402"/>
                  <a:ext cx="167726" cy="18022"/>
                </a:xfrm>
                <a:custGeom>
                  <a:avLst/>
                  <a:gdLst/>
                  <a:ahLst/>
                  <a:cxnLst/>
                  <a:rect l="0" t="0" r="0" b="0"/>
                  <a:pathLst>
                    <a:path w="120000" h="120000" extrusionOk="0">
                      <a:moveTo>
                        <a:pt x="108" y="0"/>
                      </a:moveTo>
                      <a:cubicBezTo>
                        <a:pt x="90" y="15126"/>
                        <a:pt x="0" y="113124"/>
                        <a:pt x="171" y="120000"/>
                      </a:cubicBezTo>
                      <a:lnTo>
                        <a:pt x="119828" y="120000"/>
                      </a:lnTo>
                      <a:cubicBezTo>
                        <a:pt x="119999" y="112757"/>
                        <a:pt x="119900" y="15401"/>
                        <a:pt x="119891" y="0"/>
                      </a:cubicBezTo>
                      <a:lnTo>
                        <a:pt x="108"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grpSp>
        </p:grpSp>
        <p:grpSp>
          <p:nvGrpSpPr>
            <p:cNvPr id="25" name="Group 24">
              <a:extLst>
                <a:ext uri="{FF2B5EF4-FFF2-40B4-BE49-F238E27FC236}">
                  <a16:creationId xmlns:a16="http://schemas.microsoft.com/office/drawing/2014/main" id="{80C6B812-A8B7-B85B-BEC7-D6F1C8F80AB3}"/>
                </a:ext>
              </a:extLst>
            </p:cNvPr>
            <p:cNvGrpSpPr/>
            <p:nvPr/>
          </p:nvGrpSpPr>
          <p:grpSpPr>
            <a:xfrm>
              <a:off x="1143000" y="2779539"/>
              <a:ext cx="1095739" cy="858206"/>
              <a:chOff x="1143000" y="2743197"/>
              <a:chExt cx="1095739" cy="858206"/>
            </a:xfrm>
          </p:grpSpPr>
          <p:sp>
            <p:nvSpPr>
              <p:cNvPr id="68" name="Rectangle 67">
                <a:extLst>
                  <a:ext uri="{FF2B5EF4-FFF2-40B4-BE49-F238E27FC236}">
                    <a16:creationId xmlns:a16="http://schemas.microsoft.com/office/drawing/2014/main" id="{B55FAF3B-83D2-AC58-2269-598C373B605C}"/>
                  </a:ext>
                </a:extLst>
              </p:cNvPr>
              <p:cNvSpPr/>
              <p:nvPr/>
            </p:nvSpPr>
            <p:spPr bwMode="auto">
              <a:xfrm>
                <a:off x="1143000"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Financial</a:t>
                </a:r>
                <a:br>
                  <a:rPr kumimoji="0" lang="en-US" sz="900" b="1" i="0" u="none" strike="noStrike" kern="1200" cap="none" spc="0" normalizeH="0" baseline="0" noProof="0">
                    <a:ln>
                      <a:noFill/>
                    </a:ln>
                    <a:solidFill>
                      <a:srgbClr val="0F1C50"/>
                    </a:solidFill>
                    <a:effectLst/>
                    <a:uLnTx/>
                    <a:uFillTx/>
                    <a:latin typeface="Arial" charset="0"/>
                    <a:cs typeface="+mn-cs"/>
                  </a:rPr>
                </a:br>
                <a:r>
                  <a:rPr kumimoji="0" lang="en-US" sz="900" b="1" i="0" u="none" strike="noStrike" kern="1200" cap="none" spc="0" normalizeH="0" baseline="0" noProof="0">
                    <a:ln>
                      <a:noFill/>
                    </a:ln>
                    <a:solidFill>
                      <a:srgbClr val="0F1C50"/>
                    </a:solidFill>
                    <a:effectLst/>
                    <a:uLnTx/>
                    <a:uFillTx/>
                    <a:latin typeface="Arial" charset="0"/>
                    <a:cs typeface="+mn-cs"/>
                  </a:rPr>
                  <a:t>Services</a:t>
                </a:r>
              </a:p>
            </p:txBody>
          </p:sp>
          <p:grpSp>
            <p:nvGrpSpPr>
              <p:cNvPr id="69" name="Group 68">
                <a:extLst>
                  <a:ext uri="{FF2B5EF4-FFF2-40B4-BE49-F238E27FC236}">
                    <a16:creationId xmlns:a16="http://schemas.microsoft.com/office/drawing/2014/main" id="{431C7079-9EAA-D190-CAE1-103610DD02C9}"/>
                  </a:ext>
                </a:extLst>
              </p:cNvPr>
              <p:cNvGrpSpPr/>
              <p:nvPr/>
            </p:nvGrpSpPr>
            <p:grpSpPr>
              <a:xfrm>
                <a:off x="1461046" y="2743197"/>
                <a:ext cx="459659" cy="480520"/>
                <a:chOff x="1539196" y="2858466"/>
                <a:chExt cx="303360" cy="317128"/>
              </a:xfrm>
            </p:grpSpPr>
            <p:sp>
              <p:nvSpPr>
                <p:cNvPr id="70" name="Freeform 66">
                  <a:extLst>
                    <a:ext uri="{FF2B5EF4-FFF2-40B4-BE49-F238E27FC236}">
                      <a16:creationId xmlns:a16="http://schemas.microsoft.com/office/drawing/2014/main" id="{2697C491-26C2-EE9D-F8BA-8EAB9268FEF3}"/>
                    </a:ext>
                  </a:extLst>
                </p:cNvPr>
                <p:cNvSpPr>
                  <a:spLocks/>
                </p:cNvSpPr>
                <p:nvPr/>
              </p:nvSpPr>
              <p:spPr bwMode="auto">
                <a:xfrm>
                  <a:off x="1648922" y="2937353"/>
                  <a:ext cx="84625" cy="158564"/>
                </a:xfrm>
                <a:custGeom>
                  <a:avLst/>
                  <a:gdLst>
                    <a:gd name="T0" fmla="*/ 28 w 56"/>
                    <a:gd name="T1" fmla="*/ 19 h 96"/>
                    <a:gd name="T2" fmla="*/ 42 w 56"/>
                    <a:gd name="T3" fmla="*/ 32 h 96"/>
                    <a:gd name="T4" fmla="*/ 56 w 56"/>
                    <a:gd name="T5" fmla="*/ 32 h 96"/>
                    <a:gd name="T6" fmla="*/ 36 w 56"/>
                    <a:gd name="T7" fmla="*/ 10 h 96"/>
                    <a:gd name="T8" fmla="*/ 36 w 56"/>
                    <a:gd name="T9" fmla="*/ 0 h 96"/>
                    <a:gd name="T10" fmla="*/ 20 w 56"/>
                    <a:gd name="T11" fmla="*/ 0 h 96"/>
                    <a:gd name="T12" fmla="*/ 20 w 56"/>
                    <a:gd name="T13" fmla="*/ 10 h 96"/>
                    <a:gd name="T14" fmla="*/ 0 w 56"/>
                    <a:gd name="T15" fmla="*/ 31 h 96"/>
                    <a:gd name="T16" fmla="*/ 26 w 56"/>
                    <a:gd name="T17" fmla="*/ 55 h 96"/>
                    <a:gd name="T18" fmla="*/ 42 w 56"/>
                    <a:gd name="T19" fmla="*/ 67 h 96"/>
                    <a:gd name="T20" fmla="*/ 28 w 56"/>
                    <a:gd name="T21" fmla="*/ 77 h 96"/>
                    <a:gd name="T22" fmla="*/ 14 w 56"/>
                    <a:gd name="T23" fmla="*/ 64 h 96"/>
                    <a:gd name="T24" fmla="*/ 0 w 56"/>
                    <a:gd name="T25" fmla="*/ 64 h 96"/>
                    <a:gd name="T26" fmla="*/ 20 w 56"/>
                    <a:gd name="T27" fmla="*/ 86 h 96"/>
                    <a:gd name="T28" fmla="*/ 20 w 56"/>
                    <a:gd name="T29" fmla="*/ 96 h 96"/>
                    <a:gd name="T30" fmla="*/ 36 w 56"/>
                    <a:gd name="T31" fmla="*/ 96 h 96"/>
                    <a:gd name="T32" fmla="*/ 36 w 56"/>
                    <a:gd name="T33" fmla="*/ 86 h 96"/>
                    <a:gd name="T34" fmla="*/ 56 w 56"/>
                    <a:gd name="T35" fmla="*/ 65 h 96"/>
                    <a:gd name="T36" fmla="*/ 30 w 56"/>
                    <a:gd name="T37" fmla="*/ 41 h 96"/>
                    <a:gd name="T38" fmla="*/ 14 w 56"/>
                    <a:gd name="T39" fmla="*/ 29 h 96"/>
                    <a:gd name="T40" fmla="*/ 28 w 56"/>
                    <a:gd name="T41" fmla="*/ 1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96">
                      <a:moveTo>
                        <a:pt x="28" y="19"/>
                      </a:moveTo>
                      <a:cubicBezTo>
                        <a:pt x="37" y="19"/>
                        <a:pt x="42" y="27"/>
                        <a:pt x="42" y="32"/>
                      </a:cubicBezTo>
                      <a:cubicBezTo>
                        <a:pt x="56" y="32"/>
                        <a:pt x="56" y="32"/>
                        <a:pt x="56" y="32"/>
                      </a:cubicBezTo>
                      <a:cubicBezTo>
                        <a:pt x="56" y="22"/>
                        <a:pt x="48" y="13"/>
                        <a:pt x="36" y="10"/>
                      </a:cubicBezTo>
                      <a:cubicBezTo>
                        <a:pt x="36" y="0"/>
                        <a:pt x="36" y="0"/>
                        <a:pt x="36" y="0"/>
                      </a:cubicBezTo>
                      <a:cubicBezTo>
                        <a:pt x="20" y="0"/>
                        <a:pt x="20" y="0"/>
                        <a:pt x="20" y="0"/>
                      </a:cubicBezTo>
                      <a:cubicBezTo>
                        <a:pt x="20" y="10"/>
                        <a:pt x="20" y="10"/>
                        <a:pt x="20" y="10"/>
                      </a:cubicBezTo>
                      <a:cubicBezTo>
                        <a:pt x="2" y="13"/>
                        <a:pt x="0" y="26"/>
                        <a:pt x="0" y="31"/>
                      </a:cubicBezTo>
                      <a:cubicBezTo>
                        <a:pt x="0" y="39"/>
                        <a:pt x="3" y="49"/>
                        <a:pt x="26" y="55"/>
                      </a:cubicBezTo>
                      <a:cubicBezTo>
                        <a:pt x="36" y="58"/>
                        <a:pt x="42" y="60"/>
                        <a:pt x="42" y="67"/>
                      </a:cubicBezTo>
                      <a:cubicBezTo>
                        <a:pt x="42" y="72"/>
                        <a:pt x="37" y="77"/>
                        <a:pt x="28" y="77"/>
                      </a:cubicBezTo>
                      <a:cubicBezTo>
                        <a:pt x="16" y="77"/>
                        <a:pt x="14" y="69"/>
                        <a:pt x="14" y="64"/>
                      </a:cubicBezTo>
                      <a:cubicBezTo>
                        <a:pt x="0" y="64"/>
                        <a:pt x="0" y="64"/>
                        <a:pt x="0" y="64"/>
                      </a:cubicBezTo>
                      <a:cubicBezTo>
                        <a:pt x="0" y="68"/>
                        <a:pt x="2" y="83"/>
                        <a:pt x="20" y="86"/>
                      </a:cubicBezTo>
                      <a:cubicBezTo>
                        <a:pt x="20" y="96"/>
                        <a:pt x="20" y="96"/>
                        <a:pt x="20" y="96"/>
                      </a:cubicBezTo>
                      <a:cubicBezTo>
                        <a:pt x="36" y="96"/>
                        <a:pt x="36" y="96"/>
                        <a:pt x="36" y="96"/>
                      </a:cubicBezTo>
                      <a:cubicBezTo>
                        <a:pt x="36" y="86"/>
                        <a:pt x="36" y="86"/>
                        <a:pt x="36" y="86"/>
                      </a:cubicBezTo>
                      <a:cubicBezTo>
                        <a:pt x="54" y="83"/>
                        <a:pt x="56" y="70"/>
                        <a:pt x="56" y="65"/>
                      </a:cubicBezTo>
                      <a:cubicBezTo>
                        <a:pt x="56" y="53"/>
                        <a:pt x="46" y="46"/>
                        <a:pt x="30" y="41"/>
                      </a:cubicBezTo>
                      <a:cubicBezTo>
                        <a:pt x="22" y="38"/>
                        <a:pt x="14" y="35"/>
                        <a:pt x="14" y="29"/>
                      </a:cubicBezTo>
                      <a:cubicBezTo>
                        <a:pt x="14" y="24"/>
                        <a:pt x="19" y="19"/>
                        <a:pt x="28" y="1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1" lang="en-US" sz="1400" b="0" i="0" u="none" strike="noStrike" kern="120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cs typeface="+mn-cs"/>
                  </a:endParaRPr>
                </a:p>
              </p:txBody>
            </p:sp>
            <p:sp>
              <p:nvSpPr>
                <p:cNvPr id="71" name="Freeform 67">
                  <a:extLst>
                    <a:ext uri="{FF2B5EF4-FFF2-40B4-BE49-F238E27FC236}">
                      <a16:creationId xmlns:a16="http://schemas.microsoft.com/office/drawing/2014/main" id="{84531831-6F21-A535-60A5-7724C3DB549F}"/>
                    </a:ext>
                  </a:extLst>
                </p:cNvPr>
                <p:cNvSpPr>
                  <a:spLocks/>
                </p:cNvSpPr>
                <p:nvPr/>
              </p:nvSpPr>
              <p:spPr bwMode="auto">
                <a:xfrm>
                  <a:off x="1539196" y="2890810"/>
                  <a:ext cx="182159" cy="284784"/>
                </a:xfrm>
                <a:custGeom>
                  <a:avLst/>
                  <a:gdLst>
                    <a:gd name="T0" fmla="*/ 73 w 121"/>
                    <a:gd name="T1" fmla="*/ 0 h 172"/>
                    <a:gd name="T2" fmla="*/ 25 w 121"/>
                    <a:gd name="T3" fmla="*/ 48 h 172"/>
                    <a:gd name="T4" fmla="*/ 25 w 121"/>
                    <a:gd name="T5" fmla="*/ 136 h 172"/>
                    <a:gd name="T6" fmla="*/ 4 w 121"/>
                    <a:gd name="T7" fmla="*/ 136 h 172"/>
                    <a:gd name="T8" fmla="*/ 2 w 121"/>
                    <a:gd name="T9" fmla="*/ 141 h 172"/>
                    <a:gd name="T10" fmla="*/ 33 w 121"/>
                    <a:gd name="T11" fmla="*/ 172 h 172"/>
                    <a:gd name="T12" fmla="*/ 64 w 121"/>
                    <a:gd name="T13" fmla="*/ 141 h 172"/>
                    <a:gd name="T14" fmla="*/ 62 w 121"/>
                    <a:gd name="T15" fmla="*/ 136 h 172"/>
                    <a:gd name="T16" fmla="*/ 41 w 121"/>
                    <a:gd name="T17" fmla="*/ 136 h 172"/>
                    <a:gd name="T18" fmla="*/ 41 w 121"/>
                    <a:gd name="T19" fmla="*/ 48 h 172"/>
                    <a:gd name="T20" fmla="*/ 73 w 121"/>
                    <a:gd name="T21" fmla="*/ 16 h 172"/>
                    <a:gd name="T22" fmla="*/ 121 w 121"/>
                    <a:gd name="T23" fmla="*/ 16 h 172"/>
                    <a:gd name="T24" fmla="*/ 121 w 121"/>
                    <a:gd name="T25" fmla="*/ 0 h 172"/>
                    <a:gd name="T26" fmla="*/ 73 w 121"/>
                    <a:gd name="T2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72">
                      <a:moveTo>
                        <a:pt x="73" y="0"/>
                      </a:moveTo>
                      <a:cubicBezTo>
                        <a:pt x="47" y="0"/>
                        <a:pt x="25" y="22"/>
                        <a:pt x="25" y="48"/>
                      </a:cubicBezTo>
                      <a:cubicBezTo>
                        <a:pt x="25" y="136"/>
                        <a:pt x="25" y="136"/>
                        <a:pt x="25" y="136"/>
                      </a:cubicBezTo>
                      <a:cubicBezTo>
                        <a:pt x="4" y="136"/>
                        <a:pt x="4" y="136"/>
                        <a:pt x="4" y="136"/>
                      </a:cubicBezTo>
                      <a:cubicBezTo>
                        <a:pt x="1" y="136"/>
                        <a:pt x="0" y="139"/>
                        <a:pt x="2" y="141"/>
                      </a:cubicBezTo>
                      <a:cubicBezTo>
                        <a:pt x="33" y="172"/>
                        <a:pt x="33" y="172"/>
                        <a:pt x="33" y="172"/>
                      </a:cubicBezTo>
                      <a:cubicBezTo>
                        <a:pt x="64" y="141"/>
                        <a:pt x="64" y="141"/>
                        <a:pt x="64" y="141"/>
                      </a:cubicBezTo>
                      <a:cubicBezTo>
                        <a:pt x="66" y="139"/>
                        <a:pt x="65" y="136"/>
                        <a:pt x="62" y="136"/>
                      </a:cubicBezTo>
                      <a:cubicBezTo>
                        <a:pt x="41" y="136"/>
                        <a:pt x="41" y="136"/>
                        <a:pt x="41" y="136"/>
                      </a:cubicBezTo>
                      <a:cubicBezTo>
                        <a:pt x="41" y="48"/>
                        <a:pt x="41" y="48"/>
                        <a:pt x="41" y="48"/>
                      </a:cubicBezTo>
                      <a:cubicBezTo>
                        <a:pt x="41" y="30"/>
                        <a:pt x="55" y="16"/>
                        <a:pt x="73" y="16"/>
                      </a:cubicBezTo>
                      <a:cubicBezTo>
                        <a:pt x="121" y="16"/>
                        <a:pt x="121" y="16"/>
                        <a:pt x="121" y="16"/>
                      </a:cubicBezTo>
                      <a:cubicBezTo>
                        <a:pt x="121" y="0"/>
                        <a:pt x="121" y="0"/>
                        <a:pt x="121" y="0"/>
                      </a:cubicBezTo>
                      <a:lnTo>
                        <a:pt x="7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1" lang="en-US" sz="1400" b="0" i="0" u="none" strike="noStrike" kern="120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cs typeface="+mn-cs"/>
                  </a:endParaRPr>
                </a:p>
              </p:txBody>
            </p:sp>
            <p:sp>
              <p:nvSpPr>
                <p:cNvPr id="72" name="Freeform 68">
                  <a:extLst>
                    <a:ext uri="{FF2B5EF4-FFF2-40B4-BE49-F238E27FC236}">
                      <a16:creationId xmlns:a16="http://schemas.microsoft.com/office/drawing/2014/main" id="{8046A238-5BDC-D6B1-B57D-BE0B60612F7C}"/>
                    </a:ext>
                  </a:extLst>
                </p:cNvPr>
                <p:cNvSpPr>
                  <a:spLocks/>
                </p:cNvSpPr>
                <p:nvPr/>
              </p:nvSpPr>
              <p:spPr bwMode="auto">
                <a:xfrm>
                  <a:off x="1661114" y="2858466"/>
                  <a:ext cx="181442" cy="283995"/>
                </a:xfrm>
                <a:custGeom>
                  <a:avLst/>
                  <a:gdLst>
                    <a:gd name="T0" fmla="*/ 119 w 121"/>
                    <a:gd name="T1" fmla="*/ 31 h 172"/>
                    <a:gd name="T2" fmla="*/ 88 w 121"/>
                    <a:gd name="T3" fmla="*/ 0 h 172"/>
                    <a:gd name="T4" fmla="*/ 57 w 121"/>
                    <a:gd name="T5" fmla="*/ 31 h 172"/>
                    <a:gd name="T6" fmla="*/ 59 w 121"/>
                    <a:gd name="T7" fmla="*/ 36 h 172"/>
                    <a:gd name="T8" fmla="*/ 80 w 121"/>
                    <a:gd name="T9" fmla="*/ 36 h 172"/>
                    <a:gd name="T10" fmla="*/ 80 w 121"/>
                    <a:gd name="T11" fmla="*/ 40 h 172"/>
                    <a:gd name="T12" fmla="*/ 80 w 121"/>
                    <a:gd name="T13" fmla="*/ 40 h 172"/>
                    <a:gd name="T14" fmla="*/ 80 w 121"/>
                    <a:gd name="T15" fmla="*/ 124 h 172"/>
                    <a:gd name="T16" fmla="*/ 48 w 121"/>
                    <a:gd name="T17" fmla="*/ 156 h 172"/>
                    <a:gd name="T18" fmla="*/ 0 w 121"/>
                    <a:gd name="T19" fmla="*/ 156 h 172"/>
                    <a:gd name="T20" fmla="*/ 0 w 121"/>
                    <a:gd name="T21" fmla="*/ 172 h 172"/>
                    <a:gd name="T22" fmla="*/ 48 w 121"/>
                    <a:gd name="T23" fmla="*/ 172 h 172"/>
                    <a:gd name="T24" fmla="*/ 96 w 121"/>
                    <a:gd name="T25" fmla="*/ 124 h 172"/>
                    <a:gd name="T26" fmla="*/ 96 w 121"/>
                    <a:gd name="T27" fmla="*/ 36 h 172"/>
                    <a:gd name="T28" fmla="*/ 117 w 121"/>
                    <a:gd name="T29" fmla="*/ 36 h 172"/>
                    <a:gd name="T30" fmla="*/ 119 w 121"/>
                    <a:gd name="T31" fmla="*/ 3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72">
                      <a:moveTo>
                        <a:pt x="119" y="31"/>
                      </a:moveTo>
                      <a:cubicBezTo>
                        <a:pt x="88" y="0"/>
                        <a:pt x="88" y="0"/>
                        <a:pt x="88" y="0"/>
                      </a:cubicBezTo>
                      <a:cubicBezTo>
                        <a:pt x="57" y="31"/>
                        <a:pt x="57" y="31"/>
                        <a:pt x="57" y="31"/>
                      </a:cubicBezTo>
                      <a:cubicBezTo>
                        <a:pt x="55" y="33"/>
                        <a:pt x="56" y="36"/>
                        <a:pt x="59" y="36"/>
                      </a:cubicBezTo>
                      <a:cubicBezTo>
                        <a:pt x="80" y="36"/>
                        <a:pt x="80" y="36"/>
                        <a:pt x="80" y="36"/>
                      </a:cubicBezTo>
                      <a:cubicBezTo>
                        <a:pt x="80" y="40"/>
                        <a:pt x="80" y="40"/>
                        <a:pt x="80" y="40"/>
                      </a:cubicBezTo>
                      <a:cubicBezTo>
                        <a:pt x="80" y="40"/>
                        <a:pt x="80" y="40"/>
                        <a:pt x="80" y="40"/>
                      </a:cubicBezTo>
                      <a:cubicBezTo>
                        <a:pt x="80" y="124"/>
                        <a:pt x="80" y="124"/>
                        <a:pt x="80" y="124"/>
                      </a:cubicBezTo>
                      <a:cubicBezTo>
                        <a:pt x="80" y="142"/>
                        <a:pt x="66" y="156"/>
                        <a:pt x="48" y="156"/>
                      </a:cubicBezTo>
                      <a:cubicBezTo>
                        <a:pt x="0" y="156"/>
                        <a:pt x="0" y="156"/>
                        <a:pt x="0" y="156"/>
                      </a:cubicBezTo>
                      <a:cubicBezTo>
                        <a:pt x="0" y="172"/>
                        <a:pt x="0" y="172"/>
                        <a:pt x="0" y="172"/>
                      </a:cubicBezTo>
                      <a:cubicBezTo>
                        <a:pt x="48" y="172"/>
                        <a:pt x="48" y="172"/>
                        <a:pt x="48" y="172"/>
                      </a:cubicBezTo>
                      <a:cubicBezTo>
                        <a:pt x="74" y="172"/>
                        <a:pt x="96" y="150"/>
                        <a:pt x="96" y="124"/>
                      </a:cubicBezTo>
                      <a:cubicBezTo>
                        <a:pt x="96" y="36"/>
                        <a:pt x="96" y="36"/>
                        <a:pt x="96" y="36"/>
                      </a:cubicBezTo>
                      <a:cubicBezTo>
                        <a:pt x="117" y="36"/>
                        <a:pt x="117" y="36"/>
                        <a:pt x="117" y="36"/>
                      </a:cubicBezTo>
                      <a:cubicBezTo>
                        <a:pt x="120" y="36"/>
                        <a:pt x="121" y="33"/>
                        <a:pt x="119"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1" lang="en-US" sz="1400" b="0" i="0" u="none" strike="noStrike" kern="120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cs typeface="+mn-cs"/>
                  </a:endParaRPr>
                </a:p>
              </p:txBody>
            </p:sp>
          </p:grpSp>
        </p:grpSp>
        <p:grpSp>
          <p:nvGrpSpPr>
            <p:cNvPr id="26" name="Group 25">
              <a:extLst>
                <a:ext uri="{FF2B5EF4-FFF2-40B4-BE49-F238E27FC236}">
                  <a16:creationId xmlns:a16="http://schemas.microsoft.com/office/drawing/2014/main" id="{B2755A19-CCAE-CE8A-F241-8C4F61A3F088}"/>
                </a:ext>
              </a:extLst>
            </p:cNvPr>
            <p:cNvGrpSpPr/>
            <p:nvPr/>
          </p:nvGrpSpPr>
          <p:grpSpPr>
            <a:xfrm>
              <a:off x="7436045" y="2726275"/>
              <a:ext cx="1095739" cy="911470"/>
              <a:chOff x="7436045" y="2689933"/>
              <a:chExt cx="1095739" cy="911470"/>
            </a:xfrm>
          </p:grpSpPr>
          <p:sp>
            <p:nvSpPr>
              <p:cNvPr id="66" name="Rectangle 65">
                <a:extLst>
                  <a:ext uri="{FF2B5EF4-FFF2-40B4-BE49-F238E27FC236}">
                    <a16:creationId xmlns:a16="http://schemas.microsoft.com/office/drawing/2014/main" id="{E2FAE402-320B-D0F2-54B2-2EA95C2F2735}"/>
                  </a:ext>
                </a:extLst>
              </p:cNvPr>
              <p:cNvSpPr/>
              <p:nvPr/>
            </p:nvSpPr>
            <p:spPr bwMode="auto">
              <a:xfrm>
                <a:off x="7436045"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en-US" sz="900" b="1" i="0" u="none" strike="noStrike" kern="1200" cap="none" spc="0" normalizeH="0" baseline="0" noProof="0">
                    <a:ln>
                      <a:noFill/>
                    </a:ln>
                    <a:solidFill>
                      <a:srgbClr val="0F1C50"/>
                    </a:solidFill>
                    <a:effectLst/>
                    <a:uLnTx/>
                    <a:uFillTx/>
                    <a:latin typeface="Arial"/>
                    <a:cs typeface="+mn-cs"/>
                  </a:rPr>
                  <a:t>Life </a:t>
                </a:r>
                <a:br>
                  <a:rPr kumimoji="1" lang="en-US" sz="900" b="1" i="0" u="none" strike="noStrike" kern="1200" cap="none" spc="0" normalizeH="0" baseline="0" noProof="0">
                    <a:ln>
                      <a:noFill/>
                    </a:ln>
                    <a:solidFill>
                      <a:srgbClr val="0F1C50"/>
                    </a:solidFill>
                    <a:effectLst/>
                    <a:uLnTx/>
                    <a:uFillTx/>
                    <a:latin typeface="Arial"/>
                    <a:cs typeface="+mn-cs"/>
                  </a:rPr>
                </a:br>
                <a:r>
                  <a:rPr kumimoji="1" lang="en-US" sz="900" b="1" i="0" u="none" strike="noStrike" kern="1200" cap="none" spc="0" normalizeH="0" baseline="0" noProof="0">
                    <a:ln>
                      <a:noFill/>
                    </a:ln>
                    <a:solidFill>
                      <a:srgbClr val="0F1C50"/>
                    </a:solidFill>
                    <a:effectLst/>
                    <a:uLnTx/>
                    <a:uFillTx/>
                    <a:latin typeface="Arial"/>
                    <a:cs typeface="+mn-cs"/>
                  </a:rPr>
                  <a:t>Sciences</a:t>
                </a:r>
              </a:p>
            </p:txBody>
          </p:sp>
          <p:pic>
            <p:nvPicPr>
              <p:cNvPr id="67" name="Graphic 66" descr="DNA">
                <a:extLst>
                  <a:ext uri="{FF2B5EF4-FFF2-40B4-BE49-F238E27FC236}">
                    <a16:creationId xmlns:a16="http://schemas.microsoft.com/office/drawing/2014/main" id="{8DD473B5-4F50-025F-7BC4-DEC6DE36645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9204945">
                <a:off x="7730215" y="2689933"/>
                <a:ext cx="507398" cy="507398"/>
              </a:xfrm>
              <a:prstGeom prst="rect">
                <a:avLst/>
              </a:prstGeom>
            </p:spPr>
          </p:pic>
        </p:grpSp>
        <p:grpSp>
          <p:nvGrpSpPr>
            <p:cNvPr id="27" name="Group 26">
              <a:extLst>
                <a:ext uri="{FF2B5EF4-FFF2-40B4-BE49-F238E27FC236}">
                  <a16:creationId xmlns:a16="http://schemas.microsoft.com/office/drawing/2014/main" id="{07994134-19A2-6A87-B31D-9D38191910EE}"/>
                </a:ext>
              </a:extLst>
            </p:cNvPr>
            <p:cNvGrpSpPr/>
            <p:nvPr/>
          </p:nvGrpSpPr>
          <p:grpSpPr>
            <a:xfrm>
              <a:off x="8694654" y="2634153"/>
              <a:ext cx="1095739" cy="1003592"/>
              <a:chOff x="8694654" y="2597811"/>
              <a:chExt cx="1095739" cy="1003592"/>
            </a:xfrm>
          </p:grpSpPr>
          <p:sp>
            <p:nvSpPr>
              <p:cNvPr id="64" name="Rectangle 63">
                <a:extLst>
                  <a:ext uri="{FF2B5EF4-FFF2-40B4-BE49-F238E27FC236}">
                    <a16:creationId xmlns:a16="http://schemas.microsoft.com/office/drawing/2014/main" id="{79543B3A-1A75-9B42-4CEB-738BB170A45A}"/>
                  </a:ext>
                </a:extLst>
              </p:cNvPr>
              <p:cNvSpPr/>
              <p:nvPr/>
            </p:nvSpPr>
            <p:spPr bwMode="auto">
              <a:xfrm>
                <a:off x="8694654"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9144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Commercial</a:t>
                </a:r>
                <a:endParaRPr kumimoji="1" lang="en-US" sz="900" b="1" i="0" u="none" strike="noStrike" kern="1200" cap="none" spc="0" normalizeH="0" baseline="0" noProof="0">
                  <a:ln>
                    <a:noFill/>
                  </a:ln>
                  <a:solidFill>
                    <a:srgbClr val="0F1C50"/>
                  </a:solidFill>
                  <a:effectLst/>
                  <a:uLnTx/>
                  <a:uFillTx/>
                  <a:latin typeface="Arial"/>
                  <a:cs typeface="+mn-cs"/>
                </a:endParaRPr>
              </a:p>
            </p:txBody>
          </p:sp>
          <p:pic>
            <p:nvPicPr>
              <p:cNvPr id="65" name="Graphic 64" descr="City">
                <a:extLst>
                  <a:ext uri="{FF2B5EF4-FFF2-40B4-BE49-F238E27FC236}">
                    <a16:creationId xmlns:a16="http://schemas.microsoft.com/office/drawing/2014/main" id="{A8AB29BF-DC97-B92F-0059-E9D2E3BA70C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93770" y="2597811"/>
                <a:ext cx="697506" cy="697506"/>
              </a:xfrm>
              <a:prstGeom prst="rect">
                <a:avLst/>
              </a:prstGeom>
            </p:spPr>
          </p:pic>
        </p:grpSp>
        <p:grpSp>
          <p:nvGrpSpPr>
            <p:cNvPr id="28" name="Group 27">
              <a:extLst>
                <a:ext uri="{FF2B5EF4-FFF2-40B4-BE49-F238E27FC236}">
                  <a16:creationId xmlns:a16="http://schemas.microsoft.com/office/drawing/2014/main" id="{A9643EB6-22AB-F7BE-17EF-F152B439F43C}"/>
                </a:ext>
              </a:extLst>
            </p:cNvPr>
            <p:cNvGrpSpPr/>
            <p:nvPr/>
          </p:nvGrpSpPr>
          <p:grpSpPr>
            <a:xfrm>
              <a:off x="3660218" y="2770914"/>
              <a:ext cx="1095739" cy="866831"/>
              <a:chOff x="3660218" y="2734572"/>
              <a:chExt cx="1095739" cy="866831"/>
            </a:xfrm>
          </p:grpSpPr>
          <p:sp>
            <p:nvSpPr>
              <p:cNvPr id="48" name="Rectangle 47">
                <a:extLst>
                  <a:ext uri="{FF2B5EF4-FFF2-40B4-BE49-F238E27FC236}">
                    <a16:creationId xmlns:a16="http://schemas.microsoft.com/office/drawing/2014/main" id="{557C90C0-94D3-0D43-933D-197DC9183FFD}"/>
                  </a:ext>
                </a:extLst>
              </p:cNvPr>
              <p:cNvSpPr/>
              <p:nvPr/>
            </p:nvSpPr>
            <p:spPr bwMode="auto">
              <a:xfrm>
                <a:off x="3660218"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Manufacturing  &amp; Automotive</a:t>
                </a:r>
              </a:p>
            </p:txBody>
          </p:sp>
          <p:grpSp>
            <p:nvGrpSpPr>
              <p:cNvPr id="49" name="Group 48">
                <a:extLst>
                  <a:ext uri="{FF2B5EF4-FFF2-40B4-BE49-F238E27FC236}">
                    <a16:creationId xmlns:a16="http://schemas.microsoft.com/office/drawing/2014/main" id="{B2FC755E-9DE6-F81C-7E46-ED47E3AD6F1E}"/>
                  </a:ext>
                </a:extLst>
              </p:cNvPr>
              <p:cNvGrpSpPr/>
              <p:nvPr/>
            </p:nvGrpSpPr>
            <p:grpSpPr>
              <a:xfrm>
                <a:off x="3824536" y="2734572"/>
                <a:ext cx="767120" cy="493433"/>
                <a:chOff x="3954942" y="2854203"/>
                <a:chExt cx="506274" cy="325648"/>
              </a:xfrm>
            </p:grpSpPr>
            <p:sp>
              <p:nvSpPr>
                <p:cNvPr id="50" name="Freeform 5">
                  <a:extLst>
                    <a:ext uri="{FF2B5EF4-FFF2-40B4-BE49-F238E27FC236}">
                      <a16:creationId xmlns:a16="http://schemas.microsoft.com/office/drawing/2014/main" id="{94DDA2AB-DA35-ACE2-0239-A40B0AABF1CD}"/>
                    </a:ext>
                  </a:extLst>
                </p:cNvPr>
                <p:cNvSpPr>
                  <a:spLocks/>
                </p:cNvSpPr>
                <p:nvPr/>
              </p:nvSpPr>
              <p:spPr bwMode="auto">
                <a:xfrm>
                  <a:off x="3981174" y="2961378"/>
                  <a:ext cx="99681" cy="109649"/>
                </a:xfrm>
                <a:custGeom>
                  <a:avLst/>
                  <a:gdLst>
                    <a:gd name="T0" fmla="*/ 0 w 885"/>
                    <a:gd name="T1" fmla="*/ 442 h 886"/>
                    <a:gd name="T2" fmla="*/ 443 w 885"/>
                    <a:gd name="T3" fmla="*/ 1 h 886"/>
                    <a:gd name="T4" fmla="*/ 885 w 885"/>
                    <a:gd name="T5" fmla="*/ 444 h 886"/>
                    <a:gd name="T6" fmla="*/ 441 w 885"/>
                    <a:gd name="T7" fmla="*/ 885 h 886"/>
                    <a:gd name="T8" fmla="*/ 0 w 885"/>
                    <a:gd name="T9" fmla="*/ 442 h 886"/>
                  </a:gdLst>
                  <a:ahLst/>
                  <a:cxnLst>
                    <a:cxn ang="0">
                      <a:pos x="T0" y="T1"/>
                    </a:cxn>
                    <a:cxn ang="0">
                      <a:pos x="T2" y="T3"/>
                    </a:cxn>
                    <a:cxn ang="0">
                      <a:pos x="T4" y="T5"/>
                    </a:cxn>
                    <a:cxn ang="0">
                      <a:pos x="T6" y="T7"/>
                    </a:cxn>
                    <a:cxn ang="0">
                      <a:pos x="T8" y="T9"/>
                    </a:cxn>
                  </a:cxnLst>
                  <a:rect l="0" t="0" r="r" b="b"/>
                  <a:pathLst>
                    <a:path w="885" h="886">
                      <a:moveTo>
                        <a:pt x="0" y="442"/>
                      </a:moveTo>
                      <a:cubicBezTo>
                        <a:pt x="0" y="197"/>
                        <a:pt x="198" y="0"/>
                        <a:pt x="443" y="1"/>
                      </a:cubicBezTo>
                      <a:cubicBezTo>
                        <a:pt x="688" y="1"/>
                        <a:pt x="885" y="199"/>
                        <a:pt x="885" y="444"/>
                      </a:cubicBezTo>
                      <a:cubicBezTo>
                        <a:pt x="884" y="688"/>
                        <a:pt x="685" y="886"/>
                        <a:pt x="441" y="885"/>
                      </a:cubicBezTo>
                      <a:cubicBezTo>
                        <a:pt x="197" y="885"/>
                        <a:pt x="0" y="687"/>
                        <a:pt x="0" y="442"/>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1" name="Freeform 6">
                  <a:extLst>
                    <a:ext uri="{FF2B5EF4-FFF2-40B4-BE49-F238E27FC236}">
                      <a16:creationId xmlns:a16="http://schemas.microsoft.com/office/drawing/2014/main" id="{D6397F92-94A8-9D9D-CC98-0B0E2D2E4D67}"/>
                    </a:ext>
                  </a:extLst>
                </p:cNvPr>
                <p:cNvSpPr>
                  <a:spLocks/>
                </p:cNvSpPr>
                <p:nvPr/>
              </p:nvSpPr>
              <p:spPr bwMode="auto">
                <a:xfrm>
                  <a:off x="3969182" y="3049180"/>
                  <a:ext cx="123664" cy="84504"/>
                </a:xfrm>
                <a:custGeom>
                  <a:avLst/>
                  <a:gdLst>
                    <a:gd name="T0" fmla="*/ 1099 w 1099"/>
                    <a:gd name="T1" fmla="*/ 683 h 683"/>
                    <a:gd name="T2" fmla="*/ 0 w 1099"/>
                    <a:gd name="T3" fmla="*/ 683 h 683"/>
                    <a:gd name="T4" fmla="*/ 139 w 1099"/>
                    <a:gd name="T5" fmla="*/ 0 h 683"/>
                    <a:gd name="T6" fmla="*/ 549 w 1099"/>
                    <a:gd name="T7" fmla="*/ 221 h 683"/>
                    <a:gd name="T8" fmla="*/ 959 w 1099"/>
                    <a:gd name="T9" fmla="*/ 0 h 683"/>
                    <a:gd name="T10" fmla="*/ 1099 w 1099"/>
                    <a:gd name="T11" fmla="*/ 683 h 683"/>
                  </a:gdLst>
                  <a:ahLst/>
                  <a:cxnLst>
                    <a:cxn ang="0">
                      <a:pos x="T0" y="T1"/>
                    </a:cxn>
                    <a:cxn ang="0">
                      <a:pos x="T2" y="T3"/>
                    </a:cxn>
                    <a:cxn ang="0">
                      <a:pos x="T4" y="T5"/>
                    </a:cxn>
                    <a:cxn ang="0">
                      <a:pos x="T6" y="T7"/>
                    </a:cxn>
                    <a:cxn ang="0">
                      <a:pos x="T8" y="T9"/>
                    </a:cxn>
                    <a:cxn ang="0">
                      <a:pos x="T10" y="T11"/>
                    </a:cxn>
                  </a:cxnLst>
                  <a:rect l="0" t="0" r="r" b="b"/>
                  <a:pathLst>
                    <a:path w="1099" h="683">
                      <a:moveTo>
                        <a:pt x="1099" y="683"/>
                      </a:moveTo>
                      <a:cubicBezTo>
                        <a:pt x="732" y="683"/>
                        <a:pt x="367" y="683"/>
                        <a:pt x="0" y="683"/>
                      </a:cubicBezTo>
                      <a:cubicBezTo>
                        <a:pt x="46" y="456"/>
                        <a:pt x="92" y="230"/>
                        <a:pt x="139" y="0"/>
                      </a:cubicBezTo>
                      <a:cubicBezTo>
                        <a:pt x="241" y="143"/>
                        <a:pt x="376" y="220"/>
                        <a:pt x="549" y="221"/>
                      </a:cubicBezTo>
                      <a:cubicBezTo>
                        <a:pt x="722" y="221"/>
                        <a:pt x="856" y="143"/>
                        <a:pt x="959" y="0"/>
                      </a:cubicBezTo>
                      <a:cubicBezTo>
                        <a:pt x="1006" y="229"/>
                        <a:pt x="1052" y="456"/>
                        <a:pt x="1099" y="683"/>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2" name="Freeform 7">
                  <a:extLst>
                    <a:ext uri="{FF2B5EF4-FFF2-40B4-BE49-F238E27FC236}">
                      <a16:creationId xmlns:a16="http://schemas.microsoft.com/office/drawing/2014/main" id="{623A3BF8-068D-38D5-D27C-760B9CC5A53F}"/>
                    </a:ext>
                  </a:extLst>
                </p:cNvPr>
                <p:cNvSpPr>
                  <a:spLocks/>
                </p:cNvSpPr>
                <p:nvPr/>
              </p:nvSpPr>
              <p:spPr bwMode="auto">
                <a:xfrm>
                  <a:off x="3954942" y="3139454"/>
                  <a:ext cx="151770" cy="36687"/>
                </a:xfrm>
                <a:custGeom>
                  <a:avLst/>
                  <a:gdLst>
                    <a:gd name="T0" fmla="*/ 2 w 1349"/>
                    <a:gd name="T1" fmla="*/ 297 h 297"/>
                    <a:gd name="T2" fmla="*/ 3 w 1349"/>
                    <a:gd name="T3" fmla="*/ 116 h 297"/>
                    <a:gd name="T4" fmla="*/ 130 w 1349"/>
                    <a:gd name="T5" fmla="*/ 0 h 297"/>
                    <a:gd name="T6" fmla="*/ 148 w 1349"/>
                    <a:gd name="T7" fmla="*/ 0 h 297"/>
                    <a:gd name="T8" fmla="*/ 1204 w 1349"/>
                    <a:gd name="T9" fmla="*/ 0 h 297"/>
                    <a:gd name="T10" fmla="*/ 1349 w 1349"/>
                    <a:gd name="T11" fmla="*/ 146 h 297"/>
                    <a:gd name="T12" fmla="*/ 1349 w 1349"/>
                    <a:gd name="T13" fmla="*/ 297 h 297"/>
                    <a:gd name="T14" fmla="*/ 2 w 1349"/>
                    <a:gd name="T15" fmla="*/ 297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9" h="297">
                      <a:moveTo>
                        <a:pt x="2" y="297"/>
                      </a:moveTo>
                      <a:cubicBezTo>
                        <a:pt x="2" y="236"/>
                        <a:pt x="0" y="176"/>
                        <a:pt x="3" y="116"/>
                      </a:cubicBezTo>
                      <a:cubicBezTo>
                        <a:pt x="6" y="53"/>
                        <a:pt x="64" y="3"/>
                        <a:pt x="130" y="0"/>
                      </a:cubicBezTo>
                      <a:cubicBezTo>
                        <a:pt x="136" y="0"/>
                        <a:pt x="142" y="0"/>
                        <a:pt x="148" y="0"/>
                      </a:cubicBezTo>
                      <a:cubicBezTo>
                        <a:pt x="500" y="0"/>
                        <a:pt x="852" y="0"/>
                        <a:pt x="1204" y="0"/>
                      </a:cubicBezTo>
                      <a:cubicBezTo>
                        <a:pt x="1295" y="0"/>
                        <a:pt x="1349" y="55"/>
                        <a:pt x="1349" y="146"/>
                      </a:cubicBezTo>
                      <a:cubicBezTo>
                        <a:pt x="1349" y="196"/>
                        <a:pt x="1349" y="246"/>
                        <a:pt x="1349" y="297"/>
                      </a:cubicBezTo>
                      <a:cubicBezTo>
                        <a:pt x="900" y="297"/>
                        <a:pt x="452" y="297"/>
                        <a:pt x="2" y="297"/>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3" name="Freeform 8">
                  <a:extLst>
                    <a:ext uri="{FF2B5EF4-FFF2-40B4-BE49-F238E27FC236}">
                      <a16:creationId xmlns:a16="http://schemas.microsoft.com/office/drawing/2014/main" id="{0BF88D68-D19B-7613-4CBC-709CF6674616}"/>
                    </a:ext>
                  </a:extLst>
                </p:cNvPr>
                <p:cNvSpPr>
                  <a:spLocks/>
                </p:cNvSpPr>
                <p:nvPr/>
              </p:nvSpPr>
              <p:spPr bwMode="auto">
                <a:xfrm>
                  <a:off x="4059120" y="2854203"/>
                  <a:ext cx="71950" cy="79145"/>
                </a:xfrm>
                <a:custGeom>
                  <a:avLst/>
                  <a:gdLst>
                    <a:gd name="T0" fmla="*/ 319 w 639"/>
                    <a:gd name="T1" fmla="*/ 638 h 638"/>
                    <a:gd name="T2" fmla="*/ 1 w 639"/>
                    <a:gd name="T3" fmla="*/ 317 h 638"/>
                    <a:gd name="T4" fmla="*/ 319 w 639"/>
                    <a:gd name="T5" fmla="*/ 1 h 638"/>
                    <a:gd name="T6" fmla="*/ 638 w 639"/>
                    <a:gd name="T7" fmla="*/ 320 h 638"/>
                    <a:gd name="T8" fmla="*/ 319 w 639"/>
                    <a:gd name="T9" fmla="*/ 638 h 638"/>
                  </a:gdLst>
                  <a:ahLst/>
                  <a:cxnLst>
                    <a:cxn ang="0">
                      <a:pos x="T0" y="T1"/>
                    </a:cxn>
                    <a:cxn ang="0">
                      <a:pos x="T2" y="T3"/>
                    </a:cxn>
                    <a:cxn ang="0">
                      <a:pos x="T4" y="T5"/>
                    </a:cxn>
                    <a:cxn ang="0">
                      <a:pos x="T6" y="T7"/>
                    </a:cxn>
                    <a:cxn ang="0">
                      <a:pos x="T8" y="T9"/>
                    </a:cxn>
                  </a:cxnLst>
                  <a:rect l="0" t="0" r="r" b="b"/>
                  <a:pathLst>
                    <a:path w="639" h="638">
                      <a:moveTo>
                        <a:pt x="319" y="638"/>
                      </a:moveTo>
                      <a:cubicBezTo>
                        <a:pt x="142" y="637"/>
                        <a:pt x="0" y="493"/>
                        <a:pt x="1" y="317"/>
                      </a:cubicBezTo>
                      <a:cubicBezTo>
                        <a:pt x="2" y="143"/>
                        <a:pt x="144" y="1"/>
                        <a:pt x="319" y="1"/>
                      </a:cubicBezTo>
                      <a:cubicBezTo>
                        <a:pt x="494" y="0"/>
                        <a:pt x="639" y="145"/>
                        <a:pt x="638" y="320"/>
                      </a:cubicBezTo>
                      <a:cubicBezTo>
                        <a:pt x="637" y="496"/>
                        <a:pt x="493" y="638"/>
                        <a:pt x="319" y="638"/>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4" name="Freeform 9">
                  <a:extLst>
                    <a:ext uri="{FF2B5EF4-FFF2-40B4-BE49-F238E27FC236}">
                      <a16:creationId xmlns:a16="http://schemas.microsoft.com/office/drawing/2014/main" id="{39F07676-8B13-8096-A43C-9B830A28E5BD}"/>
                    </a:ext>
                  </a:extLst>
                </p:cNvPr>
                <p:cNvSpPr>
                  <a:spLocks/>
                </p:cNvSpPr>
                <p:nvPr/>
              </p:nvSpPr>
              <p:spPr bwMode="auto">
                <a:xfrm>
                  <a:off x="4026892" y="2909027"/>
                  <a:ext cx="76822" cy="82030"/>
                </a:xfrm>
                <a:custGeom>
                  <a:avLst/>
                  <a:gdLst>
                    <a:gd name="T0" fmla="*/ 0 w 683"/>
                    <a:gd name="T1" fmla="*/ 378 h 665"/>
                    <a:gd name="T2" fmla="*/ 261 w 683"/>
                    <a:gd name="T3" fmla="*/ 0 h 665"/>
                    <a:gd name="T4" fmla="*/ 683 w 683"/>
                    <a:gd name="T5" fmla="*/ 236 h 665"/>
                    <a:gd name="T6" fmla="*/ 481 w 683"/>
                    <a:gd name="T7" fmla="*/ 665 h 665"/>
                    <a:gd name="T8" fmla="*/ 0 w 683"/>
                    <a:gd name="T9" fmla="*/ 378 h 665"/>
                  </a:gdLst>
                  <a:ahLst/>
                  <a:cxnLst>
                    <a:cxn ang="0">
                      <a:pos x="T0" y="T1"/>
                    </a:cxn>
                    <a:cxn ang="0">
                      <a:pos x="T2" y="T3"/>
                    </a:cxn>
                    <a:cxn ang="0">
                      <a:pos x="T4" y="T5"/>
                    </a:cxn>
                    <a:cxn ang="0">
                      <a:pos x="T6" y="T7"/>
                    </a:cxn>
                    <a:cxn ang="0">
                      <a:pos x="T8" y="T9"/>
                    </a:cxn>
                  </a:cxnLst>
                  <a:rect l="0" t="0" r="r" b="b"/>
                  <a:pathLst>
                    <a:path w="683" h="665">
                      <a:moveTo>
                        <a:pt x="0" y="378"/>
                      </a:moveTo>
                      <a:cubicBezTo>
                        <a:pt x="88" y="251"/>
                        <a:pt x="174" y="126"/>
                        <a:pt x="261" y="0"/>
                      </a:cubicBezTo>
                      <a:cubicBezTo>
                        <a:pt x="344" y="182"/>
                        <a:pt x="483" y="260"/>
                        <a:pt x="683" y="236"/>
                      </a:cubicBezTo>
                      <a:cubicBezTo>
                        <a:pt x="616" y="379"/>
                        <a:pt x="549" y="521"/>
                        <a:pt x="481" y="665"/>
                      </a:cubicBezTo>
                      <a:cubicBezTo>
                        <a:pt x="380" y="469"/>
                        <a:pt x="220" y="376"/>
                        <a:pt x="0" y="378"/>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5" name="Freeform 10">
                  <a:extLst>
                    <a:ext uri="{FF2B5EF4-FFF2-40B4-BE49-F238E27FC236}">
                      <a16:creationId xmlns:a16="http://schemas.microsoft.com/office/drawing/2014/main" id="{3B80994F-ADCC-8CDB-68A5-FAC4AA0C7098}"/>
                    </a:ext>
                  </a:extLst>
                </p:cNvPr>
                <p:cNvSpPr>
                  <a:spLocks/>
                </p:cNvSpPr>
                <p:nvPr/>
              </p:nvSpPr>
              <p:spPr bwMode="auto">
                <a:xfrm>
                  <a:off x="4157677" y="2918920"/>
                  <a:ext cx="43845" cy="48229"/>
                </a:xfrm>
                <a:custGeom>
                  <a:avLst/>
                  <a:gdLst>
                    <a:gd name="T0" fmla="*/ 388 w 388"/>
                    <a:gd name="T1" fmla="*/ 194 h 388"/>
                    <a:gd name="T2" fmla="*/ 194 w 388"/>
                    <a:gd name="T3" fmla="*/ 388 h 388"/>
                    <a:gd name="T4" fmla="*/ 0 w 388"/>
                    <a:gd name="T5" fmla="*/ 193 h 388"/>
                    <a:gd name="T6" fmla="*/ 194 w 388"/>
                    <a:gd name="T7" fmla="*/ 0 h 388"/>
                    <a:gd name="T8" fmla="*/ 388 w 388"/>
                    <a:gd name="T9" fmla="*/ 194 h 388"/>
                  </a:gdLst>
                  <a:ahLst/>
                  <a:cxnLst>
                    <a:cxn ang="0">
                      <a:pos x="T0" y="T1"/>
                    </a:cxn>
                    <a:cxn ang="0">
                      <a:pos x="T2" y="T3"/>
                    </a:cxn>
                    <a:cxn ang="0">
                      <a:pos x="T4" y="T5"/>
                    </a:cxn>
                    <a:cxn ang="0">
                      <a:pos x="T6" y="T7"/>
                    </a:cxn>
                    <a:cxn ang="0">
                      <a:pos x="T8" y="T9"/>
                    </a:cxn>
                  </a:cxnLst>
                  <a:rect l="0" t="0" r="r" b="b"/>
                  <a:pathLst>
                    <a:path w="388" h="388">
                      <a:moveTo>
                        <a:pt x="388" y="194"/>
                      </a:moveTo>
                      <a:cubicBezTo>
                        <a:pt x="388" y="302"/>
                        <a:pt x="302" y="388"/>
                        <a:pt x="194" y="388"/>
                      </a:cubicBezTo>
                      <a:cubicBezTo>
                        <a:pt x="86" y="388"/>
                        <a:pt x="0" y="301"/>
                        <a:pt x="0" y="193"/>
                      </a:cubicBezTo>
                      <a:cubicBezTo>
                        <a:pt x="0" y="87"/>
                        <a:pt x="87" y="0"/>
                        <a:pt x="194" y="0"/>
                      </a:cubicBezTo>
                      <a:cubicBezTo>
                        <a:pt x="301" y="0"/>
                        <a:pt x="388" y="86"/>
                        <a:pt x="388" y="19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6" name="Freeform 11">
                  <a:extLst>
                    <a:ext uri="{FF2B5EF4-FFF2-40B4-BE49-F238E27FC236}">
                      <a16:creationId xmlns:a16="http://schemas.microsoft.com/office/drawing/2014/main" id="{EF73E03B-5D8A-585C-C8C3-5662F82EFDD5}"/>
                    </a:ext>
                  </a:extLst>
                </p:cNvPr>
                <p:cNvSpPr>
                  <a:spLocks/>
                </p:cNvSpPr>
                <p:nvPr/>
              </p:nvSpPr>
              <p:spPr bwMode="auto">
                <a:xfrm>
                  <a:off x="4114581" y="2892127"/>
                  <a:ext cx="55087" cy="56061"/>
                </a:xfrm>
                <a:custGeom>
                  <a:avLst/>
                  <a:gdLst>
                    <a:gd name="T0" fmla="*/ 0 w 490"/>
                    <a:gd name="T1" fmla="*/ 334 h 454"/>
                    <a:gd name="T2" fmla="*/ 191 w 490"/>
                    <a:gd name="T3" fmla="*/ 0 h 454"/>
                    <a:gd name="T4" fmla="*/ 490 w 490"/>
                    <a:gd name="T5" fmla="*/ 187 h 454"/>
                    <a:gd name="T6" fmla="*/ 340 w 490"/>
                    <a:gd name="T7" fmla="*/ 454 h 454"/>
                    <a:gd name="T8" fmla="*/ 0 w 490"/>
                    <a:gd name="T9" fmla="*/ 334 h 454"/>
                  </a:gdLst>
                  <a:ahLst/>
                  <a:cxnLst>
                    <a:cxn ang="0">
                      <a:pos x="T0" y="T1"/>
                    </a:cxn>
                    <a:cxn ang="0">
                      <a:pos x="T2" y="T3"/>
                    </a:cxn>
                    <a:cxn ang="0">
                      <a:pos x="T4" y="T5"/>
                    </a:cxn>
                    <a:cxn ang="0">
                      <a:pos x="T6" y="T7"/>
                    </a:cxn>
                    <a:cxn ang="0">
                      <a:pos x="T8" y="T9"/>
                    </a:cxn>
                  </a:cxnLst>
                  <a:rect l="0" t="0" r="r" b="b"/>
                  <a:pathLst>
                    <a:path w="490" h="454">
                      <a:moveTo>
                        <a:pt x="0" y="334"/>
                      </a:moveTo>
                      <a:cubicBezTo>
                        <a:pt x="126" y="257"/>
                        <a:pt x="189" y="147"/>
                        <a:pt x="191" y="0"/>
                      </a:cubicBezTo>
                      <a:cubicBezTo>
                        <a:pt x="291" y="63"/>
                        <a:pt x="390" y="125"/>
                        <a:pt x="490" y="187"/>
                      </a:cubicBezTo>
                      <a:cubicBezTo>
                        <a:pt x="379" y="242"/>
                        <a:pt x="328" y="329"/>
                        <a:pt x="340" y="454"/>
                      </a:cubicBezTo>
                      <a:cubicBezTo>
                        <a:pt x="227" y="414"/>
                        <a:pt x="115" y="375"/>
                        <a:pt x="0" y="33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7" name="Freeform 12">
                  <a:extLst>
                    <a:ext uri="{FF2B5EF4-FFF2-40B4-BE49-F238E27FC236}">
                      <a16:creationId xmlns:a16="http://schemas.microsoft.com/office/drawing/2014/main" id="{4DBB03ED-E1AD-5268-1016-41251DEA81EF}"/>
                    </a:ext>
                  </a:extLst>
                </p:cNvPr>
                <p:cNvSpPr>
                  <a:spLocks/>
                </p:cNvSpPr>
                <p:nvPr/>
              </p:nvSpPr>
              <p:spPr bwMode="auto">
                <a:xfrm>
                  <a:off x="4148308" y="2959730"/>
                  <a:ext cx="30729" cy="65954"/>
                </a:xfrm>
                <a:custGeom>
                  <a:avLst/>
                  <a:gdLst>
                    <a:gd name="T0" fmla="*/ 273 w 273"/>
                    <a:gd name="T1" fmla="*/ 504 h 531"/>
                    <a:gd name="T2" fmla="*/ 206 w 273"/>
                    <a:gd name="T3" fmla="*/ 530 h 531"/>
                    <a:gd name="T4" fmla="*/ 190 w 273"/>
                    <a:gd name="T5" fmla="*/ 524 h 531"/>
                    <a:gd name="T6" fmla="*/ 4 w 273"/>
                    <a:gd name="T7" fmla="*/ 257 h 531"/>
                    <a:gd name="T8" fmla="*/ 1 w 273"/>
                    <a:gd name="T9" fmla="*/ 239 h 531"/>
                    <a:gd name="T10" fmla="*/ 84 w 273"/>
                    <a:gd name="T11" fmla="*/ 0 h 531"/>
                    <a:gd name="T12" fmla="*/ 250 w 273"/>
                    <a:gd name="T13" fmla="*/ 108 h 531"/>
                    <a:gd name="T14" fmla="*/ 173 w 273"/>
                    <a:gd name="T15" fmla="*/ 193 h 531"/>
                    <a:gd name="T16" fmla="*/ 167 w 273"/>
                    <a:gd name="T17" fmla="*/ 226 h 531"/>
                    <a:gd name="T18" fmla="*/ 273 w 273"/>
                    <a:gd name="T19" fmla="*/ 50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531">
                      <a:moveTo>
                        <a:pt x="273" y="504"/>
                      </a:moveTo>
                      <a:cubicBezTo>
                        <a:pt x="249" y="513"/>
                        <a:pt x="228" y="522"/>
                        <a:pt x="206" y="530"/>
                      </a:cubicBezTo>
                      <a:cubicBezTo>
                        <a:pt x="201" y="531"/>
                        <a:pt x="193" y="528"/>
                        <a:pt x="190" y="524"/>
                      </a:cubicBezTo>
                      <a:cubicBezTo>
                        <a:pt x="127" y="435"/>
                        <a:pt x="65" y="346"/>
                        <a:pt x="4" y="257"/>
                      </a:cubicBezTo>
                      <a:cubicBezTo>
                        <a:pt x="1" y="253"/>
                        <a:pt x="0" y="245"/>
                        <a:pt x="1" y="239"/>
                      </a:cubicBezTo>
                      <a:cubicBezTo>
                        <a:pt x="28" y="161"/>
                        <a:pt x="55" y="82"/>
                        <a:pt x="84" y="0"/>
                      </a:cubicBezTo>
                      <a:cubicBezTo>
                        <a:pt x="125" y="58"/>
                        <a:pt x="179" y="94"/>
                        <a:pt x="250" y="108"/>
                      </a:cubicBezTo>
                      <a:cubicBezTo>
                        <a:pt x="223" y="138"/>
                        <a:pt x="198" y="166"/>
                        <a:pt x="173" y="193"/>
                      </a:cubicBezTo>
                      <a:cubicBezTo>
                        <a:pt x="162" y="203"/>
                        <a:pt x="161" y="212"/>
                        <a:pt x="167" y="226"/>
                      </a:cubicBezTo>
                      <a:cubicBezTo>
                        <a:pt x="202" y="318"/>
                        <a:pt x="237" y="410"/>
                        <a:pt x="273" y="50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8" name="Freeform 13">
                  <a:extLst>
                    <a:ext uri="{FF2B5EF4-FFF2-40B4-BE49-F238E27FC236}">
                      <a16:creationId xmlns:a16="http://schemas.microsoft.com/office/drawing/2014/main" id="{10A9A496-998D-84ED-EBF2-578884EEB9D6}"/>
                    </a:ext>
                  </a:extLst>
                </p:cNvPr>
                <p:cNvSpPr>
                  <a:spLocks/>
                </p:cNvSpPr>
                <p:nvPr/>
              </p:nvSpPr>
              <p:spPr bwMode="auto">
                <a:xfrm>
                  <a:off x="4197774" y="2915623"/>
                  <a:ext cx="56960" cy="38336"/>
                </a:xfrm>
                <a:custGeom>
                  <a:avLst/>
                  <a:gdLst>
                    <a:gd name="T0" fmla="*/ 0 w 509"/>
                    <a:gd name="T1" fmla="*/ 44 h 310"/>
                    <a:gd name="T2" fmla="*/ 128 w 509"/>
                    <a:gd name="T3" fmla="*/ 21 h 310"/>
                    <a:gd name="T4" fmla="*/ 243 w 509"/>
                    <a:gd name="T5" fmla="*/ 1 h 310"/>
                    <a:gd name="T6" fmla="*/ 269 w 509"/>
                    <a:gd name="T7" fmla="*/ 7 h 310"/>
                    <a:gd name="T8" fmla="*/ 504 w 509"/>
                    <a:gd name="T9" fmla="*/ 233 h 310"/>
                    <a:gd name="T10" fmla="*/ 509 w 509"/>
                    <a:gd name="T11" fmla="*/ 240 h 310"/>
                    <a:gd name="T12" fmla="*/ 469 w 509"/>
                    <a:gd name="T13" fmla="*/ 310 h 310"/>
                    <a:gd name="T14" fmla="*/ 334 w 509"/>
                    <a:gd name="T15" fmla="*/ 233 h 310"/>
                    <a:gd name="T16" fmla="*/ 208 w 509"/>
                    <a:gd name="T17" fmla="*/ 160 h 310"/>
                    <a:gd name="T18" fmla="*/ 178 w 509"/>
                    <a:gd name="T19" fmla="*/ 160 h 310"/>
                    <a:gd name="T20" fmla="*/ 81 w 509"/>
                    <a:gd name="T21" fmla="*/ 225 h 310"/>
                    <a:gd name="T22" fmla="*/ 0 w 509"/>
                    <a:gd name="T23" fmla="*/ 4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310">
                      <a:moveTo>
                        <a:pt x="0" y="44"/>
                      </a:moveTo>
                      <a:cubicBezTo>
                        <a:pt x="45" y="35"/>
                        <a:pt x="87" y="28"/>
                        <a:pt x="128" y="21"/>
                      </a:cubicBezTo>
                      <a:cubicBezTo>
                        <a:pt x="166" y="14"/>
                        <a:pt x="204" y="7"/>
                        <a:pt x="243" y="1"/>
                      </a:cubicBezTo>
                      <a:cubicBezTo>
                        <a:pt x="251" y="0"/>
                        <a:pt x="264" y="1"/>
                        <a:pt x="269" y="7"/>
                      </a:cubicBezTo>
                      <a:cubicBezTo>
                        <a:pt x="348" y="82"/>
                        <a:pt x="426" y="158"/>
                        <a:pt x="504" y="233"/>
                      </a:cubicBezTo>
                      <a:cubicBezTo>
                        <a:pt x="506" y="235"/>
                        <a:pt x="507" y="238"/>
                        <a:pt x="509" y="240"/>
                      </a:cubicBezTo>
                      <a:cubicBezTo>
                        <a:pt x="496" y="263"/>
                        <a:pt x="483" y="286"/>
                        <a:pt x="469" y="310"/>
                      </a:cubicBezTo>
                      <a:cubicBezTo>
                        <a:pt x="423" y="284"/>
                        <a:pt x="379" y="258"/>
                        <a:pt x="334" y="233"/>
                      </a:cubicBezTo>
                      <a:cubicBezTo>
                        <a:pt x="292" y="209"/>
                        <a:pt x="250" y="185"/>
                        <a:pt x="208" y="160"/>
                      </a:cubicBezTo>
                      <a:cubicBezTo>
                        <a:pt x="197" y="153"/>
                        <a:pt x="189" y="152"/>
                        <a:pt x="178" y="160"/>
                      </a:cubicBezTo>
                      <a:cubicBezTo>
                        <a:pt x="147" y="182"/>
                        <a:pt x="115" y="202"/>
                        <a:pt x="81" y="225"/>
                      </a:cubicBezTo>
                      <a:cubicBezTo>
                        <a:pt x="78" y="153"/>
                        <a:pt x="53" y="93"/>
                        <a:pt x="0" y="4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9" name="Freeform 14">
                  <a:extLst>
                    <a:ext uri="{FF2B5EF4-FFF2-40B4-BE49-F238E27FC236}">
                      <a16:creationId xmlns:a16="http://schemas.microsoft.com/office/drawing/2014/main" id="{7B48AE34-9F47-5446-DBA5-972F3F452F41}"/>
                    </a:ext>
                  </a:extLst>
                </p:cNvPr>
                <p:cNvSpPr>
                  <a:spLocks/>
                </p:cNvSpPr>
                <p:nvPr/>
              </p:nvSpPr>
              <p:spPr bwMode="auto">
                <a:xfrm>
                  <a:off x="4189529" y="2960966"/>
                  <a:ext cx="271687" cy="218885"/>
                </a:xfrm>
                <a:custGeom>
                  <a:avLst/>
                  <a:gdLst>
                    <a:gd name="T0" fmla="*/ 2214 w 2415"/>
                    <a:gd name="T1" fmla="*/ 653 h 1768"/>
                    <a:gd name="T2" fmla="*/ 2119 w 2415"/>
                    <a:gd name="T3" fmla="*/ 499 h 1768"/>
                    <a:gd name="T4" fmla="*/ 1967 w 2415"/>
                    <a:gd name="T5" fmla="*/ 148 h 1768"/>
                    <a:gd name="T6" fmla="*/ 1805 w 2415"/>
                    <a:gd name="T7" fmla="*/ 41 h 1768"/>
                    <a:gd name="T8" fmla="*/ 609 w 2415"/>
                    <a:gd name="T9" fmla="*/ 41 h 1768"/>
                    <a:gd name="T10" fmla="*/ 452 w 2415"/>
                    <a:gd name="T11" fmla="*/ 139 h 1768"/>
                    <a:gd name="T12" fmla="*/ 295 w 2415"/>
                    <a:gd name="T13" fmla="*/ 498 h 1768"/>
                    <a:gd name="T14" fmla="*/ 200 w 2415"/>
                    <a:gd name="T15" fmla="*/ 652 h 1768"/>
                    <a:gd name="T16" fmla="*/ 232 w 2415"/>
                    <a:gd name="T17" fmla="*/ 420 h 1768"/>
                    <a:gd name="T18" fmla="*/ 56 w 2415"/>
                    <a:gd name="T19" fmla="*/ 423 h 1768"/>
                    <a:gd name="T20" fmla="*/ 2 w 2415"/>
                    <a:gd name="T21" fmla="*/ 496 h 1768"/>
                    <a:gd name="T22" fmla="*/ 57 w 2415"/>
                    <a:gd name="T23" fmla="*/ 555 h 1768"/>
                    <a:gd name="T24" fmla="*/ 201 w 2415"/>
                    <a:gd name="T25" fmla="*/ 651 h 1768"/>
                    <a:gd name="T26" fmla="*/ 134 w 2415"/>
                    <a:gd name="T27" fmla="*/ 833 h 1768"/>
                    <a:gd name="T28" fmla="*/ 116 w 2415"/>
                    <a:gd name="T29" fmla="*/ 1497 h 1768"/>
                    <a:gd name="T30" fmla="*/ 378 w 2415"/>
                    <a:gd name="T31" fmla="*/ 1737 h 1768"/>
                    <a:gd name="T32" fmla="*/ 465 w 2415"/>
                    <a:gd name="T33" fmla="*/ 1647 h 1768"/>
                    <a:gd name="T34" fmla="*/ 465 w 2415"/>
                    <a:gd name="T35" fmla="*/ 1464 h 1768"/>
                    <a:gd name="T36" fmla="*/ 1938 w 2415"/>
                    <a:gd name="T37" fmla="*/ 1464 h 1768"/>
                    <a:gd name="T38" fmla="*/ 1972 w 2415"/>
                    <a:gd name="T39" fmla="*/ 1703 h 1768"/>
                    <a:gd name="T40" fmla="*/ 2202 w 2415"/>
                    <a:gd name="T41" fmla="*/ 1736 h 1768"/>
                    <a:gd name="T42" fmla="*/ 2299 w 2415"/>
                    <a:gd name="T43" fmla="*/ 1636 h 1768"/>
                    <a:gd name="T44" fmla="*/ 2294 w 2415"/>
                    <a:gd name="T45" fmla="*/ 1127 h 1768"/>
                    <a:gd name="T46" fmla="*/ 2213 w 2415"/>
                    <a:gd name="T47" fmla="*/ 651 h 1768"/>
                    <a:gd name="T48" fmla="*/ 2347 w 2415"/>
                    <a:gd name="T49" fmla="*/ 555 h 1768"/>
                    <a:gd name="T50" fmla="*/ 2411 w 2415"/>
                    <a:gd name="T51" fmla="*/ 498 h 1768"/>
                    <a:gd name="T52" fmla="*/ 2348 w 2415"/>
                    <a:gd name="T53" fmla="*/ 423 h 1768"/>
                    <a:gd name="T54" fmla="*/ 2184 w 2415"/>
                    <a:gd name="T55" fmla="*/ 420 h 1768"/>
                    <a:gd name="T56" fmla="*/ 2214 w 2415"/>
                    <a:gd name="T57" fmla="*/ 653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5" h="1768">
                      <a:moveTo>
                        <a:pt x="2214" y="653"/>
                      </a:moveTo>
                      <a:cubicBezTo>
                        <a:pt x="2182" y="602"/>
                        <a:pt x="2144" y="553"/>
                        <a:pt x="2119" y="499"/>
                      </a:cubicBezTo>
                      <a:cubicBezTo>
                        <a:pt x="2065" y="383"/>
                        <a:pt x="2021" y="263"/>
                        <a:pt x="1967" y="148"/>
                      </a:cubicBezTo>
                      <a:cubicBezTo>
                        <a:pt x="1937" y="83"/>
                        <a:pt x="1885" y="49"/>
                        <a:pt x="1805" y="41"/>
                      </a:cubicBezTo>
                      <a:cubicBezTo>
                        <a:pt x="1406" y="0"/>
                        <a:pt x="1008" y="0"/>
                        <a:pt x="609" y="41"/>
                      </a:cubicBezTo>
                      <a:cubicBezTo>
                        <a:pt x="534" y="48"/>
                        <a:pt x="481" y="77"/>
                        <a:pt x="452" y="139"/>
                      </a:cubicBezTo>
                      <a:cubicBezTo>
                        <a:pt x="396" y="257"/>
                        <a:pt x="350" y="379"/>
                        <a:pt x="295" y="498"/>
                      </a:cubicBezTo>
                      <a:cubicBezTo>
                        <a:pt x="270" y="552"/>
                        <a:pt x="232" y="601"/>
                        <a:pt x="200" y="652"/>
                      </a:cubicBezTo>
                      <a:cubicBezTo>
                        <a:pt x="210" y="577"/>
                        <a:pt x="220" y="503"/>
                        <a:pt x="232" y="420"/>
                      </a:cubicBezTo>
                      <a:cubicBezTo>
                        <a:pt x="159" y="420"/>
                        <a:pt x="105" y="412"/>
                        <a:pt x="56" y="423"/>
                      </a:cubicBezTo>
                      <a:cubicBezTo>
                        <a:pt x="33" y="429"/>
                        <a:pt x="5" y="469"/>
                        <a:pt x="2" y="496"/>
                      </a:cubicBezTo>
                      <a:cubicBezTo>
                        <a:pt x="0" y="514"/>
                        <a:pt x="39" y="556"/>
                        <a:pt x="57" y="555"/>
                      </a:cubicBezTo>
                      <a:cubicBezTo>
                        <a:pt x="135" y="548"/>
                        <a:pt x="177" y="583"/>
                        <a:pt x="201" y="651"/>
                      </a:cubicBezTo>
                      <a:cubicBezTo>
                        <a:pt x="178" y="712"/>
                        <a:pt x="138" y="771"/>
                        <a:pt x="134" y="833"/>
                      </a:cubicBezTo>
                      <a:cubicBezTo>
                        <a:pt x="122" y="1054"/>
                        <a:pt x="117" y="1276"/>
                        <a:pt x="116" y="1497"/>
                      </a:cubicBezTo>
                      <a:cubicBezTo>
                        <a:pt x="115" y="1768"/>
                        <a:pt x="70" y="1735"/>
                        <a:pt x="378" y="1737"/>
                      </a:cubicBezTo>
                      <a:cubicBezTo>
                        <a:pt x="440" y="1737"/>
                        <a:pt x="467" y="1708"/>
                        <a:pt x="465" y="1647"/>
                      </a:cubicBezTo>
                      <a:cubicBezTo>
                        <a:pt x="464" y="1586"/>
                        <a:pt x="465" y="1525"/>
                        <a:pt x="465" y="1464"/>
                      </a:cubicBezTo>
                      <a:cubicBezTo>
                        <a:pt x="966" y="1464"/>
                        <a:pt x="1453" y="1464"/>
                        <a:pt x="1938" y="1464"/>
                      </a:cubicBezTo>
                      <a:cubicBezTo>
                        <a:pt x="1947" y="1551"/>
                        <a:pt x="1928" y="1658"/>
                        <a:pt x="1972" y="1703"/>
                      </a:cubicBezTo>
                      <a:cubicBezTo>
                        <a:pt x="2015" y="1747"/>
                        <a:pt x="2122" y="1729"/>
                        <a:pt x="2202" y="1736"/>
                      </a:cubicBezTo>
                      <a:cubicBezTo>
                        <a:pt x="2274" y="1743"/>
                        <a:pt x="2300" y="1706"/>
                        <a:pt x="2299" y="1636"/>
                      </a:cubicBezTo>
                      <a:cubicBezTo>
                        <a:pt x="2296" y="1466"/>
                        <a:pt x="2312" y="1295"/>
                        <a:pt x="2294" y="1127"/>
                      </a:cubicBezTo>
                      <a:cubicBezTo>
                        <a:pt x="2277" y="968"/>
                        <a:pt x="2320" y="796"/>
                        <a:pt x="2213" y="651"/>
                      </a:cubicBezTo>
                      <a:cubicBezTo>
                        <a:pt x="2238" y="592"/>
                        <a:pt x="2268" y="546"/>
                        <a:pt x="2347" y="555"/>
                      </a:cubicBezTo>
                      <a:cubicBezTo>
                        <a:pt x="2368" y="557"/>
                        <a:pt x="2415" y="512"/>
                        <a:pt x="2411" y="498"/>
                      </a:cubicBezTo>
                      <a:cubicBezTo>
                        <a:pt x="2404" y="468"/>
                        <a:pt x="2375" y="430"/>
                        <a:pt x="2348" y="423"/>
                      </a:cubicBezTo>
                      <a:cubicBezTo>
                        <a:pt x="2303" y="411"/>
                        <a:pt x="2252" y="420"/>
                        <a:pt x="2184" y="420"/>
                      </a:cubicBezTo>
                      <a:cubicBezTo>
                        <a:pt x="2195" y="505"/>
                        <a:pt x="2205" y="579"/>
                        <a:pt x="2214" y="653"/>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0" name="Freeform 15">
                  <a:extLst>
                    <a:ext uri="{FF2B5EF4-FFF2-40B4-BE49-F238E27FC236}">
                      <a16:creationId xmlns:a16="http://schemas.microsoft.com/office/drawing/2014/main" id="{B5C05B5E-C359-E423-E8EA-A24E9820F555}"/>
                    </a:ext>
                  </a:extLst>
                </p:cNvPr>
                <p:cNvSpPr>
                  <a:spLocks noEditPoints="1"/>
                </p:cNvSpPr>
                <p:nvPr/>
              </p:nvSpPr>
              <p:spPr bwMode="auto">
                <a:xfrm>
                  <a:off x="4197399" y="2960966"/>
                  <a:ext cx="253324" cy="218885"/>
                </a:xfrm>
                <a:custGeom>
                  <a:avLst/>
                  <a:gdLst>
                    <a:gd name="T0" fmla="*/ 225 w 2250"/>
                    <a:gd name="T1" fmla="*/ 498 h 1768"/>
                    <a:gd name="T2" fmla="*/ 539 w 2250"/>
                    <a:gd name="T3" fmla="*/ 41 h 1768"/>
                    <a:gd name="T4" fmla="*/ 1897 w 2250"/>
                    <a:gd name="T5" fmla="*/ 148 h 1768"/>
                    <a:gd name="T6" fmla="*/ 2144 w 2250"/>
                    <a:gd name="T7" fmla="*/ 653 h 1768"/>
                    <a:gd name="T8" fmla="*/ 2224 w 2250"/>
                    <a:gd name="T9" fmla="*/ 1127 h 1768"/>
                    <a:gd name="T10" fmla="*/ 2132 w 2250"/>
                    <a:gd name="T11" fmla="*/ 1736 h 1768"/>
                    <a:gd name="T12" fmla="*/ 1868 w 2250"/>
                    <a:gd name="T13" fmla="*/ 1464 h 1768"/>
                    <a:gd name="T14" fmla="*/ 395 w 2250"/>
                    <a:gd name="T15" fmla="*/ 1647 h 1768"/>
                    <a:gd name="T16" fmla="*/ 46 w 2250"/>
                    <a:gd name="T17" fmla="*/ 1497 h 1768"/>
                    <a:gd name="T18" fmla="*/ 131 w 2250"/>
                    <a:gd name="T19" fmla="*/ 651 h 1768"/>
                    <a:gd name="T20" fmla="*/ 1147 w 2250"/>
                    <a:gd name="T21" fmla="*/ 1232 h 1768"/>
                    <a:gd name="T22" fmla="*/ 556 w 2250"/>
                    <a:gd name="T23" fmla="*/ 1232 h 1768"/>
                    <a:gd name="T24" fmla="*/ 555 w 2250"/>
                    <a:gd name="T25" fmla="*/ 1383 h 1768"/>
                    <a:gd name="T26" fmla="*/ 1832 w 2250"/>
                    <a:gd name="T27" fmla="*/ 1308 h 1768"/>
                    <a:gd name="T28" fmla="*/ 1147 w 2250"/>
                    <a:gd name="T29" fmla="*/ 1232 h 1768"/>
                    <a:gd name="T30" fmla="*/ 1849 w 2250"/>
                    <a:gd name="T31" fmla="*/ 995 h 1768"/>
                    <a:gd name="T32" fmla="*/ 1754 w 2250"/>
                    <a:gd name="T33" fmla="*/ 861 h 1768"/>
                    <a:gd name="T34" fmla="*/ 519 w 2250"/>
                    <a:gd name="T35" fmla="*/ 987 h 1768"/>
                    <a:gd name="T36" fmla="*/ 1960 w 2250"/>
                    <a:gd name="T37" fmla="*/ 539 h 1768"/>
                    <a:gd name="T38" fmla="*/ 1661 w 2250"/>
                    <a:gd name="T39" fmla="*/ 142 h 1768"/>
                    <a:gd name="T40" fmla="*/ 1520 w 2250"/>
                    <a:gd name="T41" fmla="*/ 539 h 1768"/>
                    <a:gd name="T42" fmla="*/ 840 w 2250"/>
                    <a:gd name="T43" fmla="*/ 97 h 1768"/>
                    <a:gd name="T44" fmla="*/ 454 w 2250"/>
                    <a:gd name="T45" fmla="*/ 156 h 1768"/>
                    <a:gd name="T46" fmla="*/ 533 w 2250"/>
                    <a:gd name="T47" fmla="*/ 537 h 1768"/>
                    <a:gd name="T48" fmla="*/ 840 w 2250"/>
                    <a:gd name="T49" fmla="*/ 97 h 1768"/>
                    <a:gd name="T50" fmla="*/ 972 w 2250"/>
                    <a:gd name="T51" fmla="*/ 537 h 1768"/>
                    <a:gd name="T52" fmla="*/ 1312 w 2250"/>
                    <a:gd name="T53" fmla="*/ 94 h 1768"/>
                    <a:gd name="T54" fmla="*/ 806 w 2250"/>
                    <a:gd name="T55" fmla="*/ 539 h 1768"/>
                    <a:gd name="T56" fmla="*/ 1220 w 2250"/>
                    <a:gd name="T57" fmla="*/ 549 h 1768"/>
                    <a:gd name="T58" fmla="*/ 1625 w 2250"/>
                    <a:gd name="T59" fmla="*/ 122 h 1768"/>
                    <a:gd name="T60" fmla="*/ 1440 w 2250"/>
                    <a:gd name="T61" fmla="*/ 140 h 1768"/>
                    <a:gd name="T62" fmla="*/ 88 w 2250"/>
                    <a:gd name="T63" fmla="*/ 808 h 1768"/>
                    <a:gd name="T64" fmla="*/ 156 w 2250"/>
                    <a:gd name="T65" fmla="*/ 930 h 1768"/>
                    <a:gd name="T66" fmla="*/ 393 w 2250"/>
                    <a:gd name="T67" fmla="*/ 845 h 1768"/>
                    <a:gd name="T68" fmla="*/ 88 w 2250"/>
                    <a:gd name="T69" fmla="*/ 808 h 1768"/>
                    <a:gd name="T70" fmla="*/ 1896 w 2250"/>
                    <a:gd name="T71" fmla="*/ 853 h 1768"/>
                    <a:gd name="T72" fmla="*/ 2119 w 2250"/>
                    <a:gd name="T73" fmla="*/ 937 h 1768"/>
                    <a:gd name="T74" fmla="*/ 2180 w 2250"/>
                    <a:gd name="T75" fmla="*/ 809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0" h="1768">
                      <a:moveTo>
                        <a:pt x="130" y="652"/>
                      </a:moveTo>
                      <a:cubicBezTo>
                        <a:pt x="162" y="601"/>
                        <a:pt x="200" y="552"/>
                        <a:pt x="225" y="498"/>
                      </a:cubicBezTo>
                      <a:cubicBezTo>
                        <a:pt x="280" y="379"/>
                        <a:pt x="326" y="257"/>
                        <a:pt x="382" y="139"/>
                      </a:cubicBezTo>
                      <a:cubicBezTo>
                        <a:pt x="411" y="77"/>
                        <a:pt x="464" y="48"/>
                        <a:pt x="539" y="41"/>
                      </a:cubicBezTo>
                      <a:cubicBezTo>
                        <a:pt x="938" y="0"/>
                        <a:pt x="1336" y="0"/>
                        <a:pt x="1735" y="41"/>
                      </a:cubicBezTo>
                      <a:cubicBezTo>
                        <a:pt x="1815" y="49"/>
                        <a:pt x="1867" y="83"/>
                        <a:pt x="1897" y="148"/>
                      </a:cubicBezTo>
                      <a:cubicBezTo>
                        <a:pt x="1951" y="263"/>
                        <a:pt x="1995" y="383"/>
                        <a:pt x="2049" y="499"/>
                      </a:cubicBezTo>
                      <a:cubicBezTo>
                        <a:pt x="2074" y="553"/>
                        <a:pt x="2112" y="602"/>
                        <a:pt x="2144" y="653"/>
                      </a:cubicBezTo>
                      <a:cubicBezTo>
                        <a:pt x="2143" y="652"/>
                        <a:pt x="2143" y="652"/>
                        <a:pt x="2143" y="652"/>
                      </a:cubicBezTo>
                      <a:cubicBezTo>
                        <a:pt x="2250" y="796"/>
                        <a:pt x="2207" y="968"/>
                        <a:pt x="2224" y="1127"/>
                      </a:cubicBezTo>
                      <a:cubicBezTo>
                        <a:pt x="2242" y="1295"/>
                        <a:pt x="2226" y="1466"/>
                        <a:pt x="2229" y="1636"/>
                      </a:cubicBezTo>
                      <a:cubicBezTo>
                        <a:pt x="2230" y="1706"/>
                        <a:pt x="2204" y="1743"/>
                        <a:pt x="2132" y="1736"/>
                      </a:cubicBezTo>
                      <a:cubicBezTo>
                        <a:pt x="2052" y="1729"/>
                        <a:pt x="1945" y="1747"/>
                        <a:pt x="1902" y="1703"/>
                      </a:cubicBezTo>
                      <a:cubicBezTo>
                        <a:pt x="1858" y="1658"/>
                        <a:pt x="1877" y="1551"/>
                        <a:pt x="1868" y="1464"/>
                      </a:cubicBezTo>
                      <a:cubicBezTo>
                        <a:pt x="1383" y="1464"/>
                        <a:pt x="896" y="1464"/>
                        <a:pt x="395" y="1464"/>
                      </a:cubicBezTo>
                      <a:cubicBezTo>
                        <a:pt x="395" y="1525"/>
                        <a:pt x="394" y="1586"/>
                        <a:pt x="395" y="1647"/>
                      </a:cubicBezTo>
                      <a:cubicBezTo>
                        <a:pt x="397" y="1708"/>
                        <a:pt x="370" y="1737"/>
                        <a:pt x="308" y="1737"/>
                      </a:cubicBezTo>
                      <a:cubicBezTo>
                        <a:pt x="0" y="1735"/>
                        <a:pt x="45" y="1768"/>
                        <a:pt x="46" y="1497"/>
                      </a:cubicBezTo>
                      <a:cubicBezTo>
                        <a:pt x="47" y="1276"/>
                        <a:pt x="52" y="1054"/>
                        <a:pt x="64" y="833"/>
                      </a:cubicBezTo>
                      <a:cubicBezTo>
                        <a:pt x="68" y="771"/>
                        <a:pt x="108" y="712"/>
                        <a:pt x="131" y="651"/>
                      </a:cubicBezTo>
                      <a:lnTo>
                        <a:pt x="130" y="652"/>
                      </a:lnTo>
                      <a:close/>
                      <a:moveTo>
                        <a:pt x="1147" y="1232"/>
                      </a:moveTo>
                      <a:cubicBezTo>
                        <a:pt x="1147" y="1232"/>
                        <a:pt x="1147" y="1232"/>
                        <a:pt x="1147" y="1232"/>
                      </a:cubicBezTo>
                      <a:cubicBezTo>
                        <a:pt x="950" y="1232"/>
                        <a:pt x="753" y="1232"/>
                        <a:pt x="556" y="1232"/>
                      </a:cubicBezTo>
                      <a:cubicBezTo>
                        <a:pt x="501" y="1232"/>
                        <a:pt x="441" y="1236"/>
                        <a:pt x="441" y="1307"/>
                      </a:cubicBezTo>
                      <a:cubicBezTo>
                        <a:pt x="441" y="1376"/>
                        <a:pt x="499" y="1383"/>
                        <a:pt x="555" y="1383"/>
                      </a:cubicBezTo>
                      <a:cubicBezTo>
                        <a:pt x="943" y="1383"/>
                        <a:pt x="1330" y="1383"/>
                        <a:pt x="1717" y="1383"/>
                      </a:cubicBezTo>
                      <a:cubicBezTo>
                        <a:pt x="1773" y="1383"/>
                        <a:pt x="1831" y="1376"/>
                        <a:pt x="1832" y="1308"/>
                      </a:cubicBezTo>
                      <a:cubicBezTo>
                        <a:pt x="1833" y="1237"/>
                        <a:pt x="1773" y="1232"/>
                        <a:pt x="1718" y="1232"/>
                      </a:cubicBezTo>
                      <a:cubicBezTo>
                        <a:pt x="1527" y="1232"/>
                        <a:pt x="1337" y="1232"/>
                        <a:pt x="1147" y="1232"/>
                      </a:cubicBezTo>
                      <a:close/>
                      <a:moveTo>
                        <a:pt x="427" y="995"/>
                      </a:moveTo>
                      <a:cubicBezTo>
                        <a:pt x="905" y="1070"/>
                        <a:pt x="1377" y="1071"/>
                        <a:pt x="1849" y="995"/>
                      </a:cubicBezTo>
                      <a:cubicBezTo>
                        <a:pt x="1819" y="992"/>
                        <a:pt x="1788" y="989"/>
                        <a:pt x="1754" y="986"/>
                      </a:cubicBezTo>
                      <a:cubicBezTo>
                        <a:pt x="1754" y="940"/>
                        <a:pt x="1754" y="901"/>
                        <a:pt x="1754" y="861"/>
                      </a:cubicBezTo>
                      <a:cubicBezTo>
                        <a:pt x="1341" y="861"/>
                        <a:pt x="934" y="861"/>
                        <a:pt x="519" y="861"/>
                      </a:cubicBezTo>
                      <a:cubicBezTo>
                        <a:pt x="519" y="901"/>
                        <a:pt x="519" y="942"/>
                        <a:pt x="519" y="987"/>
                      </a:cubicBezTo>
                      <a:cubicBezTo>
                        <a:pt x="483" y="990"/>
                        <a:pt x="455" y="993"/>
                        <a:pt x="427" y="995"/>
                      </a:cubicBezTo>
                      <a:close/>
                      <a:moveTo>
                        <a:pt x="1960" y="539"/>
                      </a:moveTo>
                      <a:cubicBezTo>
                        <a:pt x="1912" y="404"/>
                        <a:pt x="1872" y="284"/>
                        <a:pt x="1826" y="165"/>
                      </a:cubicBezTo>
                      <a:cubicBezTo>
                        <a:pt x="1806" y="113"/>
                        <a:pt x="1691" y="95"/>
                        <a:pt x="1661" y="142"/>
                      </a:cubicBezTo>
                      <a:cubicBezTo>
                        <a:pt x="1580" y="267"/>
                        <a:pt x="1507" y="397"/>
                        <a:pt x="1423" y="539"/>
                      </a:cubicBezTo>
                      <a:cubicBezTo>
                        <a:pt x="1469" y="539"/>
                        <a:pt x="1495" y="539"/>
                        <a:pt x="1520" y="539"/>
                      </a:cubicBezTo>
                      <a:cubicBezTo>
                        <a:pt x="1661" y="539"/>
                        <a:pt x="1802" y="539"/>
                        <a:pt x="1960" y="539"/>
                      </a:cubicBezTo>
                      <a:close/>
                      <a:moveTo>
                        <a:pt x="840" y="97"/>
                      </a:moveTo>
                      <a:cubicBezTo>
                        <a:pt x="710" y="107"/>
                        <a:pt x="603" y="114"/>
                        <a:pt x="496" y="125"/>
                      </a:cubicBezTo>
                      <a:cubicBezTo>
                        <a:pt x="481" y="127"/>
                        <a:pt x="459" y="142"/>
                        <a:pt x="454" y="156"/>
                      </a:cubicBezTo>
                      <a:cubicBezTo>
                        <a:pt x="406" y="279"/>
                        <a:pt x="362" y="404"/>
                        <a:pt x="313" y="539"/>
                      </a:cubicBezTo>
                      <a:cubicBezTo>
                        <a:pt x="396" y="539"/>
                        <a:pt x="464" y="542"/>
                        <a:pt x="533" y="537"/>
                      </a:cubicBezTo>
                      <a:cubicBezTo>
                        <a:pt x="557" y="535"/>
                        <a:pt x="590" y="519"/>
                        <a:pt x="602" y="499"/>
                      </a:cubicBezTo>
                      <a:cubicBezTo>
                        <a:pt x="679" y="374"/>
                        <a:pt x="752" y="247"/>
                        <a:pt x="840" y="97"/>
                      </a:cubicBezTo>
                      <a:close/>
                      <a:moveTo>
                        <a:pt x="806" y="539"/>
                      </a:moveTo>
                      <a:cubicBezTo>
                        <a:pt x="875" y="539"/>
                        <a:pt x="924" y="544"/>
                        <a:pt x="972" y="537"/>
                      </a:cubicBezTo>
                      <a:cubicBezTo>
                        <a:pt x="1007" y="532"/>
                        <a:pt x="1054" y="522"/>
                        <a:pt x="1070" y="498"/>
                      </a:cubicBezTo>
                      <a:cubicBezTo>
                        <a:pt x="1152" y="372"/>
                        <a:pt x="1225" y="241"/>
                        <a:pt x="1312" y="94"/>
                      </a:cubicBezTo>
                      <a:cubicBezTo>
                        <a:pt x="1211" y="112"/>
                        <a:pt x="1111" y="43"/>
                        <a:pt x="1046" y="137"/>
                      </a:cubicBezTo>
                      <a:cubicBezTo>
                        <a:pt x="962" y="259"/>
                        <a:pt x="893" y="393"/>
                        <a:pt x="806" y="539"/>
                      </a:cubicBezTo>
                      <a:close/>
                      <a:moveTo>
                        <a:pt x="1208" y="523"/>
                      </a:moveTo>
                      <a:cubicBezTo>
                        <a:pt x="1212" y="531"/>
                        <a:pt x="1216" y="540"/>
                        <a:pt x="1220" y="549"/>
                      </a:cubicBezTo>
                      <a:cubicBezTo>
                        <a:pt x="1278" y="537"/>
                        <a:pt x="1363" y="545"/>
                        <a:pt x="1389" y="510"/>
                      </a:cubicBezTo>
                      <a:cubicBezTo>
                        <a:pt x="1479" y="389"/>
                        <a:pt x="1548" y="252"/>
                        <a:pt x="1625" y="122"/>
                      </a:cubicBezTo>
                      <a:cubicBezTo>
                        <a:pt x="1619" y="112"/>
                        <a:pt x="1614" y="103"/>
                        <a:pt x="1608" y="93"/>
                      </a:cubicBezTo>
                      <a:cubicBezTo>
                        <a:pt x="1550" y="108"/>
                        <a:pt x="1467" y="103"/>
                        <a:pt x="1440" y="140"/>
                      </a:cubicBezTo>
                      <a:cubicBezTo>
                        <a:pt x="1352" y="260"/>
                        <a:pt x="1284" y="394"/>
                        <a:pt x="1208" y="523"/>
                      </a:cubicBezTo>
                      <a:close/>
                      <a:moveTo>
                        <a:pt x="88" y="808"/>
                      </a:moveTo>
                      <a:cubicBezTo>
                        <a:pt x="106" y="866"/>
                        <a:pt x="117" y="902"/>
                        <a:pt x="128" y="938"/>
                      </a:cubicBezTo>
                      <a:cubicBezTo>
                        <a:pt x="138" y="935"/>
                        <a:pt x="147" y="933"/>
                        <a:pt x="156" y="930"/>
                      </a:cubicBezTo>
                      <a:cubicBezTo>
                        <a:pt x="163" y="900"/>
                        <a:pt x="169" y="870"/>
                        <a:pt x="175" y="845"/>
                      </a:cubicBezTo>
                      <a:cubicBezTo>
                        <a:pt x="252" y="845"/>
                        <a:pt x="323" y="845"/>
                        <a:pt x="393" y="845"/>
                      </a:cubicBezTo>
                      <a:cubicBezTo>
                        <a:pt x="393" y="844"/>
                        <a:pt x="393" y="843"/>
                        <a:pt x="393" y="842"/>
                      </a:cubicBezTo>
                      <a:cubicBezTo>
                        <a:pt x="300" y="832"/>
                        <a:pt x="208" y="822"/>
                        <a:pt x="88" y="808"/>
                      </a:cubicBezTo>
                      <a:close/>
                      <a:moveTo>
                        <a:pt x="1893" y="841"/>
                      </a:moveTo>
                      <a:cubicBezTo>
                        <a:pt x="1894" y="845"/>
                        <a:pt x="1895" y="849"/>
                        <a:pt x="1896" y="853"/>
                      </a:cubicBezTo>
                      <a:cubicBezTo>
                        <a:pt x="1963" y="849"/>
                        <a:pt x="2031" y="846"/>
                        <a:pt x="2099" y="843"/>
                      </a:cubicBezTo>
                      <a:cubicBezTo>
                        <a:pt x="2106" y="877"/>
                        <a:pt x="2113" y="907"/>
                        <a:pt x="2119" y="937"/>
                      </a:cubicBezTo>
                      <a:cubicBezTo>
                        <a:pt x="2130" y="938"/>
                        <a:pt x="2141" y="940"/>
                        <a:pt x="2152" y="941"/>
                      </a:cubicBezTo>
                      <a:cubicBezTo>
                        <a:pt x="2160" y="902"/>
                        <a:pt x="2169" y="863"/>
                        <a:pt x="2180" y="809"/>
                      </a:cubicBezTo>
                      <a:cubicBezTo>
                        <a:pt x="2073" y="821"/>
                        <a:pt x="1983" y="831"/>
                        <a:pt x="1893" y="841"/>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1" name="Freeform 16">
                  <a:extLst>
                    <a:ext uri="{FF2B5EF4-FFF2-40B4-BE49-F238E27FC236}">
                      <a16:creationId xmlns:a16="http://schemas.microsoft.com/office/drawing/2014/main" id="{4B7B1810-3A51-7FF8-67DF-FC67A72D84C7}"/>
                    </a:ext>
                  </a:extLst>
                </p:cNvPr>
                <p:cNvSpPr>
                  <a:spLocks/>
                </p:cNvSpPr>
                <p:nvPr/>
              </p:nvSpPr>
              <p:spPr bwMode="auto">
                <a:xfrm>
                  <a:off x="4189529" y="3012080"/>
                  <a:ext cx="26232" cy="29679"/>
                </a:xfrm>
                <a:custGeom>
                  <a:avLst/>
                  <a:gdLst>
                    <a:gd name="T0" fmla="*/ 201 w 232"/>
                    <a:gd name="T1" fmla="*/ 239 h 240"/>
                    <a:gd name="T2" fmla="*/ 57 w 232"/>
                    <a:gd name="T3" fmla="*/ 143 h 240"/>
                    <a:gd name="T4" fmla="*/ 2 w 232"/>
                    <a:gd name="T5" fmla="*/ 84 h 240"/>
                    <a:gd name="T6" fmla="*/ 56 w 232"/>
                    <a:gd name="T7" fmla="*/ 11 h 240"/>
                    <a:gd name="T8" fmla="*/ 232 w 232"/>
                    <a:gd name="T9" fmla="*/ 8 h 240"/>
                    <a:gd name="T10" fmla="*/ 200 w 232"/>
                    <a:gd name="T11" fmla="*/ 240 h 240"/>
                    <a:gd name="T12" fmla="*/ 201 w 232"/>
                    <a:gd name="T13" fmla="*/ 239 h 240"/>
                  </a:gdLst>
                  <a:ahLst/>
                  <a:cxnLst>
                    <a:cxn ang="0">
                      <a:pos x="T0" y="T1"/>
                    </a:cxn>
                    <a:cxn ang="0">
                      <a:pos x="T2" y="T3"/>
                    </a:cxn>
                    <a:cxn ang="0">
                      <a:pos x="T4" y="T5"/>
                    </a:cxn>
                    <a:cxn ang="0">
                      <a:pos x="T6" y="T7"/>
                    </a:cxn>
                    <a:cxn ang="0">
                      <a:pos x="T8" y="T9"/>
                    </a:cxn>
                    <a:cxn ang="0">
                      <a:pos x="T10" y="T11"/>
                    </a:cxn>
                    <a:cxn ang="0">
                      <a:pos x="T12" y="T13"/>
                    </a:cxn>
                  </a:cxnLst>
                  <a:rect l="0" t="0" r="r" b="b"/>
                  <a:pathLst>
                    <a:path w="232" h="240">
                      <a:moveTo>
                        <a:pt x="201" y="239"/>
                      </a:moveTo>
                      <a:cubicBezTo>
                        <a:pt x="177" y="171"/>
                        <a:pt x="135" y="136"/>
                        <a:pt x="57" y="143"/>
                      </a:cubicBezTo>
                      <a:cubicBezTo>
                        <a:pt x="39" y="144"/>
                        <a:pt x="0" y="102"/>
                        <a:pt x="2" y="84"/>
                      </a:cubicBezTo>
                      <a:cubicBezTo>
                        <a:pt x="5" y="57"/>
                        <a:pt x="33" y="17"/>
                        <a:pt x="56" y="11"/>
                      </a:cubicBezTo>
                      <a:cubicBezTo>
                        <a:pt x="105" y="0"/>
                        <a:pt x="159" y="8"/>
                        <a:pt x="232" y="8"/>
                      </a:cubicBezTo>
                      <a:cubicBezTo>
                        <a:pt x="220" y="91"/>
                        <a:pt x="210" y="165"/>
                        <a:pt x="200" y="240"/>
                      </a:cubicBezTo>
                      <a:cubicBezTo>
                        <a:pt x="200" y="240"/>
                        <a:pt x="201" y="239"/>
                        <a:pt x="201" y="239"/>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2" name="Freeform 17">
                  <a:extLst>
                    <a:ext uri="{FF2B5EF4-FFF2-40B4-BE49-F238E27FC236}">
                      <a16:creationId xmlns:a16="http://schemas.microsoft.com/office/drawing/2014/main" id="{1CBE9CD8-BBD9-D3EA-3D38-8F2D1DE03099}"/>
                    </a:ext>
                  </a:extLst>
                </p:cNvPr>
                <p:cNvSpPr>
                  <a:spLocks/>
                </p:cNvSpPr>
                <p:nvPr/>
              </p:nvSpPr>
              <p:spPr bwMode="auto">
                <a:xfrm>
                  <a:off x="4435359" y="3012080"/>
                  <a:ext cx="25857" cy="29679"/>
                </a:xfrm>
                <a:custGeom>
                  <a:avLst/>
                  <a:gdLst>
                    <a:gd name="T0" fmla="*/ 30 w 231"/>
                    <a:gd name="T1" fmla="*/ 242 h 242"/>
                    <a:gd name="T2" fmla="*/ 0 w 231"/>
                    <a:gd name="T3" fmla="*/ 9 h 242"/>
                    <a:gd name="T4" fmla="*/ 164 w 231"/>
                    <a:gd name="T5" fmla="*/ 12 h 242"/>
                    <a:gd name="T6" fmla="*/ 227 w 231"/>
                    <a:gd name="T7" fmla="*/ 87 h 242"/>
                    <a:gd name="T8" fmla="*/ 163 w 231"/>
                    <a:gd name="T9" fmla="*/ 144 h 242"/>
                    <a:gd name="T10" fmla="*/ 29 w 231"/>
                    <a:gd name="T11" fmla="*/ 241 h 242"/>
                    <a:gd name="T12" fmla="*/ 30 w 23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31" h="242">
                      <a:moveTo>
                        <a:pt x="30" y="242"/>
                      </a:moveTo>
                      <a:cubicBezTo>
                        <a:pt x="21" y="168"/>
                        <a:pt x="11" y="94"/>
                        <a:pt x="0" y="9"/>
                      </a:cubicBezTo>
                      <a:cubicBezTo>
                        <a:pt x="68" y="9"/>
                        <a:pt x="119" y="0"/>
                        <a:pt x="164" y="12"/>
                      </a:cubicBezTo>
                      <a:cubicBezTo>
                        <a:pt x="191" y="19"/>
                        <a:pt x="220" y="57"/>
                        <a:pt x="227" y="87"/>
                      </a:cubicBezTo>
                      <a:cubicBezTo>
                        <a:pt x="231" y="101"/>
                        <a:pt x="184" y="146"/>
                        <a:pt x="163" y="144"/>
                      </a:cubicBezTo>
                      <a:cubicBezTo>
                        <a:pt x="84" y="135"/>
                        <a:pt x="54" y="181"/>
                        <a:pt x="29" y="241"/>
                      </a:cubicBezTo>
                      <a:cubicBezTo>
                        <a:pt x="29" y="241"/>
                        <a:pt x="30" y="242"/>
                        <a:pt x="30" y="242"/>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3" name="Freeform 26">
                  <a:extLst>
                    <a:ext uri="{FF2B5EF4-FFF2-40B4-BE49-F238E27FC236}">
                      <a16:creationId xmlns:a16="http://schemas.microsoft.com/office/drawing/2014/main" id="{D08983F3-2389-458F-1F5B-4BB5047A6009}"/>
                    </a:ext>
                  </a:extLst>
                </p:cNvPr>
                <p:cNvSpPr>
                  <a:spLocks/>
                </p:cNvSpPr>
                <p:nvPr/>
              </p:nvSpPr>
              <p:spPr bwMode="auto">
                <a:xfrm>
                  <a:off x="4302701" y="3073912"/>
                  <a:ext cx="45344" cy="12778"/>
                </a:xfrm>
                <a:custGeom>
                  <a:avLst/>
                  <a:gdLst>
                    <a:gd name="T0" fmla="*/ 199 w 404"/>
                    <a:gd name="T1" fmla="*/ 100 h 104"/>
                    <a:gd name="T2" fmla="*/ 53 w 404"/>
                    <a:gd name="T3" fmla="*/ 98 h 104"/>
                    <a:gd name="T4" fmla="*/ 0 w 404"/>
                    <a:gd name="T5" fmla="*/ 54 h 104"/>
                    <a:gd name="T6" fmla="*/ 49 w 404"/>
                    <a:gd name="T7" fmla="*/ 5 h 104"/>
                    <a:gd name="T8" fmla="*/ 360 w 404"/>
                    <a:gd name="T9" fmla="*/ 5 h 104"/>
                    <a:gd name="T10" fmla="*/ 401 w 404"/>
                    <a:gd name="T11" fmla="*/ 49 h 104"/>
                    <a:gd name="T12" fmla="*/ 355 w 404"/>
                    <a:gd name="T13" fmla="*/ 97 h 104"/>
                    <a:gd name="T14" fmla="*/ 199 w 404"/>
                    <a:gd name="T15" fmla="*/ 99 h 104"/>
                    <a:gd name="T16" fmla="*/ 199 w 404"/>
                    <a:gd name="T17"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104">
                      <a:moveTo>
                        <a:pt x="199" y="100"/>
                      </a:moveTo>
                      <a:cubicBezTo>
                        <a:pt x="150" y="100"/>
                        <a:pt x="101" y="104"/>
                        <a:pt x="53" y="98"/>
                      </a:cubicBezTo>
                      <a:cubicBezTo>
                        <a:pt x="34" y="95"/>
                        <a:pt x="17" y="70"/>
                        <a:pt x="0" y="54"/>
                      </a:cubicBezTo>
                      <a:cubicBezTo>
                        <a:pt x="16" y="37"/>
                        <a:pt x="31" y="6"/>
                        <a:pt x="49" y="5"/>
                      </a:cubicBezTo>
                      <a:cubicBezTo>
                        <a:pt x="152" y="0"/>
                        <a:pt x="257" y="1"/>
                        <a:pt x="360" y="5"/>
                      </a:cubicBezTo>
                      <a:cubicBezTo>
                        <a:pt x="375" y="5"/>
                        <a:pt x="404" y="38"/>
                        <a:pt x="401" y="49"/>
                      </a:cubicBezTo>
                      <a:cubicBezTo>
                        <a:pt x="396" y="68"/>
                        <a:pt x="373" y="95"/>
                        <a:pt x="355" y="97"/>
                      </a:cubicBezTo>
                      <a:cubicBezTo>
                        <a:pt x="304" y="104"/>
                        <a:pt x="251" y="99"/>
                        <a:pt x="199" y="99"/>
                      </a:cubicBezTo>
                      <a:cubicBezTo>
                        <a:pt x="199" y="100"/>
                        <a:pt x="199" y="100"/>
                        <a:pt x="199" y="10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grpSp>
        </p:grpSp>
        <p:grpSp>
          <p:nvGrpSpPr>
            <p:cNvPr id="29" name="Group 28">
              <a:extLst>
                <a:ext uri="{FF2B5EF4-FFF2-40B4-BE49-F238E27FC236}">
                  <a16:creationId xmlns:a16="http://schemas.microsoft.com/office/drawing/2014/main" id="{639E77A8-F3D5-214A-DAF6-483BD80850F5}"/>
                </a:ext>
              </a:extLst>
            </p:cNvPr>
            <p:cNvGrpSpPr/>
            <p:nvPr/>
          </p:nvGrpSpPr>
          <p:grpSpPr>
            <a:xfrm>
              <a:off x="4918827" y="2718467"/>
              <a:ext cx="1095739" cy="919278"/>
              <a:chOff x="4918827" y="2682125"/>
              <a:chExt cx="1095739" cy="919278"/>
            </a:xfrm>
          </p:grpSpPr>
          <p:sp>
            <p:nvSpPr>
              <p:cNvPr id="37" name="Rectangle 36">
                <a:extLst>
                  <a:ext uri="{FF2B5EF4-FFF2-40B4-BE49-F238E27FC236}">
                    <a16:creationId xmlns:a16="http://schemas.microsoft.com/office/drawing/2014/main" id="{4357C413-BDA5-5242-D466-A3F52865C876}"/>
                  </a:ext>
                </a:extLst>
              </p:cNvPr>
              <p:cNvSpPr/>
              <p:nvPr/>
            </p:nvSpPr>
            <p:spPr bwMode="auto">
              <a:xfrm>
                <a:off x="4918827"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en-US" sz="900" b="1" i="0" u="none" strike="noStrike" kern="1200" cap="none" spc="0" normalizeH="0" baseline="0" noProof="0">
                    <a:ln>
                      <a:noFill/>
                    </a:ln>
                    <a:solidFill>
                      <a:srgbClr val="0F1C50"/>
                    </a:solidFill>
                    <a:effectLst/>
                    <a:uLnTx/>
                    <a:uFillTx/>
                    <a:latin typeface="Arial"/>
                    <a:cs typeface="+mn-cs"/>
                  </a:rPr>
                  <a:t>Health</a:t>
                </a:r>
                <a:br>
                  <a:rPr kumimoji="1" lang="en-US" sz="900" b="1" i="0" u="none" strike="noStrike" kern="1200" cap="none" spc="0" normalizeH="0" baseline="0" noProof="0">
                    <a:ln>
                      <a:noFill/>
                    </a:ln>
                    <a:solidFill>
                      <a:srgbClr val="0F1C50"/>
                    </a:solidFill>
                    <a:effectLst/>
                    <a:uLnTx/>
                    <a:uFillTx/>
                    <a:latin typeface="Arial"/>
                    <a:cs typeface="+mn-cs"/>
                  </a:rPr>
                </a:br>
                <a:r>
                  <a:rPr kumimoji="1" lang="en-US" sz="900" b="1" i="0" u="none" strike="noStrike" kern="1200" cap="none" spc="0" normalizeH="0" baseline="0" noProof="0">
                    <a:ln>
                      <a:noFill/>
                    </a:ln>
                    <a:solidFill>
                      <a:srgbClr val="0F1C50"/>
                    </a:solidFill>
                    <a:effectLst/>
                    <a:uLnTx/>
                    <a:uFillTx/>
                    <a:latin typeface="Arial"/>
                    <a:cs typeface="+mn-cs"/>
                  </a:rPr>
                  <a:t>Plan</a:t>
                </a:r>
                <a:endParaRPr kumimoji="0" lang="en-US" sz="900" b="1" i="0" u="none" strike="noStrike" kern="1200" cap="none" spc="0" normalizeH="0" baseline="0" noProof="0">
                  <a:ln>
                    <a:noFill/>
                  </a:ln>
                  <a:solidFill>
                    <a:srgbClr val="0F1C50"/>
                  </a:solidFill>
                  <a:effectLst/>
                  <a:uLnTx/>
                  <a:uFillTx/>
                  <a:latin typeface="Arial" charset="0"/>
                  <a:cs typeface="+mn-cs"/>
                </a:endParaRPr>
              </a:p>
            </p:txBody>
          </p:sp>
          <p:grpSp>
            <p:nvGrpSpPr>
              <p:cNvPr id="38" name="Group 37">
                <a:extLst>
                  <a:ext uri="{FF2B5EF4-FFF2-40B4-BE49-F238E27FC236}">
                    <a16:creationId xmlns:a16="http://schemas.microsoft.com/office/drawing/2014/main" id="{8A31F8DB-8A12-E2C5-CC81-E54E347271C3}"/>
                  </a:ext>
                </a:extLst>
              </p:cNvPr>
              <p:cNvGrpSpPr/>
              <p:nvPr/>
            </p:nvGrpSpPr>
            <p:grpSpPr>
              <a:xfrm>
                <a:off x="5280924" y="2682125"/>
                <a:ext cx="371545" cy="571671"/>
                <a:chOff x="5344092" y="2828386"/>
                <a:chExt cx="245208" cy="377285"/>
              </a:xfrm>
            </p:grpSpPr>
            <p:sp>
              <p:nvSpPr>
                <p:cNvPr id="39" name="Freeform 36">
                  <a:extLst>
                    <a:ext uri="{FF2B5EF4-FFF2-40B4-BE49-F238E27FC236}">
                      <a16:creationId xmlns:a16="http://schemas.microsoft.com/office/drawing/2014/main" id="{D5BE0BE4-D4F9-0A61-F7FE-34E7859E3115}"/>
                    </a:ext>
                  </a:extLst>
                </p:cNvPr>
                <p:cNvSpPr>
                  <a:spLocks noEditPoints="1"/>
                </p:cNvSpPr>
                <p:nvPr/>
              </p:nvSpPr>
              <p:spPr bwMode="auto">
                <a:xfrm>
                  <a:off x="5398817" y="2828386"/>
                  <a:ext cx="135759" cy="71037"/>
                </a:xfrm>
                <a:custGeom>
                  <a:avLst/>
                  <a:gdLst>
                    <a:gd name="T0" fmla="*/ 109 w 109"/>
                    <a:gd name="T1" fmla="*/ 38 h 57"/>
                    <a:gd name="T2" fmla="*/ 95 w 109"/>
                    <a:gd name="T3" fmla="*/ 24 h 57"/>
                    <a:gd name="T4" fmla="*/ 78 w 109"/>
                    <a:gd name="T5" fmla="*/ 24 h 57"/>
                    <a:gd name="T6" fmla="*/ 74 w 109"/>
                    <a:gd name="T7" fmla="*/ 20 h 57"/>
                    <a:gd name="T8" fmla="*/ 55 w 109"/>
                    <a:gd name="T9" fmla="*/ 0 h 57"/>
                    <a:gd name="T10" fmla="*/ 55 w 109"/>
                    <a:gd name="T11" fmla="*/ 0 h 57"/>
                    <a:gd name="T12" fmla="*/ 35 w 109"/>
                    <a:gd name="T13" fmla="*/ 19 h 57"/>
                    <a:gd name="T14" fmla="*/ 35 w 109"/>
                    <a:gd name="T15" fmla="*/ 20 h 57"/>
                    <a:gd name="T16" fmla="*/ 31 w 109"/>
                    <a:gd name="T17" fmla="*/ 24 h 57"/>
                    <a:gd name="T18" fmla="*/ 14 w 109"/>
                    <a:gd name="T19" fmla="*/ 24 h 57"/>
                    <a:gd name="T20" fmla="*/ 0 w 109"/>
                    <a:gd name="T21" fmla="*/ 38 h 57"/>
                    <a:gd name="T22" fmla="*/ 0 w 109"/>
                    <a:gd name="T23" fmla="*/ 57 h 57"/>
                    <a:gd name="T24" fmla="*/ 109 w 109"/>
                    <a:gd name="T25" fmla="*/ 57 h 57"/>
                    <a:gd name="T26" fmla="*/ 109 w 109"/>
                    <a:gd name="T27" fmla="*/ 38 h 57"/>
                    <a:gd name="T28" fmla="*/ 55 w 109"/>
                    <a:gd name="T29" fmla="*/ 27 h 57"/>
                    <a:gd name="T30" fmla="*/ 47 w 109"/>
                    <a:gd name="T31" fmla="*/ 18 h 57"/>
                    <a:gd name="T32" fmla="*/ 55 w 109"/>
                    <a:gd name="T33" fmla="*/ 10 h 57"/>
                    <a:gd name="T34" fmla="*/ 64 w 109"/>
                    <a:gd name="T35" fmla="*/ 18 h 57"/>
                    <a:gd name="T36" fmla="*/ 55 w 109"/>
                    <a:gd name="T3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57">
                      <a:moveTo>
                        <a:pt x="109" y="38"/>
                      </a:moveTo>
                      <a:cubicBezTo>
                        <a:pt x="109" y="31"/>
                        <a:pt x="103" y="24"/>
                        <a:pt x="95" y="24"/>
                      </a:cubicBezTo>
                      <a:cubicBezTo>
                        <a:pt x="78" y="24"/>
                        <a:pt x="78" y="24"/>
                        <a:pt x="78" y="24"/>
                      </a:cubicBezTo>
                      <a:cubicBezTo>
                        <a:pt x="76" y="24"/>
                        <a:pt x="74" y="22"/>
                        <a:pt x="74" y="20"/>
                      </a:cubicBezTo>
                      <a:cubicBezTo>
                        <a:pt x="74" y="9"/>
                        <a:pt x="66" y="0"/>
                        <a:pt x="55" y="0"/>
                      </a:cubicBezTo>
                      <a:cubicBezTo>
                        <a:pt x="55" y="0"/>
                        <a:pt x="55" y="0"/>
                        <a:pt x="55" y="0"/>
                      </a:cubicBezTo>
                      <a:cubicBezTo>
                        <a:pt x="44" y="0"/>
                        <a:pt x="35" y="9"/>
                        <a:pt x="35" y="19"/>
                      </a:cubicBezTo>
                      <a:cubicBezTo>
                        <a:pt x="35" y="20"/>
                        <a:pt x="35" y="20"/>
                        <a:pt x="35" y="20"/>
                      </a:cubicBezTo>
                      <a:cubicBezTo>
                        <a:pt x="35" y="22"/>
                        <a:pt x="34" y="24"/>
                        <a:pt x="31" y="24"/>
                      </a:cubicBezTo>
                      <a:cubicBezTo>
                        <a:pt x="14" y="24"/>
                        <a:pt x="14" y="24"/>
                        <a:pt x="14" y="24"/>
                      </a:cubicBezTo>
                      <a:cubicBezTo>
                        <a:pt x="6" y="24"/>
                        <a:pt x="0" y="31"/>
                        <a:pt x="0" y="38"/>
                      </a:cubicBezTo>
                      <a:cubicBezTo>
                        <a:pt x="0" y="57"/>
                        <a:pt x="0" y="57"/>
                        <a:pt x="0" y="57"/>
                      </a:cubicBezTo>
                      <a:cubicBezTo>
                        <a:pt x="109" y="57"/>
                        <a:pt x="109" y="57"/>
                        <a:pt x="109" y="57"/>
                      </a:cubicBezTo>
                      <a:lnTo>
                        <a:pt x="109" y="38"/>
                      </a:lnTo>
                      <a:close/>
                      <a:moveTo>
                        <a:pt x="55" y="27"/>
                      </a:moveTo>
                      <a:cubicBezTo>
                        <a:pt x="50" y="27"/>
                        <a:pt x="47" y="23"/>
                        <a:pt x="47" y="18"/>
                      </a:cubicBezTo>
                      <a:cubicBezTo>
                        <a:pt x="47" y="13"/>
                        <a:pt x="50" y="10"/>
                        <a:pt x="55" y="10"/>
                      </a:cubicBezTo>
                      <a:cubicBezTo>
                        <a:pt x="60" y="10"/>
                        <a:pt x="64" y="13"/>
                        <a:pt x="64" y="18"/>
                      </a:cubicBezTo>
                      <a:cubicBezTo>
                        <a:pt x="64" y="23"/>
                        <a:pt x="60" y="27"/>
                        <a:pt x="55" y="27"/>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0" name="Freeform 37">
                  <a:extLst>
                    <a:ext uri="{FF2B5EF4-FFF2-40B4-BE49-F238E27FC236}">
                      <a16:creationId xmlns:a16="http://schemas.microsoft.com/office/drawing/2014/main" id="{E1AB96D4-5B94-C030-EE19-B5B57379C29C}"/>
                    </a:ext>
                  </a:extLst>
                </p:cNvPr>
                <p:cNvSpPr>
                  <a:spLocks/>
                </p:cNvSpPr>
                <p:nvPr/>
              </p:nvSpPr>
              <p:spPr bwMode="auto">
                <a:xfrm>
                  <a:off x="5344092" y="2865746"/>
                  <a:ext cx="245208" cy="339925"/>
                </a:xfrm>
                <a:custGeom>
                  <a:avLst/>
                  <a:gdLst>
                    <a:gd name="T0" fmla="*/ 183 w 197"/>
                    <a:gd name="T1" fmla="*/ 0 h 273"/>
                    <a:gd name="T2" fmla="*/ 159 w 197"/>
                    <a:gd name="T3" fmla="*/ 0 h 273"/>
                    <a:gd name="T4" fmla="*/ 161 w 197"/>
                    <a:gd name="T5" fmla="*/ 8 h 273"/>
                    <a:gd name="T6" fmla="*/ 161 w 197"/>
                    <a:gd name="T7" fmla="*/ 17 h 273"/>
                    <a:gd name="T8" fmla="*/ 180 w 197"/>
                    <a:gd name="T9" fmla="*/ 17 h 273"/>
                    <a:gd name="T10" fmla="*/ 180 w 197"/>
                    <a:gd name="T11" fmla="*/ 255 h 273"/>
                    <a:gd name="T12" fmla="*/ 17 w 197"/>
                    <a:gd name="T13" fmla="*/ 255 h 273"/>
                    <a:gd name="T14" fmla="*/ 17 w 197"/>
                    <a:gd name="T15" fmla="*/ 17 h 273"/>
                    <a:gd name="T16" fmla="*/ 36 w 197"/>
                    <a:gd name="T17" fmla="*/ 17 h 273"/>
                    <a:gd name="T18" fmla="*/ 36 w 197"/>
                    <a:gd name="T19" fmla="*/ 8 h 273"/>
                    <a:gd name="T20" fmla="*/ 38 w 197"/>
                    <a:gd name="T21" fmla="*/ 0 h 273"/>
                    <a:gd name="T22" fmla="*/ 14 w 197"/>
                    <a:gd name="T23" fmla="*/ 0 h 273"/>
                    <a:gd name="T24" fmla="*/ 0 w 197"/>
                    <a:gd name="T25" fmla="*/ 14 h 273"/>
                    <a:gd name="T26" fmla="*/ 0 w 197"/>
                    <a:gd name="T27" fmla="*/ 258 h 273"/>
                    <a:gd name="T28" fmla="*/ 14 w 197"/>
                    <a:gd name="T29" fmla="*/ 273 h 273"/>
                    <a:gd name="T30" fmla="*/ 183 w 197"/>
                    <a:gd name="T31" fmla="*/ 273 h 273"/>
                    <a:gd name="T32" fmla="*/ 197 w 197"/>
                    <a:gd name="T33" fmla="*/ 258 h 273"/>
                    <a:gd name="T34" fmla="*/ 197 w 197"/>
                    <a:gd name="T35" fmla="*/ 14 h 273"/>
                    <a:gd name="T36" fmla="*/ 183 w 197"/>
                    <a:gd name="T3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273">
                      <a:moveTo>
                        <a:pt x="183" y="0"/>
                      </a:moveTo>
                      <a:cubicBezTo>
                        <a:pt x="159" y="0"/>
                        <a:pt x="159" y="0"/>
                        <a:pt x="159" y="0"/>
                      </a:cubicBezTo>
                      <a:cubicBezTo>
                        <a:pt x="160" y="2"/>
                        <a:pt x="161" y="5"/>
                        <a:pt x="161" y="8"/>
                      </a:cubicBezTo>
                      <a:cubicBezTo>
                        <a:pt x="161" y="17"/>
                        <a:pt x="161" y="17"/>
                        <a:pt x="161" y="17"/>
                      </a:cubicBezTo>
                      <a:cubicBezTo>
                        <a:pt x="180" y="17"/>
                        <a:pt x="180" y="17"/>
                        <a:pt x="180" y="17"/>
                      </a:cubicBezTo>
                      <a:cubicBezTo>
                        <a:pt x="180" y="255"/>
                        <a:pt x="180" y="255"/>
                        <a:pt x="180" y="255"/>
                      </a:cubicBezTo>
                      <a:cubicBezTo>
                        <a:pt x="17" y="255"/>
                        <a:pt x="17" y="255"/>
                        <a:pt x="17" y="255"/>
                      </a:cubicBezTo>
                      <a:cubicBezTo>
                        <a:pt x="17" y="17"/>
                        <a:pt x="17" y="17"/>
                        <a:pt x="17" y="17"/>
                      </a:cubicBezTo>
                      <a:cubicBezTo>
                        <a:pt x="36" y="17"/>
                        <a:pt x="36" y="17"/>
                        <a:pt x="36" y="17"/>
                      </a:cubicBezTo>
                      <a:cubicBezTo>
                        <a:pt x="36" y="8"/>
                        <a:pt x="36" y="8"/>
                        <a:pt x="36" y="8"/>
                      </a:cubicBezTo>
                      <a:cubicBezTo>
                        <a:pt x="36" y="5"/>
                        <a:pt x="37" y="2"/>
                        <a:pt x="38" y="0"/>
                      </a:cubicBezTo>
                      <a:cubicBezTo>
                        <a:pt x="14" y="0"/>
                        <a:pt x="14" y="0"/>
                        <a:pt x="14" y="0"/>
                      </a:cubicBezTo>
                      <a:cubicBezTo>
                        <a:pt x="6" y="0"/>
                        <a:pt x="0" y="6"/>
                        <a:pt x="0" y="14"/>
                      </a:cubicBezTo>
                      <a:cubicBezTo>
                        <a:pt x="0" y="258"/>
                        <a:pt x="0" y="258"/>
                        <a:pt x="0" y="258"/>
                      </a:cubicBezTo>
                      <a:cubicBezTo>
                        <a:pt x="0" y="266"/>
                        <a:pt x="6" y="273"/>
                        <a:pt x="14" y="273"/>
                      </a:cubicBezTo>
                      <a:cubicBezTo>
                        <a:pt x="183" y="273"/>
                        <a:pt x="183" y="273"/>
                        <a:pt x="183" y="273"/>
                      </a:cubicBezTo>
                      <a:cubicBezTo>
                        <a:pt x="191" y="273"/>
                        <a:pt x="197" y="266"/>
                        <a:pt x="197" y="258"/>
                      </a:cubicBezTo>
                      <a:cubicBezTo>
                        <a:pt x="197" y="14"/>
                        <a:pt x="197" y="14"/>
                        <a:pt x="197" y="14"/>
                      </a:cubicBezTo>
                      <a:cubicBezTo>
                        <a:pt x="197" y="6"/>
                        <a:pt x="191" y="0"/>
                        <a:pt x="183"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1" name="Freeform 38">
                  <a:extLst>
                    <a:ext uri="{FF2B5EF4-FFF2-40B4-BE49-F238E27FC236}">
                      <a16:creationId xmlns:a16="http://schemas.microsoft.com/office/drawing/2014/main" id="{13BFE695-F38C-D313-9D05-CBCAC1E14E47}"/>
                    </a:ext>
                  </a:extLst>
                </p:cNvPr>
                <p:cNvSpPr>
                  <a:spLocks/>
                </p:cNvSpPr>
                <p:nvPr/>
              </p:nvSpPr>
              <p:spPr bwMode="auto">
                <a:xfrm>
                  <a:off x="5455120" y="3054126"/>
                  <a:ext cx="82087" cy="12103"/>
                </a:xfrm>
                <a:custGeom>
                  <a:avLst/>
                  <a:gdLst>
                    <a:gd name="T0" fmla="*/ 61 w 66"/>
                    <a:gd name="T1" fmla="*/ 0 h 10"/>
                    <a:gd name="T2" fmla="*/ 5 w 66"/>
                    <a:gd name="T3" fmla="*/ 0 h 10"/>
                    <a:gd name="T4" fmla="*/ 0 w 66"/>
                    <a:gd name="T5" fmla="*/ 5 h 10"/>
                    <a:gd name="T6" fmla="*/ 5 w 66"/>
                    <a:gd name="T7" fmla="*/ 10 h 10"/>
                    <a:gd name="T8" fmla="*/ 61 w 66"/>
                    <a:gd name="T9" fmla="*/ 10 h 10"/>
                    <a:gd name="T10" fmla="*/ 66 w 66"/>
                    <a:gd name="T11" fmla="*/ 5 h 10"/>
                    <a:gd name="T12" fmla="*/ 61 w 6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6" h="10">
                      <a:moveTo>
                        <a:pt x="61" y="0"/>
                      </a:moveTo>
                      <a:cubicBezTo>
                        <a:pt x="5" y="0"/>
                        <a:pt x="5" y="0"/>
                        <a:pt x="5" y="0"/>
                      </a:cubicBezTo>
                      <a:cubicBezTo>
                        <a:pt x="2" y="0"/>
                        <a:pt x="0" y="2"/>
                        <a:pt x="0" y="5"/>
                      </a:cubicBezTo>
                      <a:cubicBezTo>
                        <a:pt x="0" y="8"/>
                        <a:pt x="2" y="10"/>
                        <a:pt x="5" y="10"/>
                      </a:cubicBezTo>
                      <a:cubicBezTo>
                        <a:pt x="61" y="10"/>
                        <a:pt x="61" y="10"/>
                        <a:pt x="61" y="10"/>
                      </a:cubicBezTo>
                      <a:cubicBezTo>
                        <a:pt x="64" y="10"/>
                        <a:pt x="66" y="8"/>
                        <a:pt x="66" y="5"/>
                      </a:cubicBezTo>
                      <a:cubicBezTo>
                        <a:pt x="66" y="2"/>
                        <a:pt x="64" y="0"/>
                        <a:pt x="61"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2" name="Freeform 39">
                  <a:extLst>
                    <a:ext uri="{FF2B5EF4-FFF2-40B4-BE49-F238E27FC236}">
                      <a16:creationId xmlns:a16="http://schemas.microsoft.com/office/drawing/2014/main" id="{9FB796A7-819B-846E-D36D-128C80059C26}"/>
                    </a:ext>
                  </a:extLst>
                </p:cNvPr>
                <p:cNvSpPr>
                  <a:spLocks/>
                </p:cNvSpPr>
                <p:nvPr/>
              </p:nvSpPr>
              <p:spPr bwMode="auto">
                <a:xfrm>
                  <a:off x="5455120" y="3093590"/>
                  <a:ext cx="82087" cy="13681"/>
                </a:xfrm>
                <a:custGeom>
                  <a:avLst/>
                  <a:gdLst>
                    <a:gd name="T0" fmla="*/ 61 w 66"/>
                    <a:gd name="T1" fmla="*/ 0 h 11"/>
                    <a:gd name="T2" fmla="*/ 5 w 66"/>
                    <a:gd name="T3" fmla="*/ 0 h 11"/>
                    <a:gd name="T4" fmla="*/ 0 w 66"/>
                    <a:gd name="T5" fmla="*/ 5 h 11"/>
                    <a:gd name="T6" fmla="*/ 5 w 66"/>
                    <a:gd name="T7" fmla="*/ 11 h 11"/>
                    <a:gd name="T8" fmla="*/ 61 w 66"/>
                    <a:gd name="T9" fmla="*/ 11 h 11"/>
                    <a:gd name="T10" fmla="*/ 66 w 66"/>
                    <a:gd name="T11" fmla="*/ 5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5" y="0"/>
                        <a:pt x="5" y="0"/>
                        <a:pt x="5" y="0"/>
                      </a:cubicBezTo>
                      <a:cubicBezTo>
                        <a:pt x="2" y="0"/>
                        <a:pt x="0" y="3"/>
                        <a:pt x="0" y="5"/>
                      </a:cubicBezTo>
                      <a:cubicBezTo>
                        <a:pt x="0" y="8"/>
                        <a:pt x="2" y="11"/>
                        <a:pt x="5" y="11"/>
                      </a:cubicBezTo>
                      <a:cubicBezTo>
                        <a:pt x="61" y="11"/>
                        <a:pt x="61" y="11"/>
                        <a:pt x="61" y="11"/>
                      </a:cubicBezTo>
                      <a:cubicBezTo>
                        <a:pt x="64" y="11"/>
                        <a:pt x="66" y="8"/>
                        <a:pt x="66" y="5"/>
                      </a:cubicBezTo>
                      <a:cubicBezTo>
                        <a:pt x="66" y="3"/>
                        <a:pt x="64" y="0"/>
                        <a:pt x="61"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3" name="Freeform 40">
                  <a:extLst>
                    <a:ext uri="{FF2B5EF4-FFF2-40B4-BE49-F238E27FC236}">
                      <a16:creationId xmlns:a16="http://schemas.microsoft.com/office/drawing/2014/main" id="{8F6774D6-C3BF-0E24-6E1F-623597F99130}"/>
                    </a:ext>
                  </a:extLst>
                </p:cNvPr>
                <p:cNvSpPr>
                  <a:spLocks/>
                </p:cNvSpPr>
                <p:nvPr/>
              </p:nvSpPr>
              <p:spPr bwMode="auto">
                <a:xfrm>
                  <a:off x="5455120" y="3134634"/>
                  <a:ext cx="82087" cy="12629"/>
                </a:xfrm>
                <a:custGeom>
                  <a:avLst/>
                  <a:gdLst>
                    <a:gd name="T0" fmla="*/ 61 w 66"/>
                    <a:gd name="T1" fmla="*/ 0 h 10"/>
                    <a:gd name="T2" fmla="*/ 5 w 66"/>
                    <a:gd name="T3" fmla="*/ 0 h 10"/>
                    <a:gd name="T4" fmla="*/ 0 w 66"/>
                    <a:gd name="T5" fmla="*/ 5 h 10"/>
                    <a:gd name="T6" fmla="*/ 5 w 66"/>
                    <a:gd name="T7" fmla="*/ 10 h 10"/>
                    <a:gd name="T8" fmla="*/ 61 w 66"/>
                    <a:gd name="T9" fmla="*/ 10 h 10"/>
                    <a:gd name="T10" fmla="*/ 66 w 66"/>
                    <a:gd name="T11" fmla="*/ 5 h 10"/>
                    <a:gd name="T12" fmla="*/ 61 w 6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6" h="10">
                      <a:moveTo>
                        <a:pt x="61" y="0"/>
                      </a:moveTo>
                      <a:cubicBezTo>
                        <a:pt x="5" y="0"/>
                        <a:pt x="5" y="0"/>
                        <a:pt x="5" y="0"/>
                      </a:cubicBezTo>
                      <a:cubicBezTo>
                        <a:pt x="2" y="0"/>
                        <a:pt x="0" y="2"/>
                        <a:pt x="0" y="5"/>
                      </a:cubicBezTo>
                      <a:cubicBezTo>
                        <a:pt x="0" y="8"/>
                        <a:pt x="2" y="10"/>
                        <a:pt x="5" y="10"/>
                      </a:cubicBezTo>
                      <a:cubicBezTo>
                        <a:pt x="61" y="10"/>
                        <a:pt x="61" y="10"/>
                        <a:pt x="61" y="10"/>
                      </a:cubicBezTo>
                      <a:cubicBezTo>
                        <a:pt x="64" y="10"/>
                        <a:pt x="66" y="8"/>
                        <a:pt x="66" y="5"/>
                      </a:cubicBezTo>
                      <a:cubicBezTo>
                        <a:pt x="66" y="2"/>
                        <a:pt x="64" y="0"/>
                        <a:pt x="61"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4" name="Freeform 41">
                  <a:extLst>
                    <a:ext uri="{FF2B5EF4-FFF2-40B4-BE49-F238E27FC236}">
                      <a16:creationId xmlns:a16="http://schemas.microsoft.com/office/drawing/2014/main" id="{5EDB879D-2A8C-3A41-751D-5CB786E0808C}"/>
                    </a:ext>
                  </a:extLst>
                </p:cNvPr>
                <p:cNvSpPr>
                  <a:spLocks/>
                </p:cNvSpPr>
                <p:nvPr/>
              </p:nvSpPr>
              <p:spPr bwMode="auto">
                <a:xfrm>
                  <a:off x="5390397" y="3032551"/>
                  <a:ext cx="53146" cy="45253"/>
                </a:xfrm>
                <a:custGeom>
                  <a:avLst/>
                  <a:gdLst>
                    <a:gd name="T0" fmla="*/ 4 w 43"/>
                    <a:gd name="T1" fmla="*/ 27 h 36"/>
                    <a:gd name="T2" fmla="*/ 15 w 43"/>
                    <a:gd name="T3" fmla="*/ 34 h 36"/>
                    <a:gd name="T4" fmla="*/ 19 w 43"/>
                    <a:gd name="T5" fmla="*/ 36 h 36"/>
                    <a:gd name="T6" fmla="*/ 24 w 43"/>
                    <a:gd name="T7" fmla="*/ 33 h 36"/>
                    <a:gd name="T8" fmla="*/ 41 w 43"/>
                    <a:gd name="T9" fmla="*/ 12 h 36"/>
                    <a:gd name="T10" fmla="*/ 40 w 43"/>
                    <a:gd name="T11" fmla="*/ 2 h 36"/>
                    <a:gd name="T12" fmla="*/ 30 w 43"/>
                    <a:gd name="T13" fmla="*/ 3 h 36"/>
                    <a:gd name="T14" fmla="*/ 17 w 43"/>
                    <a:gd name="T15" fmla="*/ 19 h 36"/>
                    <a:gd name="T16" fmla="*/ 12 w 43"/>
                    <a:gd name="T17" fmla="*/ 15 h 36"/>
                    <a:gd name="T18" fmla="*/ 2 w 43"/>
                    <a:gd name="T19" fmla="*/ 17 h 36"/>
                    <a:gd name="T20" fmla="*/ 4 w 43"/>
                    <a:gd name="T2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6">
                      <a:moveTo>
                        <a:pt x="4" y="27"/>
                      </a:moveTo>
                      <a:cubicBezTo>
                        <a:pt x="15" y="34"/>
                        <a:pt x="15" y="34"/>
                        <a:pt x="15" y="34"/>
                      </a:cubicBezTo>
                      <a:cubicBezTo>
                        <a:pt x="16" y="35"/>
                        <a:pt x="17" y="36"/>
                        <a:pt x="19" y="36"/>
                      </a:cubicBezTo>
                      <a:cubicBezTo>
                        <a:pt x="21" y="36"/>
                        <a:pt x="23" y="35"/>
                        <a:pt x="24" y="33"/>
                      </a:cubicBezTo>
                      <a:cubicBezTo>
                        <a:pt x="41" y="12"/>
                        <a:pt x="41" y="12"/>
                        <a:pt x="41" y="12"/>
                      </a:cubicBezTo>
                      <a:cubicBezTo>
                        <a:pt x="43" y="9"/>
                        <a:pt x="43" y="4"/>
                        <a:pt x="40" y="2"/>
                      </a:cubicBezTo>
                      <a:cubicBezTo>
                        <a:pt x="37" y="0"/>
                        <a:pt x="32" y="0"/>
                        <a:pt x="30" y="3"/>
                      </a:cubicBezTo>
                      <a:cubicBezTo>
                        <a:pt x="17" y="19"/>
                        <a:pt x="17" y="19"/>
                        <a:pt x="17" y="19"/>
                      </a:cubicBezTo>
                      <a:cubicBezTo>
                        <a:pt x="12" y="15"/>
                        <a:pt x="12" y="15"/>
                        <a:pt x="12" y="15"/>
                      </a:cubicBezTo>
                      <a:cubicBezTo>
                        <a:pt x="8" y="13"/>
                        <a:pt x="4" y="14"/>
                        <a:pt x="2" y="17"/>
                      </a:cubicBezTo>
                      <a:cubicBezTo>
                        <a:pt x="0" y="21"/>
                        <a:pt x="1" y="25"/>
                        <a:pt x="4" y="27"/>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5" name="Freeform 42">
                  <a:extLst>
                    <a:ext uri="{FF2B5EF4-FFF2-40B4-BE49-F238E27FC236}">
                      <a16:creationId xmlns:a16="http://schemas.microsoft.com/office/drawing/2014/main" id="{F49086B5-4EF8-8F94-16A1-D143894CE57E}"/>
                    </a:ext>
                  </a:extLst>
                </p:cNvPr>
                <p:cNvSpPr>
                  <a:spLocks/>
                </p:cNvSpPr>
                <p:nvPr/>
              </p:nvSpPr>
              <p:spPr bwMode="auto">
                <a:xfrm>
                  <a:off x="5390397" y="3072542"/>
                  <a:ext cx="53146" cy="44727"/>
                </a:xfrm>
                <a:custGeom>
                  <a:avLst/>
                  <a:gdLst>
                    <a:gd name="T0" fmla="*/ 40 w 43"/>
                    <a:gd name="T1" fmla="*/ 3 h 36"/>
                    <a:gd name="T2" fmla="*/ 30 w 43"/>
                    <a:gd name="T3" fmla="*/ 4 h 36"/>
                    <a:gd name="T4" fmla="*/ 17 w 43"/>
                    <a:gd name="T5" fmla="*/ 20 h 36"/>
                    <a:gd name="T6" fmla="*/ 12 w 43"/>
                    <a:gd name="T7" fmla="*/ 16 h 36"/>
                    <a:gd name="T8" fmla="*/ 2 w 43"/>
                    <a:gd name="T9" fmla="*/ 18 h 36"/>
                    <a:gd name="T10" fmla="*/ 4 w 43"/>
                    <a:gd name="T11" fmla="*/ 28 h 36"/>
                    <a:gd name="T12" fmla="*/ 15 w 43"/>
                    <a:gd name="T13" fmla="*/ 35 h 36"/>
                    <a:gd name="T14" fmla="*/ 19 w 43"/>
                    <a:gd name="T15" fmla="*/ 36 h 36"/>
                    <a:gd name="T16" fmla="*/ 24 w 43"/>
                    <a:gd name="T17" fmla="*/ 34 h 36"/>
                    <a:gd name="T18" fmla="*/ 41 w 43"/>
                    <a:gd name="T19" fmla="*/ 13 h 36"/>
                    <a:gd name="T20" fmla="*/ 40 w 43"/>
                    <a:gd name="T2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6">
                      <a:moveTo>
                        <a:pt x="40" y="3"/>
                      </a:moveTo>
                      <a:cubicBezTo>
                        <a:pt x="37" y="0"/>
                        <a:pt x="32" y="1"/>
                        <a:pt x="30" y="4"/>
                      </a:cubicBezTo>
                      <a:cubicBezTo>
                        <a:pt x="17" y="20"/>
                        <a:pt x="17" y="20"/>
                        <a:pt x="17" y="20"/>
                      </a:cubicBezTo>
                      <a:cubicBezTo>
                        <a:pt x="12" y="16"/>
                        <a:pt x="12" y="16"/>
                        <a:pt x="12" y="16"/>
                      </a:cubicBezTo>
                      <a:cubicBezTo>
                        <a:pt x="8" y="14"/>
                        <a:pt x="4" y="15"/>
                        <a:pt x="2" y="18"/>
                      </a:cubicBezTo>
                      <a:cubicBezTo>
                        <a:pt x="0" y="21"/>
                        <a:pt x="1" y="26"/>
                        <a:pt x="4" y="28"/>
                      </a:cubicBezTo>
                      <a:cubicBezTo>
                        <a:pt x="15" y="35"/>
                        <a:pt x="15" y="35"/>
                        <a:pt x="15" y="35"/>
                      </a:cubicBezTo>
                      <a:cubicBezTo>
                        <a:pt x="16" y="36"/>
                        <a:pt x="17" y="36"/>
                        <a:pt x="19" y="36"/>
                      </a:cubicBezTo>
                      <a:cubicBezTo>
                        <a:pt x="21" y="36"/>
                        <a:pt x="23" y="35"/>
                        <a:pt x="24" y="34"/>
                      </a:cubicBezTo>
                      <a:cubicBezTo>
                        <a:pt x="41" y="13"/>
                        <a:pt x="41" y="13"/>
                        <a:pt x="41" y="13"/>
                      </a:cubicBezTo>
                      <a:cubicBezTo>
                        <a:pt x="43" y="9"/>
                        <a:pt x="43" y="5"/>
                        <a:pt x="40" y="3"/>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6" name="Freeform 43">
                  <a:extLst>
                    <a:ext uri="{FF2B5EF4-FFF2-40B4-BE49-F238E27FC236}">
                      <a16:creationId xmlns:a16="http://schemas.microsoft.com/office/drawing/2014/main" id="{08194F70-28D4-28A9-A4DB-E4B94AD2CA68}"/>
                    </a:ext>
                  </a:extLst>
                </p:cNvPr>
                <p:cNvSpPr>
                  <a:spLocks/>
                </p:cNvSpPr>
                <p:nvPr/>
              </p:nvSpPr>
              <p:spPr bwMode="auto">
                <a:xfrm>
                  <a:off x="5390397" y="3113586"/>
                  <a:ext cx="53146" cy="44727"/>
                </a:xfrm>
                <a:custGeom>
                  <a:avLst/>
                  <a:gdLst>
                    <a:gd name="T0" fmla="*/ 40 w 43"/>
                    <a:gd name="T1" fmla="*/ 2 h 36"/>
                    <a:gd name="T2" fmla="*/ 30 w 43"/>
                    <a:gd name="T3" fmla="*/ 3 h 36"/>
                    <a:gd name="T4" fmla="*/ 17 w 43"/>
                    <a:gd name="T5" fmla="*/ 19 h 36"/>
                    <a:gd name="T6" fmla="*/ 12 w 43"/>
                    <a:gd name="T7" fmla="*/ 16 h 36"/>
                    <a:gd name="T8" fmla="*/ 2 w 43"/>
                    <a:gd name="T9" fmla="*/ 18 h 36"/>
                    <a:gd name="T10" fmla="*/ 4 w 43"/>
                    <a:gd name="T11" fmla="*/ 27 h 36"/>
                    <a:gd name="T12" fmla="*/ 15 w 43"/>
                    <a:gd name="T13" fmla="*/ 35 h 36"/>
                    <a:gd name="T14" fmla="*/ 19 w 43"/>
                    <a:gd name="T15" fmla="*/ 36 h 36"/>
                    <a:gd name="T16" fmla="*/ 24 w 43"/>
                    <a:gd name="T17" fmla="*/ 33 h 36"/>
                    <a:gd name="T18" fmla="*/ 41 w 43"/>
                    <a:gd name="T19" fmla="*/ 12 h 36"/>
                    <a:gd name="T20" fmla="*/ 40 w 43"/>
                    <a:gd name="T2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6">
                      <a:moveTo>
                        <a:pt x="40" y="2"/>
                      </a:moveTo>
                      <a:cubicBezTo>
                        <a:pt x="37" y="0"/>
                        <a:pt x="32" y="0"/>
                        <a:pt x="30" y="3"/>
                      </a:cubicBezTo>
                      <a:cubicBezTo>
                        <a:pt x="17" y="19"/>
                        <a:pt x="17" y="19"/>
                        <a:pt x="17" y="19"/>
                      </a:cubicBezTo>
                      <a:cubicBezTo>
                        <a:pt x="12" y="16"/>
                        <a:pt x="12" y="16"/>
                        <a:pt x="12" y="16"/>
                      </a:cubicBezTo>
                      <a:cubicBezTo>
                        <a:pt x="8" y="14"/>
                        <a:pt x="4" y="14"/>
                        <a:pt x="2" y="18"/>
                      </a:cubicBezTo>
                      <a:cubicBezTo>
                        <a:pt x="0" y="21"/>
                        <a:pt x="1" y="25"/>
                        <a:pt x="4" y="27"/>
                      </a:cubicBezTo>
                      <a:cubicBezTo>
                        <a:pt x="15" y="35"/>
                        <a:pt x="15" y="35"/>
                        <a:pt x="15" y="35"/>
                      </a:cubicBezTo>
                      <a:cubicBezTo>
                        <a:pt x="16" y="35"/>
                        <a:pt x="17" y="36"/>
                        <a:pt x="19" y="36"/>
                      </a:cubicBezTo>
                      <a:cubicBezTo>
                        <a:pt x="21" y="36"/>
                        <a:pt x="23" y="35"/>
                        <a:pt x="24" y="33"/>
                      </a:cubicBezTo>
                      <a:cubicBezTo>
                        <a:pt x="41" y="12"/>
                        <a:pt x="41" y="12"/>
                        <a:pt x="41" y="12"/>
                      </a:cubicBezTo>
                      <a:cubicBezTo>
                        <a:pt x="43" y="9"/>
                        <a:pt x="43" y="5"/>
                        <a:pt x="40" y="2"/>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7" name="Freeform 44">
                  <a:extLst>
                    <a:ext uri="{FF2B5EF4-FFF2-40B4-BE49-F238E27FC236}">
                      <a16:creationId xmlns:a16="http://schemas.microsoft.com/office/drawing/2014/main" id="{83FF4D14-5260-37E0-ED84-0B510B843885}"/>
                    </a:ext>
                  </a:extLst>
                </p:cNvPr>
                <p:cNvSpPr>
                  <a:spLocks noEditPoints="1"/>
                </p:cNvSpPr>
                <p:nvPr/>
              </p:nvSpPr>
              <p:spPr bwMode="auto">
                <a:xfrm>
                  <a:off x="5417759" y="2918367"/>
                  <a:ext cx="99451" cy="99452"/>
                </a:xfrm>
                <a:custGeom>
                  <a:avLst/>
                  <a:gdLst>
                    <a:gd name="T0" fmla="*/ 80 w 80"/>
                    <a:gd name="T1" fmla="*/ 40 h 80"/>
                    <a:gd name="T2" fmla="*/ 40 w 80"/>
                    <a:gd name="T3" fmla="*/ 0 h 80"/>
                    <a:gd name="T4" fmla="*/ 0 w 80"/>
                    <a:gd name="T5" fmla="*/ 40 h 80"/>
                    <a:gd name="T6" fmla="*/ 40 w 80"/>
                    <a:gd name="T7" fmla="*/ 80 h 80"/>
                    <a:gd name="T8" fmla="*/ 80 w 80"/>
                    <a:gd name="T9" fmla="*/ 40 h 80"/>
                    <a:gd name="T10" fmla="*/ 40 w 80"/>
                    <a:gd name="T11" fmla="*/ 12 h 80"/>
                    <a:gd name="T12" fmla="*/ 52 w 80"/>
                    <a:gd name="T13" fmla="*/ 25 h 80"/>
                    <a:gd name="T14" fmla="*/ 40 w 80"/>
                    <a:gd name="T15" fmla="*/ 38 h 80"/>
                    <a:gd name="T16" fmla="*/ 27 w 80"/>
                    <a:gd name="T17" fmla="*/ 25 h 80"/>
                    <a:gd name="T18" fmla="*/ 40 w 80"/>
                    <a:gd name="T19" fmla="*/ 12 h 80"/>
                    <a:gd name="T20" fmla="*/ 40 w 80"/>
                    <a:gd name="T21" fmla="*/ 45 h 80"/>
                    <a:gd name="T22" fmla="*/ 62 w 80"/>
                    <a:gd name="T23" fmla="*/ 63 h 80"/>
                    <a:gd name="T24" fmla="*/ 17 w 80"/>
                    <a:gd name="T25" fmla="*/ 63 h 80"/>
                    <a:gd name="T26" fmla="*/ 40 w 80"/>
                    <a:gd name="T27" fmla="*/ 4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80">
                      <a:moveTo>
                        <a:pt x="80" y="40"/>
                      </a:moveTo>
                      <a:cubicBezTo>
                        <a:pt x="80" y="18"/>
                        <a:pt x="62" y="0"/>
                        <a:pt x="40" y="0"/>
                      </a:cubicBezTo>
                      <a:cubicBezTo>
                        <a:pt x="18" y="0"/>
                        <a:pt x="0" y="18"/>
                        <a:pt x="0" y="40"/>
                      </a:cubicBezTo>
                      <a:cubicBezTo>
                        <a:pt x="0" y="62"/>
                        <a:pt x="18" y="80"/>
                        <a:pt x="40" y="80"/>
                      </a:cubicBezTo>
                      <a:cubicBezTo>
                        <a:pt x="62" y="80"/>
                        <a:pt x="80" y="62"/>
                        <a:pt x="80" y="40"/>
                      </a:cubicBezTo>
                      <a:close/>
                      <a:moveTo>
                        <a:pt x="40" y="12"/>
                      </a:moveTo>
                      <a:cubicBezTo>
                        <a:pt x="47" y="12"/>
                        <a:pt x="52" y="18"/>
                        <a:pt x="52" y="25"/>
                      </a:cubicBezTo>
                      <a:cubicBezTo>
                        <a:pt x="52" y="32"/>
                        <a:pt x="47" y="38"/>
                        <a:pt x="40" y="38"/>
                      </a:cubicBezTo>
                      <a:cubicBezTo>
                        <a:pt x="33" y="38"/>
                        <a:pt x="27" y="32"/>
                        <a:pt x="27" y="25"/>
                      </a:cubicBezTo>
                      <a:cubicBezTo>
                        <a:pt x="27" y="18"/>
                        <a:pt x="33" y="12"/>
                        <a:pt x="40" y="12"/>
                      </a:cubicBezTo>
                      <a:close/>
                      <a:moveTo>
                        <a:pt x="40" y="45"/>
                      </a:moveTo>
                      <a:cubicBezTo>
                        <a:pt x="51" y="45"/>
                        <a:pt x="61" y="50"/>
                        <a:pt x="62" y="63"/>
                      </a:cubicBezTo>
                      <a:cubicBezTo>
                        <a:pt x="17" y="63"/>
                        <a:pt x="17" y="63"/>
                        <a:pt x="17" y="63"/>
                      </a:cubicBezTo>
                      <a:cubicBezTo>
                        <a:pt x="18" y="50"/>
                        <a:pt x="28" y="45"/>
                        <a:pt x="40" y="45"/>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grpSp>
        </p:grpSp>
        <p:sp>
          <p:nvSpPr>
            <p:cNvPr id="30" name="Pentagon 6">
              <a:extLst>
                <a:ext uri="{FF2B5EF4-FFF2-40B4-BE49-F238E27FC236}">
                  <a16:creationId xmlns:a16="http://schemas.microsoft.com/office/drawing/2014/main" id="{D55C9D7E-D0CE-54FF-222E-D42908E38B06}"/>
                </a:ext>
              </a:extLst>
            </p:cNvPr>
            <p:cNvSpPr/>
            <p:nvPr/>
          </p:nvSpPr>
          <p:spPr>
            <a:xfrm rot="5400000">
              <a:off x="1454511"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Digital Experiences</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sp>
          <p:nvSpPr>
            <p:cNvPr id="31" name="Pentagon 94">
              <a:extLst>
                <a:ext uri="{FF2B5EF4-FFF2-40B4-BE49-F238E27FC236}">
                  <a16:creationId xmlns:a16="http://schemas.microsoft.com/office/drawing/2014/main" id="{7CD08F2C-7AD0-121B-8B26-7B05D0FE12DF}"/>
                </a:ext>
              </a:extLst>
            </p:cNvPr>
            <p:cNvSpPr/>
            <p:nvPr/>
          </p:nvSpPr>
          <p:spPr>
            <a:xfrm rot="5400000">
              <a:off x="4311727"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Workforce Transformation</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sp>
          <p:nvSpPr>
            <p:cNvPr id="32" name="Pentagon 95">
              <a:extLst>
                <a:ext uri="{FF2B5EF4-FFF2-40B4-BE49-F238E27FC236}">
                  <a16:creationId xmlns:a16="http://schemas.microsoft.com/office/drawing/2014/main" id="{51E29EFC-DDB6-92C8-A4DC-5DCBFE3F8189}"/>
                </a:ext>
              </a:extLst>
            </p:cNvPr>
            <p:cNvSpPr/>
            <p:nvPr/>
          </p:nvSpPr>
          <p:spPr>
            <a:xfrm rot="5400000">
              <a:off x="7168943"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Business Resilience</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sp>
          <p:nvSpPr>
            <p:cNvPr id="33" name="Pentagon 96">
              <a:extLst>
                <a:ext uri="{FF2B5EF4-FFF2-40B4-BE49-F238E27FC236}">
                  <a16:creationId xmlns:a16="http://schemas.microsoft.com/office/drawing/2014/main" id="{4261BF99-D53E-DD45-5DA6-27C00502F1D6}"/>
                </a:ext>
              </a:extLst>
            </p:cNvPr>
            <p:cNvSpPr/>
            <p:nvPr/>
          </p:nvSpPr>
          <p:spPr>
            <a:xfrm rot="5400000">
              <a:off x="10026160"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Data-Driven Enterprise</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grpSp>
          <p:nvGrpSpPr>
            <p:cNvPr id="34" name="Group 33">
              <a:extLst>
                <a:ext uri="{FF2B5EF4-FFF2-40B4-BE49-F238E27FC236}">
                  <a16:creationId xmlns:a16="http://schemas.microsoft.com/office/drawing/2014/main" id="{B3596587-B1CA-1C45-8079-DC151CCAAAF5}"/>
                </a:ext>
              </a:extLst>
            </p:cNvPr>
            <p:cNvGrpSpPr/>
            <p:nvPr/>
          </p:nvGrpSpPr>
          <p:grpSpPr>
            <a:xfrm>
              <a:off x="6177436" y="2815391"/>
              <a:ext cx="1095739" cy="822354"/>
              <a:chOff x="6177436" y="2779049"/>
              <a:chExt cx="1095739" cy="822354"/>
            </a:xfrm>
          </p:grpSpPr>
          <p:sp>
            <p:nvSpPr>
              <p:cNvPr id="35" name="Shape 343">
                <a:extLst>
                  <a:ext uri="{FF2B5EF4-FFF2-40B4-BE49-F238E27FC236}">
                    <a16:creationId xmlns:a16="http://schemas.microsoft.com/office/drawing/2014/main" id="{584FE548-92EE-1864-2206-26C68B78AED8}"/>
                  </a:ext>
                </a:extLst>
              </p:cNvPr>
              <p:cNvSpPr/>
              <p:nvPr/>
            </p:nvSpPr>
            <p:spPr>
              <a:xfrm>
                <a:off x="6498692" y="2779049"/>
                <a:ext cx="453226" cy="427008"/>
              </a:xfrm>
              <a:custGeom>
                <a:avLst/>
                <a:gdLst/>
                <a:ahLst/>
                <a:cxnLst/>
                <a:rect l="0" t="0" r="0" b="0"/>
                <a:pathLst>
                  <a:path w="120000" h="120000" extrusionOk="0">
                    <a:moveTo>
                      <a:pt x="110597" y="10641"/>
                    </a:moveTo>
                    <a:cubicBezTo>
                      <a:pt x="103682" y="3831"/>
                      <a:pt x="94060" y="1277"/>
                      <a:pt x="87109" y="773"/>
                    </a:cubicBezTo>
                    <a:cubicBezTo>
                      <a:pt x="76134" y="0"/>
                      <a:pt x="65304" y="6191"/>
                      <a:pt x="59451" y="16059"/>
                    </a:cubicBezTo>
                    <a:cubicBezTo>
                      <a:pt x="59451" y="16059"/>
                      <a:pt x="51292" y="696"/>
                      <a:pt x="34939" y="696"/>
                    </a:cubicBezTo>
                    <a:cubicBezTo>
                      <a:pt x="27987" y="696"/>
                      <a:pt x="16756" y="3018"/>
                      <a:pt x="8963" y="10641"/>
                    </a:cubicBezTo>
                    <a:cubicBezTo>
                      <a:pt x="4060" y="15478"/>
                      <a:pt x="512" y="22483"/>
                      <a:pt x="256" y="32350"/>
                    </a:cubicBezTo>
                    <a:cubicBezTo>
                      <a:pt x="0" y="41405"/>
                      <a:pt x="1609" y="50151"/>
                      <a:pt x="4500" y="58394"/>
                    </a:cubicBezTo>
                    <a:lnTo>
                      <a:pt x="34536" y="58394"/>
                    </a:lnTo>
                    <a:lnTo>
                      <a:pt x="42256" y="23411"/>
                    </a:lnTo>
                    <a:cubicBezTo>
                      <a:pt x="42548" y="21980"/>
                      <a:pt x="43756" y="20973"/>
                      <a:pt x="45146" y="20935"/>
                    </a:cubicBezTo>
                    <a:cubicBezTo>
                      <a:pt x="46500" y="20935"/>
                      <a:pt x="47743" y="21902"/>
                      <a:pt x="48073" y="23334"/>
                    </a:cubicBezTo>
                    <a:lnTo>
                      <a:pt x="61024" y="76543"/>
                    </a:lnTo>
                    <a:lnTo>
                      <a:pt x="64975" y="40167"/>
                    </a:lnTo>
                    <a:cubicBezTo>
                      <a:pt x="65158" y="38658"/>
                      <a:pt x="66329" y="37458"/>
                      <a:pt x="67756" y="37381"/>
                    </a:cubicBezTo>
                    <a:cubicBezTo>
                      <a:pt x="69219" y="37265"/>
                      <a:pt x="70536" y="38310"/>
                      <a:pt x="70865" y="39780"/>
                    </a:cubicBezTo>
                    <a:lnTo>
                      <a:pt x="75182" y="58394"/>
                    </a:lnTo>
                    <a:lnTo>
                      <a:pt x="84439" y="58394"/>
                    </a:lnTo>
                    <a:cubicBezTo>
                      <a:pt x="86121" y="58394"/>
                      <a:pt x="87439" y="59825"/>
                      <a:pt x="87439" y="61567"/>
                    </a:cubicBezTo>
                    <a:cubicBezTo>
                      <a:pt x="87439" y="63308"/>
                      <a:pt x="86121" y="64740"/>
                      <a:pt x="84439" y="64740"/>
                    </a:cubicBezTo>
                    <a:lnTo>
                      <a:pt x="72804" y="64740"/>
                    </a:lnTo>
                    <a:cubicBezTo>
                      <a:pt x="71414" y="64740"/>
                      <a:pt x="70243" y="63734"/>
                      <a:pt x="69878" y="62341"/>
                    </a:cubicBezTo>
                    <a:lnTo>
                      <a:pt x="69036" y="58510"/>
                    </a:lnTo>
                    <a:lnTo>
                      <a:pt x="65121" y="94266"/>
                    </a:lnTo>
                    <a:cubicBezTo>
                      <a:pt x="64939" y="95775"/>
                      <a:pt x="63804" y="96936"/>
                      <a:pt x="62341" y="97052"/>
                    </a:cubicBezTo>
                    <a:cubicBezTo>
                      <a:pt x="62268" y="97052"/>
                      <a:pt x="62195" y="97052"/>
                      <a:pt x="62158" y="97052"/>
                    </a:cubicBezTo>
                    <a:cubicBezTo>
                      <a:pt x="60768" y="97052"/>
                      <a:pt x="59560" y="96085"/>
                      <a:pt x="59231" y="94692"/>
                    </a:cubicBezTo>
                    <a:lnTo>
                      <a:pt x="45329" y="37458"/>
                    </a:lnTo>
                    <a:lnTo>
                      <a:pt x="39841" y="62302"/>
                    </a:lnTo>
                    <a:cubicBezTo>
                      <a:pt x="39512" y="63734"/>
                      <a:pt x="38304" y="64740"/>
                      <a:pt x="36914" y="64740"/>
                    </a:cubicBezTo>
                    <a:lnTo>
                      <a:pt x="6987" y="64740"/>
                    </a:lnTo>
                    <a:cubicBezTo>
                      <a:pt x="11670" y="75304"/>
                      <a:pt x="18402" y="84979"/>
                      <a:pt x="26085" y="93298"/>
                    </a:cubicBezTo>
                    <a:cubicBezTo>
                      <a:pt x="42146" y="110673"/>
                      <a:pt x="59780" y="120000"/>
                      <a:pt x="59780" y="120000"/>
                    </a:cubicBezTo>
                    <a:cubicBezTo>
                      <a:pt x="59780" y="120000"/>
                      <a:pt x="65853" y="116788"/>
                      <a:pt x="74121" y="110596"/>
                    </a:cubicBezTo>
                    <a:cubicBezTo>
                      <a:pt x="79975" y="106262"/>
                      <a:pt x="86926" y="100419"/>
                      <a:pt x="93585" y="93221"/>
                    </a:cubicBezTo>
                    <a:cubicBezTo>
                      <a:pt x="108585" y="76968"/>
                      <a:pt x="120000" y="55607"/>
                      <a:pt x="119341" y="32312"/>
                    </a:cubicBezTo>
                    <a:cubicBezTo>
                      <a:pt x="119085" y="22444"/>
                      <a:pt x="115536" y="15478"/>
                      <a:pt x="110597" y="10641"/>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36" name="Rectangle 35">
                <a:extLst>
                  <a:ext uri="{FF2B5EF4-FFF2-40B4-BE49-F238E27FC236}">
                    <a16:creationId xmlns:a16="http://schemas.microsoft.com/office/drawing/2014/main" id="{8357578F-6249-61C8-788C-27F8BB84C0CC}"/>
                  </a:ext>
                </a:extLst>
              </p:cNvPr>
              <p:cNvSpPr/>
              <p:nvPr/>
            </p:nvSpPr>
            <p:spPr bwMode="auto">
              <a:xfrm>
                <a:off x="6177436"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en-US" sz="900" b="1" i="0" u="none" strike="noStrike" kern="1200" cap="none" spc="0" normalizeH="0" baseline="0" noProof="0">
                    <a:ln>
                      <a:noFill/>
                    </a:ln>
                    <a:solidFill>
                      <a:srgbClr val="0F1C50"/>
                    </a:solidFill>
                    <a:effectLst/>
                    <a:uLnTx/>
                    <a:uFillTx/>
                    <a:latin typeface="Arial"/>
                    <a:cs typeface="+mn-cs"/>
                  </a:rPr>
                  <a:t>Health</a:t>
                </a:r>
                <a:br>
                  <a:rPr kumimoji="1" lang="en-US" sz="900" b="1" i="0" u="none" strike="noStrike" kern="1200" cap="none" spc="0" normalizeH="0" baseline="0" noProof="0">
                    <a:ln>
                      <a:noFill/>
                    </a:ln>
                    <a:solidFill>
                      <a:srgbClr val="0F1C50"/>
                    </a:solidFill>
                    <a:effectLst/>
                    <a:uLnTx/>
                    <a:uFillTx/>
                    <a:latin typeface="Arial"/>
                    <a:cs typeface="+mn-cs"/>
                  </a:rPr>
                </a:br>
                <a:r>
                  <a:rPr kumimoji="1" lang="en-US" sz="900" b="1" i="0" u="none" strike="noStrike" kern="1200" cap="none" spc="0" normalizeH="0" baseline="0" noProof="0">
                    <a:ln>
                      <a:noFill/>
                    </a:ln>
                    <a:solidFill>
                      <a:srgbClr val="0F1C50"/>
                    </a:solidFill>
                    <a:effectLst/>
                    <a:uLnTx/>
                    <a:uFillTx/>
                    <a:latin typeface="Arial"/>
                    <a:cs typeface="+mn-cs"/>
                  </a:rPr>
                  <a:t>Provider</a:t>
                </a:r>
                <a:endParaRPr kumimoji="0" lang="en-US" sz="900" b="1" i="0" u="none" strike="noStrike" kern="1200" cap="none" spc="0" normalizeH="0" baseline="0" noProof="0">
                  <a:ln>
                    <a:noFill/>
                  </a:ln>
                  <a:solidFill>
                    <a:srgbClr val="0F1C50"/>
                  </a:solidFill>
                  <a:effectLst/>
                  <a:uLnTx/>
                  <a:uFillTx/>
                  <a:latin typeface="Arial" charset="0"/>
                  <a:cs typeface="+mn-cs"/>
                </a:endParaRPr>
              </a:p>
            </p:txBody>
          </p:sp>
        </p:grpSp>
      </p:grpSp>
      <p:sp>
        <p:nvSpPr>
          <p:cNvPr id="3" name="Footer Placeholder 1">
            <a:extLst>
              <a:ext uri="{FF2B5EF4-FFF2-40B4-BE49-F238E27FC236}">
                <a16:creationId xmlns:a16="http://schemas.microsoft.com/office/drawing/2014/main" id="{1EC86786-55C0-FF53-415D-BD71EAF2F89D}"/>
              </a:ext>
            </a:extLst>
          </p:cNvPr>
          <p:cNvSpPr>
            <a:spLocks noGrp="1"/>
          </p:cNvSpPr>
          <p:nvPr>
            <p:ph type="ftr" sz="quarter" idx="10"/>
          </p:nvPr>
        </p:nvSpPr>
        <p:spPr>
          <a:xfrm>
            <a:off x="228600" y="6556248"/>
            <a:ext cx="2590800" cy="182880"/>
          </a:xfrm>
          <a:prstGeom prst="rect">
            <a:avLst/>
          </a:prstGeom>
        </p:spPr>
        <p:txBody>
          <a:bodyPr wrap="none" anchor="ctr"/>
          <a:lstStyle>
            <a:lvl1pPr>
              <a:defRPr sz="800">
                <a:solidFill>
                  <a:schemeClr val="accent2"/>
                </a:solidFill>
              </a:defRPr>
            </a:lvl1p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1" lang="pt-BR" sz="800" b="0" i="0" u="none" strike="noStrike" kern="1200" cap="none" spc="0" normalizeH="0" baseline="0" noProof="0">
                <a:ln>
                  <a:noFill/>
                </a:ln>
                <a:solidFill>
                  <a:srgbClr val="6785C1"/>
                </a:solidFill>
                <a:effectLst/>
                <a:uLnTx/>
                <a:uFillTx/>
                <a:latin typeface="Arial"/>
                <a:cs typeface="+mn-cs"/>
              </a:rPr>
              <a:t>© 2023 NTT DATA, Inc.</a:t>
            </a:r>
            <a:r>
              <a:rPr kumimoji="1" lang="en-US" sz="800" b="0" i="0" u="none" strike="noStrike" kern="1200" cap="none" spc="0" normalizeH="0" baseline="0" noProof="0">
                <a:ln>
                  <a:noFill/>
                </a:ln>
                <a:solidFill>
                  <a:srgbClr val="6785C1"/>
                </a:solidFill>
                <a:effectLst/>
                <a:uLnTx/>
                <a:uFillTx/>
                <a:latin typeface="Arial"/>
                <a:cs typeface="+mn-cs"/>
              </a:rPr>
              <a:t> All rights reserved.</a:t>
            </a:r>
          </a:p>
        </p:txBody>
      </p:sp>
      <p:sp>
        <p:nvSpPr>
          <p:cNvPr id="5" name="Slide Number Placeholder 2">
            <a:extLst>
              <a:ext uri="{FF2B5EF4-FFF2-40B4-BE49-F238E27FC236}">
                <a16:creationId xmlns:a16="http://schemas.microsoft.com/office/drawing/2014/main" id="{E4FA8E74-6AB9-082E-0496-1CA20302CB9B}"/>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2EA2340-BE12-4138-BE15-7C339B03EB4B}" type="slidenum">
              <a:rPr kumimoji="1" lang="en-US" sz="800" b="0" i="0" u="none" strike="noStrike" kern="1200" cap="none" spc="0" normalizeH="0" baseline="0" noProof="0" smtClean="0">
                <a:ln>
                  <a:noFill/>
                </a:ln>
                <a:solidFill>
                  <a:srgbClr val="6785C1"/>
                </a:solidFill>
                <a:effectLst/>
                <a:uLnTx/>
                <a:uFillTx/>
                <a:latin typeface="Arial"/>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en-US" sz="800" b="0" i="0" u="none" strike="noStrike" kern="1200" cap="none" spc="0" normalizeH="0" baseline="0" noProof="0">
              <a:ln>
                <a:noFill/>
              </a:ln>
              <a:solidFill>
                <a:srgbClr val="6785C1"/>
              </a:solidFill>
              <a:effectLst/>
              <a:uLnTx/>
              <a:uFillTx/>
              <a:latin typeface="Arial"/>
              <a:cs typeface="+mn-cs"/>
            </a:endParaRPr>
          </a:p>
        </p:txBody>
      </p:sp>
    </p:spTree>
    <p:extLst>
      <p:ext uri="{BB962C8B-B14F-4D97-AF65-F5344CB8AC3E}">
        <p14:creationId xmlns:p14="http://schemas.microsoft.com/office/powerpoint/2010/main" val="166488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C8C95BA-2D45-487A-AD0E-FC08E3379189}"/>
              </a:ext>
            </a:extLst>
          </p:cNvPr>
          <p:cNvSpPr>
            <a:spLocks noGrp="1"/>
          </p:cNvSpPr>
          <p:nvPr>
            <p:ph type="title"/>
          </p:nvPr>
        </p:nvSpPr>
        <p:spPr>
          <a:xfrm>
            <a:off x="304800" y="640080"/>
            <a:ext cx="11582400" cy="552204"/>
          </a:xfrm>
        </p:spPr>
        <p:txBody>
          <a:bodyPr/>
          <a:lstStyle/>
          <a:p>
            <a:r>
              <a:rPr lang="en-US"/>
              <a:t>Cybersecurity at NTT DATA</a:t>
            </a:r>
          </a:p>
        </p:txBody>
      </p:sp>
      <p:cxnSp>
        <p:nvCxnSpPr>
          <p:cNvPr id="205" name="Verbinder: gewinkelt 63">
            <a:extLst>
              <a:ext uri="{FF2B5EF4-FFF2-40B4-BE49-F238E27FC236}">
                <a16:creationId xmlns:a16="http://schemas.microsoft.com/office/drawing/2014/main" id="{79EEFC41-27FC-E763-6ACE-380D48425B32}"/>
              </a:ext>
            </a:extLst>
          </p:cNvPr>
          <p:cNvCxnSpPr>
            <a:cxnSpLocks/>
            <a:stCxn id="237" idx="3"/>
            <a:endCxn id="208" idx="1"/>
          </p:cNvCxnSpPr>
          <p:nvPr/>
        </p:nvCxnSpPr>
        <p:spPr>
          <a:xfrm flipV="1">
            <a:off x="4555178" y="2087970"/>
            <a:ext cx="693097" cy="1111226"/>
          </a:xfrm>
          <a:prstGeom prst="bentConnector3">
            <a:avLst>
              <a:gd name="adj1" fmla="val 50000"/>
            </a:avLst>
          </a:prstGeom>
          <a:noFill/>
          <a:ln w="6350" cap="flat" cmpd="sng" algn="ctr">
            <a:solidFill>
              <a:srgbClr val="6785C1"/>
            </a:solidFill>
            <a:prstDash val="solid"/>
            <a:miter lim="800000"/>
          </a:ln>
          <a:effectLst/>
        </p:spPr>
      </p:cxnSp>
      <p:cxnSp>
        <p:nvCxnSpPr>
          <p:cNvPr id="206" name="Verbinder: gewinkelt 65">
            <a:extLst>
              <a:ext uri="{FF2B5EF4-FFF2-40B4-BE49-F238E27FC236}">
                <a16:creationId xmlns:a16="http://schemas.microsoft.com/office/drawing/2014/main" id="{31276019-D1AD-C626-0011-7749738F7A96}"/>
              </a:ext>
            </a:extLst>
          </p:cNvPr>
          <p:cNvCxnSpPr>
            <a:cxnSpLocks/>
          </p:cNvCxnSpPr>
          <p:nvPr/>
        </p:nvCxnSpPr>
        <p:spPr>
          <a:xfrm>
            <a:off x="4626097" y="3744460"/>
            <a:ext cx="911104" cy="0"/>
          </a:xfrm>
          <a:prstGeom prst="bentConnector3">
            <a:avLst/>
          </a:prstGeom>
          <a:noFill/>
          <a:ln w="6350" cap="flat" cmpd="sng" algn="ctr">
            <a:solidFill>
              <a:srgbClr val="6785C1"/>
            </a:solidFill>
            <a:prstDash val="solid"/>
            <a:miter lim="800000"/>
          </a:ln>
          <a:effectLst/>
        </p:spPr>
      </p:cxnSp>
      <p:cxnSp>
        <p:nvCxnSpPr>
          <p:cNvPr id="207" name="Verbinder: gewinkelt 69">
            <a:extLst>
              <a:ext uri="{FF2B5EF4-FFF2-40B4-BE49-F238E27FC236}">
                <a16:creationId xmlns:a16="http://schemas.microsoft.com/office/drawing/2014/main" id="{96E2C036-4818-939D-6C72-72F33EBC73D4}"/>
              </a:ext>
            </a:extLst>
          </p:cNvPr>
          <p:cNvCxnSpPr>
            <a:cxnSpLocks/>
            <a:stCxn id="239" idx="3"/>
            <a:endCxn id="213" idx="1"/>
          </p:cNvCxnSpPr>
          <p:nvPr/>
        </p:nvCxnSpPr>
        <p:spPr>
          <a:xfrm>
            <a:off x="4620625" y="4351758"/>
            <a:ext cx="599716" cy="1106185"/>
          </a:xfrm>
          <a:prstGeom prst="bentConnector3">
            <a:avLst>
              <a:gd name="adj1" fmla="val 50000"/>
            </a:avLst>
          </a:prstGeom>
          <a:noFill/>
          <a:ln w="6350" cap="flat" cmpd="sng" algn="ctr">
            <a:solidFill>
              <a:srgbClr val="6785C1"/>
            </a:solidFill>
            <a:prstDash val="solid"/>
            <a:miter lim="800000"/>
          </a:ln>
          <a:effectLst/>
        </p:spPr>
      </p:cxnSp>
      <p:sp>
        <p:nvSpPr>
          <p:cNvPr id="208" name="Rechteck: eine Ecke abgerundet 27">
            <a:extLst>
              <a:ext uri="{FF2B5EF4-FFF2-40B4-BE49-F238E27FC236}">
                <a16:creationId xmlns:a16="http://schemas.microsoft.com/office/drawing/2014/main" id="{DBFD16B6-5529-1FE0-0868-6F00CA11C646}"/>
              </a:ext>
            </a:extLst>
          </p:cNvPr>
          <p:cNvSpPr/>
          <p:nvPr/>
        </p:nvSpPr>
        <p:spPr>
          <a:xfrm>
            <a:off x="5248275" y="1357425"/>
            <a:ext cx="6591300" cy="1461090"/>
          </a:xfrm>
          <a:prstGeom prst="round1Rect">
            <a:avLst>
              <a:gd name="adj" fmla="val 26663"/>
            </a:avLst>
          </a:prstGeom>
          <a:solidFill>
            <a:srgbClr val="DEE8F4"/>
          </a:solidFill>
          <a:ln w="21310" cap="flat">
            <a:noFill/>
            <a:prstDash val="solid"/>
            <a:miter/>
          </a:ln>
          <a:effectLst/>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200" b="0" i="0" u="none" strike="noStrike" kern="0" cap="none" spc="0" normalizeH="0" baseline="0" noProof="0">
              <a:ln>
                <a:noFill/>
              </a:ln>
              <a:solidFill>
                <a:srgbClr val="404040"/>
              </a:solidFill>
              <a:effectLst/>
              <a:uLnTx/>
              <a:uFillTx/>
              <a:latin typeface="Arial (Body)"/>
              <a:ea typeface="Roboto Medium" panose="02000000000000000000" pitchFamily="2" charset="0"/>
              <a:cs typeface="+mn-cs"/>
            </a:endParaRPr>
          </a:p>
        </p:txBody>
      </p:sp>
      <p:sp>
        <p:nvSpPr>
          <p:cNvPr id="209" name="Rechteck 21">
            <a:extLst>
              <a:ext uri="{FF2B5EF4-FFF2-40B4-BE49-F238E27FC236}">
                <a16:creationId xmlns:a16="http://schemas.microsoft.com/office/drawing/2014/main" id="{62B031B6-6375-4B04-94F5-0CFB0601DBD8}"/>
              </a:ext>
            </a:extLst>
          </p:cNvPr>
          <p:cNvSpPr txBox="1">
            <a:spLocks/>
          </p:cNvSpPr>
          <p:nvPr/>
        </p:nvSpPr>
        <p:spPr bwMode="gray">
          <a:xfrm>
            <a:off x="5660977" y="1612406"/>
            <a:ext cx="1084101" cy="197991"/>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1C1C1C"/>
                </a:solidFill>
                <a:effectLst/>
                <a:uLnTx/>
                <a:uFillTx/>
                <a:latin typeface="Arial (Body)"/>
                <a:ea typeface="Roboto Medium" panose="02000000000000000000" pitchFamily="2" charset="0"/>
                <a:cs typeface="+mn-cs"/>
              </a:rPr>
              <a:t>Advisory</a:t>
            </a:r>
          </a:p>
        </p:txBody>
      </p:sp>
      <p:grpSp>
        <p:nvGrpSpPr>
          <p:cNvPr id="210" name="Gruppieren 91">
            <a:extLst>
              <a:ext uri="{FF2B5EF4-FFF2-40B4-BE49-F238E27FC236}">
                <a16:creationId xmlns:a16="http://schemas.microsoft.com/office/drawing/2014/main" id="{64FB6F52-61CB-E0A1-05A4-5F90405F495D}"/>
              </a:ext>
            </a:extLst>
          </p:cNvPr>
          <p:cNvGrpSpPr/>
          <p:nvPr/>
        </p:nvGrpSpPr>
        <p:grpSpPr>
          <a:xfrm>
            <a:off x="7108148" y="1589500"/>
            <a:ext cx="2632505" cy="996940"/>
            <a:chOff x="7211754" y="1783558"/>
            <a:chExt cx="1331653" cy="887474"/>
          </a:xfrm>
        </p:grpSpPr>
        <p:cxnSp>
          <p:nvCxnSpPr>
            <p:cNvPr id="314" name="Gerader Verbinder 79">
              <a:extLst>
                <a:ext uri="{FF2B5EF4-FFF2-40B4-BE49-F238E27FC236}">
                  <a16:creationId xmlns:a16="http://schemas.microsoft.com/office/drawing/2014/main" id="{DE6B96B7-659D-5C9A-11DC-6C41408B40F6}"/>
                </a:ext>
              </a:extLst>
            </p:cNvPr>
            <p:cNvCxnSpPr>
              <a:cxnSpLocks/>
            </p:cNvCxnSpPr>
            <p:nvPr/>
          </p:nvCxnSpPr>
          <p:spPr>
            <a:xfrm>
              <a:off x="7211754" y="1783558"/>
              <a:ext cx="0" cy="887474"/>
            </a:xfrm>
            <a:prstGeom prst="line">
              <a:avLst/>
            </a:prstGeom>
            <a:noFill/>
            <a:ln w="6350" cap="flat" cmpd="sng" algn="ctr">
              <a:solidFill>
                <a:srgbClr val="6785C1"/>
              </a:solidFill>
              <a:prstDash val="solid"/>
              <a:miter lim="800000"/>
            </a:ln>
            <a:effectLst/>
          </p:spPr>
        </p:cxnSp>
        <p:cxnSp>
          <p:nvCxnSpPr>
            <p:cNvPr id="315" name="Gerader Verbinder 81">
              <a:extLst>
                <a:ext uri="{FF2B5EF4-FFF2-40B4-BE49-F238E27FC236}">
                  <a16:creationId xmlns:a16="http://schemas.microsoft.com/office/drawing/2014/main" id="{A1401FD7-13DE-AC9B-983C-D9A3C84240F6}"/>
                </a:ext>
              </a:extLst>
            </p:cNvPr>
            <p:cNvCxnSpPr>
              <a:cxnSpLocks/>
            </p:cNvCxnSpPr>
            <p:nvPr/>
          </p:nvCxnSpPr>
          <p:spPr>
            <a:xfrm>
              <a:off x="8543407" y="1783558"/>
              <a:ext cx="0" cy="887474"/>
            </a:xfrm>
            <a:prstGeom prst="line">
              <a:avLst/>
            </a:prstGeom>
            <a:noFill/>
            <a:ln w="6350" cap="flat" cmpd="sng" algn="ctr">
              <a:solidFill>
                <a:srgbClr val="6785C1"/>
              </a:solidFill>
              <a:prstDash val="solid"/>
              <a:miter lim="800000"/>
            </a:ln>
            <a:effectLst/>
          </p:spPr>
        </p:cxnSp>
      </p:grpSp>
      <p:sp>
        <p:nvSpPr>
          <p:cNvPr id="211" name="Rechteck 21">
            <a:extLst>
              <a:ext uri="{FF2B5EF4-FFF2-40B4-BE49-F238E27FC236}">
                <a16:creationId xmlns:a16="http://schemas.microsoft.com/office/drawing/2014/main" id="{DECB7ABC-103C-C5F8-DEEB-433CABE2B877}"/>
              </a:ext>
            </a:extLst>
          </p:cNvPr>
          <p:cNvSpPr txBox="1">
            <a:spLocks/>
          </p:cNvSpPr>
          <p:nvPr/>
        </p:nvSpPr>
        <p:spPr bwMode="gray">
          <a:xfrm>
            <a:off x="7872784" y="1612406"/>
            <a:ext cx="1084101" cy="305282"/>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1C1C1C"/>
                </a:solidFill>
                <a:effectLst/>
                <a:uLnTx/>
                <a:uFillTx/>
                <a:latin typeface="Arial (Body)"/>
                <a:ea typeface="Roboto Medium" panose="02000000000000000000" pitchFamily="2" charset="0"/>
                <a:cs typeface="+mn-cs"/>
              </a:rPr>
              <a:t>Implementation</a:t>
            </a:r>
          </a:p>
        </p:txBody>
      </p:sp>
      <p:sp>
        <p:nvSpPr>
          <p:cNvPr id="212" name="Rechteck 21">
            <a:extLst>
              <a:ext uri="{FF2B5EF4-FFF2-40B4-BE49-F238E27FC236}">
                <a16:creationId xmlns:a16="http://schemas.microsoft.com/office/drawing/2014/main" id="{A7419FA4-5FA6-91A2-F452-4808E53AFAAF}"/>
              </a:ext>
            </a:extLst>
          </p:cNvPr>
          <p:cNvSpPr txBox="1">
            <a:spLocks/>
          </p:cNvSpPr>
          <p:nvPr/>
        </p:nvSpPr>
        <p:spPr bwMode="gray">
          <a:xfrm>
            <a:off x="10107214" y="1612406"/>
            <a:ext cx="1319213" cy="170890"/>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1C1C1C"/>
                </a:solidFill>
                <a:effectLst/>
                <a:uLnTx/>
                <a:uFillTx/>
                <a:latin typeface="Arial (Body)"/>
                <a:ea typeface="Roboto Medium" panose="02000000000000000000" pitchFamily="2" charset="0"/>
                <a:cs typeface="+mn-cs"/>
              </a:rPr>
              <a:t>Managed Services</a:t>
            </a:r>
          </a:p>
        </p:txBody>
      </p:sp>
      <p:sp>
        <p:nvSpPr>
          <p:cNvPr id="213" name="Rechteck: eine Ecke abgerundet 35">
            <a:extLst>
              <a:ext uri="{FF2B5EF4-FFF2-40B4-BE49-F238E27FC236}">
                <a16:creationId xmlns:a16="http://schemas.microsoft.com/office/drawing/2014/main" id="{F4A5E109-1702-DACF-7202-17E37B588B80}"/>
              </a:ext>
            </a:extLst>
          </p:cNvPr>
          <p:cNvSpPr/>
          <p:nvPr/>
        </p:nvSpPr>
        <p:spPr>
          <a:xfrm>
            <a:off x="5220341" y="4727398"/>
            <a:ext cx="6591300" cy="1461090"/>
          </a:xfrm>
          <a:prstGeom prst="round1Rect">
            <a:avLst>
              <a:gd name="adj" fmla="val 27340"/>
            </a:avLst>
          </a:prstGeom>
          <a:solidFill>
            <a:srgbClr val="0F1C50"/>
          </a:solidFill>
          <a:ln w="2131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200" b="0" i="0" u="none" strike="noStrike" kern="0" cap="none" spc="0" normalizeH="0" baseline="0" noProof="0">
              <a:ln>
                <a:noFill/>
              </a:ln>
              <a:solidFill>
                <a:srgbClr val="404040"/>
              </a:solidFill>
              <a:effectLst/>
              <a:uLnTx/>
              <a:uFillTx/>
              <a:latin typeface="Arial (Body)"/>
              <a:ea typeface="Roboto Medium" panose="02000000000000000000" pitchFamily="2" charset="0"/>
              <a:cs typeface="+mn-cs"/>
            </a:endParaRPr>
          </a:p>
        </p:txBody>
      </p:sp>
      <p:sp>
        <p:nvSpPr>
          <p:cNvPr id="214" name="Rechteck 21">
            <a:extLst>
              <a:ext uri="{FF2B5EF4-FFF2-40B4-BE49-F238E27FC236}">
                <a16:creationId xmlns:a16="http://schemas.microsoft.com/office/drawing/2014/main" id="{A04546F3-2759-7F98-A671-1955E2B3A20E}"/>
              </a:ext>
            </a:extLst>
          </p:cNvPr>
          <p:cNvSpPr txBox="1">
            <a:spLocks/>
          </p:cNvSpPr>
          <p:nvPr/>
        </p:nvSpPr>
        <p:spPr bwMode="gray">
          <a:xfrm>
            <a:off x="5316962" y="4909128"/>
            <a:ext cx="1084101" cy="197991"/>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 End-to-end Coverage </a:t>
            </a:r>
          </a:p>
        </p:txBody>
      </p:sp>
      <p:grpSp>
        <p:nvGrpSpPr>
          <p:cNvPr id="215" name="Gruppieren 168">
            <a:extLst>
              <a:ext uri="{FF2B5EF4-FFF2-40B4-BE49-F238E27FC236}">
                <a16:creationId xmlns:a16="http://schemas.microsoft.com/office/drawing/2014/main" id="{85D1499E-28B3-D6CB-D547-8E8EC930EE0D}"/>
              </a:ext>
            </a:extLst>
          </p:cNvPr>
          <p:cNvGrpSpPr/>
          <p:nvPr/>
        </p:nvGrpSpPr>
        <p:grpSpPr>
          <a:xfrm>
            <a:off x="6504995" y="4981958"/>
            <a:ext cx="4040556" cy="954158"/>
            <a:chOff x="7379002" y="5343062"/>
            <a:chExt cx="2582154" cy="334494"/>
          </a:xfrm>
        </p:grpSpPr>
        <p:cxnSp>
          <p:nvCxnSpPr>
            <p:cNvPr id="311" name="Gerader Verbinder 99">
              <a:extLst>
                <a:ext uri="{FF2B5EF4-FFF2-40B4-BE49-F238E27FC236}">
                  <a16:creationId xmlns:a16="http://schemas.microsoft.com/office/drawing/2014/main" id="{8B4D9504-21BF-5CE9-2BBA-FB0A038EDBAC}"/>
                </a:ext>
              </a:extLst>
            </p:cNvPr>
            <p:cNvCxnSpPr>
              <a:cxnSpLocks/>
            </p:cNvCxnSpPr>
            <p:nvPr/>
          </p:nvCxnSpPr>
          <p:spPr>
            <a:xfrm>
              <a:off x="8643245" y="5345736"/>
              <a:ext cx="0" cy="331820"/>
            </a:xfrm>
            <a:prstGeom prst="line">
              <a:avLst/>
            </a:prstGeom>
            <a:noFill/>
            <a:ln w="6350" cap="flat" cmpd="sng" algn="ctr">
              <a:solidFill>
                <a:srgbClr val="DEE8F4"/>
              </a:solidFill>
              <a:prstDash val="solid"/>
              <a:miter lim="800000"/>
            </a:ln>
            <a:effectLst/>
          </p:spPr>
        </p:cxnSp>
        <p:cxnSp>
          <p:nvCxnSpPr>
            <p:cNvPr id="312" name="Gerader Verbinder 103">
              <a:extLst>
                <a:ext uri="{FF2B5EF4-FFF2-40B4-BE49-F238E27FC236}">
                  <a16:creationId xmlns:a16="http://schemas.microsoft.com/office/drawing/2014/main" id="{AC3623D0-1C73-3D3F-FC8B-05E4D69EB566}"/>
                </a:ext>
              </a:extLst>
            </p:cNvPr>
            <p:cNvCxnSpPr>
              <a:cxnSpLocks/>
            </p:cNvCxnSpPr>
            <p:nvPr/>
          </p:nvCxnSpPr>
          <p:spPr>
            <a:xfrm>
              <a:off x="7379002" y="5343062"/>
              <a:ext cx="0" cy="331820"/>
            </a:xfrm>
            <a:prstGeom prst="line">
              <a:avLst/>
            </a:prstGeom>
            <a:noFill/>
            <a:ln w="6350" cap="flat" cmpd="sng" algn="ctr">
              <a:solidFill>
                <a:srgbClr val="DEE8F4"/>
              </a:solidFill>
              <a:prstDash val="solid"/>
              <a:miter lim="800000"/>
            </a:ln>
            <a:effectLst/>
          </p:spPr>
        </p:cxnSp>
        <p:cxnSp>
          <p:nvCxnSpPr>
            <p:cNvPr id="313" name="Gerader Verbinder 140">
              <a:extLst>
                <a:ext uri="{FF2B5EF4-FFF2-40B4-BE49-F238E27FC236}">
                  <a16:creationId xmlns:a16="http://schemas.microsoft.com/office/drawing/2014/main" id="{09690913-E47B-BAA4-C9BD-D4EA74358393}"/>
                </a:ext>
              </a:extLst>
            </p:cNvPr>
            <p:cNvCxnSpPr>
              <a:cxnSpLocks/>
            </p:cNvCxnSpPr>
            <p:nvPr/>
          </p:nvCxnSpPr>
          <p:spPr>
            <a:xfrm>
              <a:off x="9961156" y="5345736"/>
              <a:ext cx="0" cy="331820"/>
            </a:xfrm>
            <a:prstGeom prst="line">
              <a:avLst/>
            </a:prstGeom>
            <a:noFill/>
            <a:ln w="6350" cap="flat" cmpd="sng" algn="ctr">
              <a:solidFill>
                <a:srgbClr val="DEE8F4"/>
              </a:solidFill>
              <a:prstDash val="solid"/>
              <a:miter lim="800000"/>
            </a:ln>
            <a:effectLst/>
          </p:spPr>
        </p:cxnSp>
      </p:grpSp>
      <p:sp>
        <p:nvSpPr>
          <p:cNvPr id="216" name="Rechteck 21">
            <a:extLst>
              <a:ext uri="{FF2B5EF4-FFF2-40B4-BE49-F238E27FC236}">
                <a16:creationId xmlns:a16="http://schemas.microsoft.com/office/drawing/2014/main" id="{98902518-86DC-4048-3A33-8167CFF38836}"/>
              </a:ext>
            </a:extLst>
          </p:cNvPr>
          <p:cNvSpPr txBox="1">
            <a:spLocks/>
          </p:cNvSpPr>
          <p:nvPr/>
        </p:nvSpPr>
        <p:spPr bwMode="gray">
          <a:xfrm>
            <a:off x="6634429" y="4909128"/>
            <a:ext cx="1731700" cy="222310"/>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 Innovation &amp; </a:t>
            </a:r>
            <a:b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b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Automation Advantage </a:t>
            </a:r>
          </a:p>
        </p:txBody>
      </p:sp>
      <p:sp>
        <p:nvSpPr>
          <p:cNvPr id="217" name="Rechteck 21">
            <a:extLst>
              <a:ext uri="{FF2B5EF4-FFF2-40B4-BE49-F238E27FC236}">
                <a16:creationId xmlns:a16="http://schemas.microsoft.com/office/drawing/2014/main" id="{FE06479B-CFB2-9A97-D8F3-B19D8DA19B0A}"/>
              </a:ext>
            </a:extLst>
          </p:cNvPr>
          <p:cNvSpPr txBox="1">
            <a:spLocks/>
          </p:cNvSpPr>
          <p:nvPr/>
        </p:nvSpPr>
        <p:spPr bwMode="gray">
          <a:xfrm>
            <a:off x="8534815" y="4909128"/>
            <a:ext cx="1907450" cy="214900"/>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Industry Experience &amp; Technology Expertise</a:t>
            </a:r>
          </a:p>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endParaRPr>
          </a:p>
        </p:txBody>
      </p:sp>
      <p:sp>
        <p:nvSpPr>
          <p:cNvPr id="218" name="Rechteck: eine Ecke abgerundet 31">
            <a:extLst>
              <a:ext uri="{FF2B5EF4-FFF2-40B4-BE49-F238E27FC236}">
                <a16:creationId xmlns:a16="http://schemas.microsoft.com/office/drawing/2014/main" id="{5BEBDC2B-9DC5-3F93-2B7F-08C4651446C5}"/>
              </a:ext>
            </a:extLst>
          </p:cNvPr>
          <p:cNvSpPr/>
          <p:nvPr/>
        </p:nvSpPr>
        <p:spPr>
          <a:xfrm>
            <a:off x="5248275" y="3011320"/>
            <a:ext cx="6591300" cy="1492182"/>
          </a:xfrm>
          <a:prstGeom prst="round1Rect">
            <a:avLst>
              <a:gd name="adj" fmla="val 24925"/>
            </a:avLst>
          </a:prstGeom>
          <a:solidFill>
            <a:srgbClr val="6785C1"/>
          </a:solidFill>
          <a:ln w="2131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200" b="0" i="0" u="none" strike="noStrike" kern="0" cap="none" spc="0" normalizeH="0" baseline="0" noProof="0">
              <a:ln>
                <a:noFill/>
              </a:ln>
              <a:solidFill>
                <a:srgbClr val="404040"/>
              </a:solidFill>
              <a:effectLst/>
              <a:uLnTx/>
              <a:uFillTx/>
              <a:latin typeface="Arial (Body)"/>
              <a:ea typeface="Roboto Medium" panose="02000000000000000000" pitchFamily="2" charset="0"/>
              <a:cs typeface="+mn-cs"/>
            </a:endParaRPr>
          </a:p>
        </p:txBody>
      </p:sp>
      <p:sp>
        <p:nvSpPr>
          <p:cNvPr id="219" name="Rechteck 21">
            <a:extLst>
              <a:ext uri="{FF2B5EF4-FFF2-40B4-BE49-F238E27FC236}">
                <a16:creationId xmlns:a16="http://schemas.microsoft.com/office/drawing/2014/main" id="{2175055D-373C-373A-D367-B4F83E8600FE}"/>
              </a:ext>
            </a:extLst>
          </p:cNvPr>
          <p:cNvSpPr txBox="1">
            <a:spLocks/>
          </p:cNvSpPr>
          <p:nvPr/>
        </p:nvSpPr>
        <p:spPr bwMode="gray">
          <a:xfrm>
            <a:off x="8095338" y="3800706"/>
            <a:ext cx="1282551" cy="190165"/>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Intelligent Network Security</a:t>
            </a:r>
          </a:p>
        </p:txBody>
      </p:sp>
      <p:sp>
        <p:nvSpPr>
          <p:cNvPr id="220" name="Rechteck 21">
            <a:extLst>
              <a:ext uri="{FF2B5EF4-FFF2-40B4-BE49-F238E27FC236}">
                <a16:creationId xmlns:a16="http://schemas.microsoft.com/office/drawing/2014/main" id="{A0EE4B8B-DAE3-43CA-D577-499F992D9E3A}"/>
              </a:ext>
            </a:extLst>
          </p:cNvPr>
          <p:cNvSpPr txBox="1">
            <a:spLocks/>
          </p:cNvSpPr>
          <p:nvPr/>
        </p:nvSpPr>
        <p:spPr bwMode="gray">
          <a:xfrm>
            <a:off x="9462106" y="3068581"/>
            <a:ext cx="1404614" cy="178548"/>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Data </a:t>
            </a:r>
            <a:b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b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Security</a:t>
            </a:r>
          </a:p>
        </p:txBody>
      </p:sp>
      <p:sp>
        <p:nvSpPr>
          <p:cNvPr id="221" name="Rechteck 21">
            <a:extLst>
              <a:ext uri="{FF2B5EF4-FFF2-40B4-BE49-F238E27FC236}">
                <a16:creationId xmlns:a16="http://schemas.microsoft.com/office/drawing/2014/main" id="{44893EB0-A2FE-5D85-6C07-8C657F9792FA}"/>
              </a:ext>
            </a:extLst>
          </p:cNvPr>
          <p:cNvSpPr txBox="1">
            <a:spLocks/>
          </p:cNvSpPr>
          <p:nvPr/>
        </p:nvSpPr>
        <p:spPr bwMode="gray">
          <a:xfrm>
            <a:off x="5249503" y="3800706"/>
            <a:ext cx="1411130" cy="178548"/>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Digital Workplace</a:t>
            </a:r>
            <a:b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b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Security</a:t>
            </a:r>
          </a:p>
        </p:txBody>
      </p:sp>
      <p:sp>
        <p:nvSpPr>
          <p:cNvPr id="222" name="Rechteck 21">
            <a:extLst>
              <a:ext uri="{FF2B5EF4-FFF2-40B4-BE49-F238E27FC236}">
                <a16:creationId xmlns:a16="http://schemas.microsoft.com/office/drawing/2014/main" id="{F2E3EF57-8EE5-C237-72CD-9DC18D13DF2D}"/>
              </a:ext>
            </a:extLst>
          </p:cNvPr>
          <p:cNvSpPr txBox="1">
            <a:spLocks/>
          </p:cNvSpPr>
          <p:nvPr/>
        </p:nvSpPr>
        <p:spPr bwMode="gray">
          <a:xfrm>
            <a:off x="8194563" y="3068581"/>
            <a:ext cx="1084101" cy="178548"/>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Application Security</a:t>
            </a:r>
          </a:p>
        </p:txBody>
      </p:sp>
      <p:sp>
        <p:nvSpPr>
          <p:cNvPr id="223" name="Rechteck 21">
            <a:extLst>
              <a:ext uri="{FF2B5EF4-FFF2-40B4-BE49-F238E27FC236}">
                <a16:creationId xmlns:a16="http://schemas.microsoft.com/office/drawing/2014/main" id="{42242332-F556-EC88-5DA6-B0BD27A7878E}"/>
              </a:ext>
            </a:extLst>
          </p:cNvPr>
          <p:cNvSpPr txBox="1">
            <a:spLocks/>
          </p:cNvSpPr>
          <p:nvPr/>
        </p:nvSpPr>
        <p:spPr bwMode="gray">
          <a:xfrm>
            <a:off x="6830675" y="3800706"/>
            <a:ext cx="1084101" cy="178548"/>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Cloud </a:t>
            </a:r>
            <a:b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b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Security</a:t>
            </a:r>
          </a:p>
        </p:txBody>
      </p:sp>
      <p:sp>
        <p:nvSpPr>
          <p:cNvPr id="224" name="Rechteck 21">
            <a:extLst>
              <a:ext uri="{FF2B5EF4-FFF2-40B4-BE49-F238E27FC236}">
                <a16:creationId xmlns:a16="http://schemas.microsoft.com/office/drawing/2014/main" id="{3FCF9A49-3E3B-43C5-CFF2-DA30287D31AB}"/>
              </a:ext>
            </a:extLst>
          </p:cNvPr>
          <p:cNvSpPr txBox="1">
            <a:spLocks/>
          </p:cNvSpPr>
          <p:nvPr/>
        </p:nvSpPr>
        <p:spPr bwMode="gray">
          <a:xfrm>
            <a:off x="5252758" y="3068581"/>
            <a:ext cx="1404620" cy="178548"/>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30" normalizeH="0" baseline="0" noProof="0">
                <a:ln>
                  <a:noFill/>
                </a:ln>
                <a:solidFill>
                  <a:srgbClr val="FFFFFF"/>
                </a:solidFill>
                <a:effectLst/>
                <a:uLnTx/>
                <a:uFillTx/>
                <a:latin typeface="Arial (Body)"/>
                <a:ea typeface="Roboto Medium" panose="02000000000000000000" pitchFamily="2" charset="0"/>
                <a:cs typeface="+mn-cs"/>
              </a:rPr>
              <a:t>Identity &amp; Access Management</a:t>
            </a:r>
          </a:p>
        </p:txBody>
      </p:sp>
      <p:cxnSp>
        <p:nvCxnSpPr>
          <p:cNvPr id="225" name="Gerader Verbinder 133">
            <a:extLst>
              <a:ext uri="{FF2B5EF4-FFF2-40B4-BE49-F238E27FC236}">
                <a16:creationId xmlns:a16="http://schemas.microsoft.com/office/drawing/2014/main" id="{E131424D-7BD3-98DD-EC19-F9648EF76B31}"/>
              </a:ext>
            </a:extLst>
          </p:cNvPr>
          <p:cNvCxnSpPr>
            <a:cxnSpLocks/>
          </p:cNvCxnSpPr>
          <p:nvPr/>
        </p:nvCxnSpPr>
        <p:spPr>
          <a:xfrm flipH="1">
            <a:off x="4241722" y="3744460"/>
            <a:ext cx="6646018" cy="0"/>
          </a:xfrm>
          <a:prstGeom prst="line">
            <a:avLst/>
          </a:prstGeom>
          <a:noFill/>
          <a:ln w="6350" cap="flat" cmpd="sng" algn="ctr">
            <a:solidFill>
              <a:srgbClr val="DEE8F4"/>
            </a:solidFill>
            <a:prstDash val="solid"/>
            <a:miter lim="800000"/>
          </a:ln>
          <a:effectLst/>
        </p:spPr>
      </p:cxnSp>
      <p:pic>
        <p:nvPicPr>
          <p:cNvPr id="226" name="Graphic 6">
            <a:extLst>
              <a:ext uri="{FF2B5EF4-FFF2-40B4-BE49-F238E27FC236}">
                <a16:creationId xmlns:a16="http://schemas.microsoft.com/office/drawing/2014/main" id="{F68B2643-CEDD-678E-A37F-D46DD0BCAE8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448268">
            <a:off x="7176636" y="5466687"/>
            <a:ext cx="545325" cy="550328"/>
          </a:xfrm>
          <a:prstGeom prst="rect">
            <a:avLst/>
          </a:prstGeom>
        </p:spPr>
      </p:pic>
      <p:pic>
        <p:nvPicPr>
          <p:cNvPr id="227" name="Graphic 12">
            <a:extLst>
              <a:ext uri="{FF2B5EF4-FFF2-40B4-BE49-F238E27FC236}">
                <a16:creationId xmlns:a16="http://schemas.microsoft.com/office/drawing/2014/main" id="{A401AB53-BF8E-BA13-6C84-F31F4EDC977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35116" y="5530892"/>
            <a:ext cx="306849" cy="421918"/>
          </a:xfrm>
          <a:prstGeom prst="rect">
            <a:avLst/>
          </a:prstGeom>
        </p:spPr>
      </p:pic>
      <p:pic>
        <p:nvPicPr>
          <p:cNvPr id="228" name="Graphic 15">
            <a:extLst>
              <a:ext uri="{FF2B5EF4-FFF2-40B4-BE49-F238E27FC236}">
                <a16:creationId xmlns:a16="http://schemas.microsoft.com/office/drawing/2014/main" id="{EE5EA371-8E7F-8E13-5AB6-D0826D16F5E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14981" y="5537752"/>
            <a:ext cx="488062" cy="408198"/>
          </a:xfrm>
          <a:prstGeom prst="rect">
            <a:avLst/>
          </a:prstGeom>
        </p:spPr>
      </p:pic>
      <p:grpSp>
        <p:nvGrpSpPr>
          <p:cNvPr id="229" name="Gruppieren 13">
            <a:extLst>
              <a:ext uri="{FF2B5EF4-FFF2-40B4-BE49-F238E27FC236}">
                <a16:creationId xmlns:a16="http://schemas.microsoft.com/office/drawing/2014/main" id="{238189CA-F10E-8963-AEAB-EB5A5654DC09}"/>
              </a:ext>
            </a:extLst>
          </p:cNvPr>
          <p:cNvGrpSpPr/>
          <p:nvPr/>
        </p:nvGrpSpPr>
        <p:grpSpPr>
          <a:xfrm>
            <a:off x="352425" y="2459797"/>
            <a:ext cx="4280751" cy="3086812"/>
            <a:chOff x="695325" y="2508597"/>
            <a:chExt cx="4280751" cy="3086812"/>
          </a:xfrm>
        </p:grpSpPr>
        <p:sp>
          <p:nvSpPr>
            <p:cNvPr id="298" name="Rechteck: eine Ecke abgerundet 195">
              <a:extLst>
                <a:ext uri="{FF2B5EF4-FFF2-40B4-BE49-F238E27FC236}">
                  <a16:creationId xmlns:a16="http://schemas.microsoft.com/office/drawing/2014/main" id="{A3C37477-DF0C-4C0A-A82D-644CD5FC6BC9}"/>
                </a:ext>
              </a:extLst>
            </p:cNvPr>
            <p:cNvSpPr/>
            <p:nvPr/>
          </p:nvSpPr>
          <p:spPr>
            <a:xfrm>
              <a:off x="3375024" y="4188574"/>
              <a:ext cx="1601051" cy="439713"/>
            </a:xfrm>
            <a:prstGeom prst="round1Rect">
              <a:avLst>
                <a:gd name="adj" fmla="val 50000"/>
              </a:avLst>
            </a:prstGeom>
            <a:solidFill>
              <a:srgbClr val="18275C"/>
            </a:solidFill>
            <a:ln w="12700" cap="flat" cmpd="sng" algn="ctr">
              <a:noFill/>
              <a:prstDash val="solid"/>
              <a:miter lim="800000"/>
            </a:ln>
            <a:effectLst/>
          </p:spPr>
          <p:txBody>
            <a:bodyPr lIns="108000" tIns="72000" rIns="108000" bIns="72000"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de-DE" sz="2000" b="0" i="0" u="none" strike="noStrike" kern="0" cap="none" spc="0" normalizeH="0" baseline="0" noProof="0" err="1">
                <a:ln>
                  <a:noFill/>
                </a:ln>
                <a:solidFill>
                  <a:srgbClr val="FFFFFF"/>
                </a:solidFill>
                <a:effectLst/>
                <a:uLnTx/>
                <a:uFillTx/>
                <a:latin typeface="Arial (Body)"/>
                <a:ea typeface="+mn-ea"/>
                <a:cs typeface="+mn-cs"/>
              </a:endParaRPr>
            </a:p>
          </p:txBody>
        </p:sp>
        <p:sp>
          <p:nvSpPr>
            <p:cNvPr id="299" name="Rechteck: eine Ecke abgerundet 193">
              <a:extLst>
                <a:ext uri="{FF2B5EF4-FFF2-40B4-BE49-F238E27FC236}">
                  <a16:creationId xmlns:a16="http://schemas.microsoft.com/office/drawing/2014/main" id="{B32C7FD0-FA36-EA1D-ABC1-E7C6DC3A4DD0}"/>
                </a:ext>
              </a:extLst>
            </p:cNvPr>
            <p:cNvSpPr/>
            <p:nvPr/>
          </p:nvSpPr>
          <p:spPr>
            <a:xfrm>
              <a:off x="3375025" y="3597877"/>
              <a:ext cx="1593972" cy="447662"/>
            </a:xfrm>
            <a:prstGeom prst="round1Rect">
              <a:avLst>
                <a:gd name="adj" fmla="val 50000"/>
              </a:avLst>
            </a:prstGeom>
            <a:solidFill>
              <a:srgbClr val="6785C1"/>
            </a:solidFill>
            <a:ln w="12700" cap="flat" cmpd="sng" algn="ctr">
              <a:noFill/>
              <a:prstDash val="solid"/>
              <a:miter lim="800000"/>
            </a:ln>
            <a:effectLst/>
          </p:spPr>
          <p:txBody>
            <a:bodyPr lIns="108000" tIns="72000" rIns="108000" bIns="72000"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de-DE" sz="2000" b="0" i="0" u="none" strike="noStrike" kern="0" cap="none" spc="0" normalizeH="0" baseline="0" noProof="0" err="1">
                <a:ln>
                  <a:noFill/>
                </a:ln>
                <a:solidFill>
                  <a:srgbClr val="FFFFFF"/>
                </a:solidFill>
                <a:effectLst/>
                <a:uLnTx/>
                <a:uFillTx/>
                <a:latin typeface="Arial (Body)"/>
                <a:ea typeface="+mn-ea"/>
                <a:cs typeface="+mn-cs"/>
              </a:endParaRPr>
            </a:p>
          </p:txBody>
        </p:sp>
        <p:sp>
          <p:nvSpPr>
            <p:cNvPr id="300" name="Rechteck: eine Ecke abgerundet 12">
              <a:extLst>
                <a:ext uri="{FF2B5EF4-FFF2-40B4-BE49-F238E27FC236}">
                  <a16:creationId xmlns:a16="http://schemas.microsoft.com/office/drawing/2014/main" id="{3595FB08-7196-69BF-5EE0-60B68F56DC95}"/>
                </a:ext>
              </a:extLst>
            </p:cNvPr>
            <p:cNvSpPr/>
            <p:nvPr/>
          </p:nvSpPr>
          <p:spPr>
            <a:xfrm>
              <a:off x="3375025" y="3021748"/>
              <a:ext cx="1593972" cy="439713"/>
            </a:xfrm>
            <a:prstGeom prst="round1Rect">
              <a:avLst>
                <a:gd name="adj" fmla="val 50000"/>
              </a:avLst>
            </a:prstGeom>
            <a:solidFill>
              <a:srgbClr val="DEE8F4"/>
            </a:solidFill>
            <a:ln w="12700" cap="flat" cmpd="sng" algn="ctr">
              <a:noFill/>
              <a:prstDash val="solid"/>
              <a:miter lim="800000"/>
            </a:ln>
            <a:effectLst/>
          </p:spPr>
          <p:txBody>
            <a:bodyPr lIns="108000" tIns="72000" rIns="108000" bIns="72000"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de-DE" sz="2000" b="0" i="0" u="none" strike="noStrike" kern="0" cap="none" spc="0" normalizeH="0" baseline="0" noProof="0" err="1">
                <a:ln>
                  <a:noFill/>
                </a:ln>
                <a:solidFill>
                  <a:srgbClr val="FFFFFF"/>
                </a:solidFill>
                <a:effectLst/>
                <a:uLnTx/>
                <a:uFillTx/>
                <a:latin typeface="Arial (Body)"/>
                <a:ea typeface="+mn-ea"/>
                <a:cs typeface="+mn-cs"/>
              </a:endParaRPr>
            </a:p>
          </p:txBody>
        </p:sp>
        <p:sp>
          <p:nvSpPr>
            <p:cNvPr id="301" name="Freihandform: Form 45">
              <a:extLst>
                <a:ext uri="{FF2B5EF4-FFF2-40B4-BE49-F238E27FC236}">
                  <a16:creationId xmlns:a16="http://schemas.microsoft.com/office/drawing/2014/main" id="{CBC378B8-0DEA-9968-5FD2-24130EF1E243}"/>
                </a:ext>
              </a:extLst>
            </p:cNvPr>
            <p:cNvSpPr/>
            <p:nvPr/>
          </p:nvSpPr>
          <p:spPr>
            <a:xfrm>
              <a:off x="695325" y="2508597"/>
              <a:ext cx="4280751" cy="3086812"/>
            </a:xfrm>
            <a:custGeom>
              <a:avLst/>
              <a:gdLst>
                <a:gd name="connsiteX0" fmla="*/ 4059069 w 4280751"/>
                <a:gd name="connsiteY0" fmla="*/ 1677071 h 3086812"/>
                <a:gd name="connsiteX1" fmla="*/ 3080947 w 4280751"/>
                <a:gd name="connsiteY1" fmla="*/ 1677071 h 3086812"/>
                <a:gd name="connsiteX2" fmla="*/ 3086704 w 4280751"/>
                <a:gd name="connsiteY2" fmla="*/ 1541452 h 3086812"/>
                <a:gd name="connsiteX3" fmla="*/ 1541668 w 4280751"/>
                <a:gd name="connsiteY3" fmla="*/ -322 h 3086812"/>
                <a:gd name="connsiteX4" fmla="*/ -127 w 4280751"/>
                <a:gd name="connsiteY4" fmla="*/ 1544714 h 3086812"/>
                <a:gd name="connsiteX5" fmla="*/ 1544931 w 4280751"/>
                <a:gd name="connsiteY5" fmla="*/ 3086488 h 3086812"/>
                <a:gd name="connsiteX6" fmla="*/ 2974755 w 4280751"/>
                <a:gd name="connsiteY6" fmla="*/ 2120179 h 3086812"/>
                <a:gd name="connsiteX7" fmla="*/ 4059069 w 4280751"/>
                <a:gd name="connsiteY7" fmla="*/ 2120179 h 3086812"/>
                <a:gd name="connsiteX8" fmla="*/ 4280624 w 4280751"/>
                <a:gd name="connsiteY8" fmla="*/ 1898625 h 3086812"/>
                <a:gd name="connsiteX9" fmla="*/ 4059069 w 4280751"/>
                <a:gd name="connsiteY9" fmla="*/ 1677071 h 308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751" h="3086812">
                  <a:moveTo>
                    <a:pt x="4059069" y="1677071"/>
                  </a:moveTo>
                  <a:lnTo>
                    <a:pt x="3080947" y="1677071"/>
                  </a:lnTo>
                  <a:cubicBezTo>
                    <a:pt x="3084785" y="1632291"/>
                    <a:pt x="3086704" y="1587084"/>
                    <a:pt x="3086704" y="1541452"/>
                  </a:cubicBezTo>
                  <a:cubicBezTo>
                    <a:pt x="3085809" y="689054"/>
                    <a:pt x="2394066" y="-1239"/>
                    <a:pt x="1541668" y="-322"/>
                  </a:cubicBezTo>
                  <a:cubicBezTo>
                    <a:pt x="689250" y="573"/>
                    <a:pt x="-1023" y="692317"/>
                    <a:pt x="-127" y="1544714"/>
                  </a:cubicBezTo>
                  <a:cubicBezTo>
                    <a:pt x="769" y="2397111"/>
                    <a:pt x="692512" y="3087405"/>
                    <a:pt x="1544931" y="3086488"/>
                  </a:cubicBezTo>
                  <a:cubicBezTo>
                    <a:pt x="2173919" y="3085827"/>
                    <a:pt x="2739575" y="2703534"/>
                    <a:pt x="2974755" y="2120179"/>
                  </a:cubicBezTo>
                  <a:lnTo>
                    <a:pt x="4059069" y="2120179"/>
                  </a:lnTo>
                  <a:cubicBezTo>
                    <a:pt x="4181425" y="2120179"/>
                    <a:pt x="4280624" y="2020981"/>
                    <a:pt x="4280624" y="1898625"/>
                  </a:cubicBezTo>
                  <a:cubicBezTo>
                    <a:pt x="4280624" y="1776269"/>
                    <a:pt x="4181425" y="1677071"/>
                    <a:pt x="4059069" y="1677071"/>
                  </a:cubicBezTo>
                  <a:close/>
                </a:path>
              </a:pathLst>
            </a:custGeom>
            <a:gradFill flip="none" rotWithShape="1">
              <a:gsLst>
                <a:gs pos="0">
                  <a:srgbClr val="6785C1"/>
                </a:gs>
                <a:gs pos="74000">
                  <a:srgbClr val="0F1C50"/>
                </a:gs>
                <a:gs pos="83000">
                  <a:srgbClr val="0F1C50"/>
                </a:gs>
                <a:gs pos="100000">
                  <a:srgbClr val="0F1C50"/>
                </a:gs>
              </a:gsLst>
              <a:lin ang="18900000" scaled="1"/>
              <a:tileRect/>
            </a:gradFill>
            <a:ln w="21310"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400" b="0" i="0" u="none" strike="noStrike" kern="0" cap="none" spc="0" normalizeH="0" baseline="0" noProof="0">
                <a:ln>
                  <a:noFill/>
                </a:ln>
                <a:solidFill>
                  <a:srgbClr val="404040"/>
                </a:solidFill>
                <a:effectLst/>
                <a:uLnTx/>
                <a:uFillTx/>
                <a:latin typeface="Arial (Body)"/>
                <a:cs typeface="+mn-cs"/>
              </a:endParaRPr>
            </a:p>
          </p:txBody>
        </p:sp>
        <p:sp>
          <p:nvSpPr>
            <p:cNvPr id="302" name="Freihandform: Form 48">
              <a:extLst>
                <a:ext uri="{FF2B5EF4-FFF2-40B4-BE49-F238E27FC236}">
                  <a16:creationId xmlns:a16="http://schemas.microsoft.com/office/drawing/2014/main" id="{ED6C6E86-C57E-1BBA-7272-259BD657EA43}"/>
                </a:ext>
              </a:extLst>
            </p:cNvPr>
            <p:cNvSpPr/>
            <p:nvPr/>
          </p:nvSpPr>
          <p:spPr>
            <a:xfrm>
              <a:off x="946601" y="2759482"/>
              <a:ext cx="4022396" cy="2578325"/>
            </a:xfrm>
            <a:custGeom>
              <a:avLst/>
              <a:gdLst>
                <a:gd name="connsiteX0" fmla="*/ 3807793 w 4022396"/>
                <a:gd name="connsiteY0" fmla="*/ 840209 h 2578325"/>
                <a:gd name="connsiteX1" fmla="*/ 2497233 w 4022396"/>
                <a:gd name="connsiteY1" fmla="*/ 840209 h 2578325"/>
                <a:gd name="connsiteX2" fmla="*/ 840395 w 4022396"/>
                <a:gd name="connsiteY2" fmla="*/ 80634 h 2578325"/>
                <a:gd name="connsiteX3" fmla="*/ 80821 w 4022396"/>
                <a:gd name="connsiteY3" fmla="*/ 1737471 h 2578325"/>
                <a:gd name="connsiteX4" fmla="*/ 1737658 w 4022396"/>
                <a:gd name="connsiteY4" fmla="*/ 2497046 h 2578325"/>
                <a:gd name="connsiteX5" fmla="*/ 2577837 w 4022396"/>
                <a:gd name="connsiteY5" fmla="*/ 1289714 h 2578325"/>
                <a:gd name="connsiteX6" fmla="*/ 2577837 w 4022396"/>
                <a:gd name="connsiteY6" fmla="*/ 1283530 h 2578325"/>
                <a:gd name="connsiteX7" fmla="*/ 3807366 w 4022396"/>
                <a:gd name="connsiteY7" fmla="*/ 1283530 h 2578325"/>
                <a:gd name="connsiteX8" fmla="*/ 4022161 w 4022396"/>
                <a:gd name="connsiteY8" fmla="*/ 1055003 h 2578325"/>
                <a:gd name="connsiteX9" fmla="*/ 3807366 w 4022396"/>
                <a:gd name="connsiteY9" fmla="*/ 840209 h 257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2396" h="2578325">
                  <a:moveTo>
                    <a:pt x="3807793" y="840209"/>
                  </a:moveTo>
                  <a:lnTo>
                    <a:pt x="2497233" y="840209"/>
                  </a:lnTo>
                  <a:cubicBezTo>
                    <a:pt x="2249450" y="172945"/>
                    <a:pt x="1507660" y="-167148"/>
                    <a:pt x="840395" y="80634"/>
                  </a:cubicBezTo>
                  <a:cubicBezTo>
                    <a:pt x="173132" y="328417"/>
                    <a:pt x="-166940" y="1070207"/>
                    <a:pt x="80821" y="1737471"/>
                  </a:cubicBezTo>
                  <a:cubicBezTo>
                    <a:pt x="328603" y="2404736"/>
                    <a:pt x="1070394" y="2744828"/>
                    <a:pt x="1737658" y="2497046"/>
                  </a:cubicBezTo>
                  <a:cubicBezTo>
                    <a:pt x="2242413" y="2309609"/>
                    <a:pt x="2577474" y="1828140"/>
                    <a:pt x="2577837" y="1289714"/>
                  </a:cubicBezTo>
                  <a:cubicBezTo>
                    <a:pt x="2577837" y="1287582"/>
                    <a:pt x="2577837" y="1285449"/>
                    <a:pt x="2577837" y="1283530"/>
                  </a:cubicBezTo>
                  <a:lnTo>
                    <a:pt x="3807366" y="1283530"/>
                  </a:lnTo>
                  <a:cubicBezTo>
                    <a:pt x="3929786" y="1279735"/>
                    <a:pt x="4025957" y="1177424"/>
                    <a:pt x="4022161" y="1055003"/>
                  </a:cubicBezTo>
                  <a:cubicBezTo>
                    <a:pt x="4018515" y="937914"/>
                    <a:pt x="3924455" y="843834"/>
                    <a:pt x="3807366" y="840209"/>
                  </a:cubicBezTo>
                  <a:close/>
                </a:path>
              </a:pathLst>
            </a:custGeom>
            <a:gradFill flip="none" rotWithShape="1">
              <a:gsLst>
                <a:gs pos="0">
                  <a:srgbClr val="DEE8F4"/>
                </a:gs>
                <a:gs pos="74000">
                  <a:srgbClr val="6785C1"/>
                </a:gs>
                <a:gs pos="83000">
                  <a:srgbClr val="6785C1"/>
                </a:gs>
                <a:gs pos="100000">
                  <a:srgbClr val="6785C1"/>
                </a:gs>
              </a:gsLst>
              <a:lin ang="18900000" scaled="1"/>
              <a:tileRect/>
            </a:gradFill>
            <a:ln w="21310"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400" b="0" i="0" u="none" strike="noStrike" kern="0" cap="none" spc="0" normalizeH="0" baseline="0" noProof="0">
                <a:ln>
                  <a:noFill/>
                </a:ln>
                <a:solidFill>
                  <a:srgbClr val="404040"/>
                </a:solidFill>
                <a:effectLst/>
                <a:uLnTx/>
                <a:uFillTx/>
                <a:latin typeface="Arial (Body)"/>
                <a:cs typeface="+mn-cs"/>
              </a:endParaRPr>
            </a:p>
          </p:txBody>
        </p:sp>
        <p:sp>
          <p:nvSpPr>
            <p:cNvPr id="303" name="Freihandform: Form 51">
              <a:extLst>
                <a:ext uri="{FF2B5EF4-FFF2-40B4-BE49-F238E27FC236}">
                  <a16:creationId xmlns:a16="http://schemas.microsoft.com/office/drawing/2014/main" id="{C483FE87-8492-1E80-BCEB-5315356122C2}"/>
                </a:ext>
              </a:extLst>
            </p:cNvPr>
            <p:cNvSpPr/>
            <p:nvPr/>
          </p:nvSpPr>
          <p:spPr>
            <a:xfrm>
              <a:off x="1208162" y="3019367"/>
              <a:ext cx="3761262" cy="2059025"/>
            </a:xfrm>
            <a:custGeom>
              <a:avLst/>
              <a:gdLst>
                <a:gd name="connsiteX0" fmla="*/ 3546232 w 3761262"/>
                <a:gd name="connsiteY0" fmla="*/ -323 h 2059025"/>
                <a:gd name="connsiteX1" fmla="*/ 1064356 w 3761262"/>
                <a:gd name="connsiteY1" fmla="*/ -323 h 2059025"/>
                <a:gd name="connsiteX2" fmla="*/ 1053694 w 3761262"/>
                <a:gd name="connsiteY2" fmla="*/ -323 h 2059025"/>
                <a:gd name="connsiteX3" fmla="*/ 1028745 w 3761262"/>
                <a:gd name="connsiteY3" fmla="*/ -323 h 2059025"/>
                <a:gd name="connsiteX4" fmla="*/ -127 w 3761262"/>
                <a:gd name="connsiteY4" fmla="*/ 1029829 h 2059025"/>
                <a:gd name="connsiteX5" fmla="*/ 1030046 w 3761262"/>
                <a:gd name="connsiteY5" fmla="*/ 2058702 h 2059025"/>
                <a:gd name="connsiteX6" fmla="*/ 2058898 w 3761262"/>
                <a:gd name="connsiteY6" fmla="*/ 1028550 h 2059025"/>
                <a:gd name="connsiteX7" fmla="*/ 1875726 w 3761262"/>
                <a:gd name="connsiteY7" fmla="*/ 442998 h 2059025"/>
                <a:gd name="connsiteX8" fmla="*/ 3546232 w 3761262"/>
                <a:gd name="connsiteY8" fmla="*/ 442998 h 2059025"/>
                <a:gd name="connsiteX9" fmla="*/ 3761026 w 3761262"/>
                <a:gd name="connsiteY9" fmla="*/ 214471 h 2059025"/>
                <a:gd name="connsiteX10" fmla="*/ 3546232 w 3761262"/>
                <a:gd name="connsiteY10" fmla="*/ -323 h 20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1262" h="2059025">
                  <a:moveTo>
                    <a:pt x="3546232" y="-323"/>
                  </a:moveTo>
                  <a:lnTo>
                    <a:pt x="1064356" y="-323"/>
                  </a:lnTo>
                  <a:lnTo>
                    <a:pt x="1053694" y="-323"/>
                  </a:lnTo>
                  <a:lnTo>
                    <a:pt x="1028745" y="-323"/>
                  </a:lnTo>
                  <a:cubicBezTo>
                    <a:pt x="460168" y="39"/>
                    <a:pt x="-468" y="461251"/>
                    <a:pt x="-127" y="1029829"/>
                  </a:cubicBezTo>
                  <a:cubicBezTo>
                    <a:pt x="235" y="1598428"/>
                    <a:pt x="461469" y="2059064"/>
                    <a:pt x="1030046" y="2058702"/>
                  </a:cubicBezTo>
                  <a:cubicBezTo>
                    <a:pt x="1598624" y="2058339"/>
                    <a:pt x="2059260" y="1597127"/>
                    <a:pt x="2058898" y="1028550"/>
                  </a:cubicBezTo>
                  <a:cubicBezTo>
                    <a:pt x="2058770" y="819278"/>
                    <a:pt x="1994884" y="615017"/>
                    <a:pt x="1875726" y="442998"/>
                  </a:cubicBezTo>
                  <a:lnTo>
                    <a:pt x="3546232" y="442998"/>
                  </a:lnTo>
                  <a:cubicBezTo>
                    <a:pt x="3668652" y="439203"/>
                    <a:pt x="3764822" y="336891"/>
                    <a:pt x="3761026" y="214471"/>
                  </a:cubicBezTo>
                  <a:cubicBezTo>
                    <a:pt x="3757380" y="97382"/>
                    <a:pt x="3663321" y="3302"/>
                    <a:pt x="3546232" y="-323"/>
                  </a:cubicBezTo>
                  <a:close/>
                </a:path>
              </a:pathLst>
            </a:custGeom>
            <a:gradFill flip="none" rotWithShape="1">
              <a:gsLst>
                <a:gs pos="0">
                  <a:srgbClr val="D5E2F1"/>
                </a:gs>
                <a:gs pos="74000">
                  <a:srgbClr val="DEE8F4"/>
                </a:gs>
                <a:gs pos="83000">
                  <a:srgbClr val="DEE8F4"/>
                </a:gs>
                <a:gs pos="100000">
                  <a:srgbClr val="DEE8F4"/>
                </a:gs>
              </a:gsLst>
              <a:lin ang="18900000" scaled="1"/>
              <a:tileRect/>
            </a:gradFill>
            <a:ln w="21310"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400" b="0" i="0" u="none" strike="noStrike" kern="0" cap="none" spc="0" normalizeH="0" baseline="0" noProof="0">
                <a:ln>
                  <a:noFill/>
                </a:ln>
                <a:solidFill>
                  <a:srgbClr val="404040"/>
                </a:solidFill>
                <a:effectLst/>
                <a:uLnTx/>
                <a:uFillTx/>
                <a:latin typeface="Arial (Body)"/>
                <a:cs typeface="+mn-cs"/>
              </a:endParaRPr>
            </a:p>
          </p:txBody>
        </p:sp>
        <p:sp>
          <p:nvSpPr>
            <p:cNvPr id="304" name="Freihandform: Form 54">
              <a:extLst>
                <a:ext uri="{FF2B5EF4-FFF2-40B4-BE49-F238E27FC236}">
                  <a16:creationId xmlns:a16="http://schemas.microsoft.com/office/drawing/2014/main" id="{9BABA844-E337-AA6E-2FB0-8C7A018F7020}"/>
                </a:ext>
              </a:extLst>
            </p:cNvPr>
            <p:cNvSpPr/>
            <p:nvPr/>
          </p:nvSpPr>
          <p:spPr>
            <a:xfrm rot="17783999">
              <a:off x="1463952" y="3276903"/>
              <a:ext cx="1545974" cy="1545974"/>
            </a:xfrm>
            <a:custGeom>
              <a:avLst/>
              <a:gdLst>
                <a:gd name="connsiteX0" fmla="*/ 1545847 w 1545974"/>
                <a:gd name="connsiteY0" fmla="*/ 772664 h 1545974"/>
                <a:gd name="connsiteX1" fmla="*/ 772860 w 1545974"/>
                <a:gd name="connsiteY1" fmla="*/ 1545652 h 1545974"/>
                <a:gd name="connsiteX2" fmla="*/ -128 w 1545974"/>
                <a:gd name="connsiteY2" fmla="*/ 772664 h 1545974"/>
                <a:gd name="connsiteX3" fmla="*/ 772860 w 1545974"/>
                <a:gd name="connsiteY3" fmla="*/ -323 h 1545974"/>
                <a:gd name="connsiteX4" fmla="*/ 1545847 w 1545974"/>
                <a:gd name="connsiteY4" fmla="*/ 772664 h 154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974" h="1545974">
                  <a:moveTo>
                    <a:pt x="1545847" y="772664"/>
                  </a:moveTo>
                  <a:cubicBezTo>
                    <a:pt x="1545847" y="1199574"/>
                    <a:pt x="1199769" y="1545652"/>
                    <a:pt x="772860" y="1545652"/>
                  </a:cubicBezTo>
                  <a:cubicBezTo>
                    <a:pt x="345950" y="1545652"/>
                    <a:pt x="-128" y="1199574"/>
                    <a:pt x="-128" y="772664"/>
                  </a:cubicBezTo>
                  <a:cubicBezTo>
                    <a:pt x="-128" y="345755"/>
                    <a:pt x="345950" y="-323"/>
                    <a:pt x="772860" y="-323"/>
                  </a:cubicBezTo>
                  <a:cubicBezTo>
                    <a:pt x="1199769" y="-323"/>
                    <a:pt x="1545847" y="345755"/>
                    <a:pt x="1545847" y="772664"/>
                  </a:cubicBezTo>
                  <a:close/>
                </a:path>
              </a:pathLst>
            </a:custGeom>
            <a:solidFill>
              <a:srgbClr val="FFFFFF"/>
            </a:solidFill>
            <a:ln w="21310"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400" b="0" i="0" u="none" strike="noStrike" kern="0" cap="none" spc="0" normalizeH="0" baseline="0" noProof="0">
                <a:ln>
                  <a:noFill/>
                </a:ln>
                <a:solidFill>
                  <a:srgbClr val="404040"/>
                </a:solidFill>
                <a:effectLst/>
                <a:uLnTx/>
                <a:uFillTx/>
                <a:latin typeface="Arial (Body)"/>
                <a:cs typeface="+mn-cs"/>
              </a:endParaRPr>
            </a:p>
          </p:txBody>
        </p:sp>
        <p:sp>
          <p:nvSpPr>
            <p:cNvPr id="305" name="Freihandform: Form 55">
              <a:extLst>
                <a:ext uri="{FF2B5EF4-FFF2-40B4-BE49-F238E27FC236}">
                  <a16:creationId xmlns:a16="http://schemas.microsoft.com/office/drawing/2014/main" id="{A45102E4-96C0-482E-4F6B-F7C502379521}"/>
                </a:ext>
              </a:extLst>
            </p:cNvPr>
            <p:cNvSpPr/>
            <p:nvPr/>
          </p:nvSpPr>
          <p:spPr>
            <a:xfrm>
              <a:off x="1458290" y="3269921"/>
              <a:ext cx="1559195" cy="1559195"/>
            </a:xfrm>
            <a:custGeom>
              <a:avLst/>
              <a:gdLst>
                <a:gd name="connsiteX0" fmla="*/ 778617 w 1559195"/>
                <a:gd name="connsiteY0" fmla="*/ 1558873 h 1559195"/>
                <a:gd name="connsiteX1" fmla="*/ -127 w 1559195"/>
                <a:gd name="connsiteY1" fmla="*/ 778422 h 1559195"/>
                <a:gd name="connsiteX2" fmla="*/ 780323 w 1559195"/>
                <a:gd name="connsiteY2" fmla="*/ -323 h 1559195"/>
                <a:gd name="connsiteX3" fmla="*/ 1559068 w 1559195"/>
                <a:gd name="connsiteY3" fmla="*/ 779275 h 1559195"/>
                <a:gd name="connsiteX4" fmla="*/ 778617 w 1559195"/>
                <a:gd name="connsiteY4" fmla="*/ 1558873 h 1559195"/>
                <a:gd name="connsiteX5" fmla="*/ 778617 w 1559195"/>
                <a:gd name="connsiteY5" fmla="*/ 12898 h 1559195"/>
                <a:gd name="connsiteX6" fmla="*/ 12241 w 1559195"/>
                <a:gd name="connsiteY6" fmla="*/ 779275 h 1559195"/>
                <a:gd name="connsiteX7" fmla="*/ 778617 w 1559195"/>
                <a:gd name="connsiteY7" fmla="*/ 1545652 h 1559195"/>
                <a:gd name="connsiteX8" fmla="*/ 1544994 w 1559195"/>
                <a:gd name="connsiteY8" fmla="*/ 779275 h 1559195"/>
                <a:gd name="connsiteX9" fmla="*/ 778617 w 1559195"/>
                <a:gd name="connsiteY9" fmla="*/ 12898 h 15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9195" h="1559195">
                  <a:moveTo>
                    <a:pt x="778617" y="1558873"/>
                  </a:moveTo>
                  <a:cubicBezTo>
                    <a:pt x="348047" y="1558403"/>
                    <a:pt x="-596" y="1208992"/>
                    <a:pt x="-127" y="778422"/>
                  </a:cubicBezTo>
                  <a:cubicBezTo>
                    <a:pt x="342" y="347852"/>
                    <a:pt x="349753" y="-792"/>
                    <a:pt x="780323" y="-323"/>
                  </a:cubicBezTo>
                  <a:cubicBezTo>
                    <a:pt x="1210552" y="146"/>
                    <a:pt x="1559068" y="349046"/>
                    <a:pt x="1559068" y="779275"/>
                  </a:cubicBezTo>
                  <a:cubicBezTo>
                    <a:pt x="1558599" y="1209973"/>
                    <a:pt x="1209316" y="1558873"/>
                    <a:pt x="778617" y="1558873"/>
                  </a:cubicBezTo>
                  <a:close/>
                  <a:moveTo>
                    <a:pt x="778617" y="12898"/>
                  </a:moveTo>
                  <a:cubicBezTo>
                    <a:pt x="355361" y="12898"/>
                    <a:pt x="12241" y="356019"/>
                    <a:pt x="12241" y="779275"/>
                  </a:cubicBezTo>
                  <a:cubicBezTo>
                    <a:pt x="12241" y="1202531"/>
                    <a:pt x="355361" y="1545652"/>
                    <a:pt x="778617" y="1545652"/>
                  </a:cubicBezTo>
                  <a:cubicBezTo>
                    <a:pt x="1201873" y="1545652"/>
                    <a:pt x="1544994" y="1202531"/>
                    <a:pt x="1544994" y="779275"/>
                  </a:cubicBezTo>
                  <a:cubicBezTo>
                    <a:pt x="1544291" y="356318"/>
                    <a:pt x="1201575" y="13601"/>
                    <a:pt x="778617" y="12898"/>
                  </a:cubicBezTo>
                  <a:close/>
                </a:path>
              </a:pathLst>
            </a:custGeom>
            <a:solidFill>
              <a:srgbClr val="FFFFFF"/>
            </a:solidFill>
            <a:ln w="21310"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400" b="0" i="0" u="none" strike="noStrike" kern="0" cap="none" spc="0" normalizeH="0" baseline="0" noProof="0">
                <a:ln>
                  <a:noFill/>
                </a:ln>
                <a:solidFill>
                  <a:srgbClr val="404040"/>
                </a:solidFill>
                <a:effectLst/>
                <a:uLnTx/>
                <a:uFillTx/>
                <a:latin typeface="Arial (Body)"/>
                <a:cs typeface="+mn-cs"/>
              </a:endParaRPr>
            </a:p>
          </p:txBody>
        </p:sp>
        <p:pic>
          <p:nvPicPr>
            <p:cNvPr id="306" name="Grafik 148">
              <a:extLst>
                <a:ext uri="{FF2B5EF4-FFF2-40B4-BE49-F238E27FC236}">
                  <a16:creationId xmlns:a16="http://schemas.microsoft.com/office/drawing/2014/main" id="{75D6B576-D5FE-A2ED-C897-75A08F2CFB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3312" y="3568628"/>
              <a:ext cx="923925" cy="1047750"/>
            </a:xfrm>
            <a:prstGeom prst="rect">
              <a:avLst/>
            </a:prstGeom>
          </p:spPr>
        </p:pic>
        <p:grpSp>
          <p:nvGrpSpPr>
            <p:cNvPr id="307" name="Gruppieren 169">
              <a:extLst>
                <a:ext uri="{FF2B5EF4-FFF2-40B4-BE49-F238E27FC236}">
                  <a16:creationId xmlns:a16="http://schemas.microsoft.com/office/drawing/2014/main" id="{71657740-1554-DD59-EF49-9EEA93FDEC92}"/>
                </a:ext>
              </a:extLst>
            </p:cNvPr>
            <p:cNvGrpSpPr/>
            <p:nvPr/>
          </p:nvGrpSpPr>
          <p:grpSpPr>
            <a:xfrm>
              <a:off x="1782885" y="3529252"/>
              <a:ext cx="923925" cy="1047750"/>
              <a:chOff x="1782885" y="3316865"/>
              <a:chExt cx="923925" cy="1047750"/>
            </a:xfrm>
          </p:grpSpPr>
          <p:sp>
            <p:nvSpPr>
              <p:cNvPr id="309" name="Rechteck 152">
                <a:extLst>
                  <a:ext uri="{FF2B5EF4-FFF2-40B4-BE49-F238E27FC236}">
                    <a16:creationId xmlns:a16="http://schemas.microsoft.com/office/drawing/2014/main" id="{114CBEB0-ABE3-5AA1-39C7-00409EB3B3A7}"/>
                  </a:ext>
                </a:extLst>
              </p:cNvPr>
              <p:cNvSpPr/>
              <p:nvPr/>
            </p:nvSpPr>
            <p:spPr>
              <a:xfrm>
                <a:off x="2101869" y="3460093"/>
                <a:ext cx="299218" cy="760334"/>
              </a:xfrm>
              <a:prstGeom prst="rect">
                <a:avLst/>
              </a:prstGeom>
              <a:solidFill>
                <a:srgbClr val="0F1C50"/>
              </a:solidFill>
              <a:ln w="12700" cap="flat" cmpd="sng" algn="ctr">
                <a:noFill/>
                <a:prstDash val="solid"/>
                <a:miter lim="800000"/>
              </a:ln>
              <a:effectLst/>
            </p:spPr>
            <p:txBody>
              <a:bodyPr lIns="108000" tIns="72000" rIns="108000" bIns="72000" rtlCol="0" anchor="ctr"/>
              <a:lstStyle/>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de-DE" sz="2000" b="0" i="0" u="none" strike="noStrike" kern="0" cap="none" spc="0" normalizeH="0" baseline="0" noProof="0" err="1">
                  <a:ln>
                    <a:noFill/>
                  </a:ln>
                  <a:solidFill>
                    <a:srgbClr val="FFFFFF"/>
                  </a:solidFill>
                  <a:effectLst/>
                  <a:uLnTx/>
                  <a:uFillTx/>
                  <a:latin typeface="Arial (Body)"/>
                  <a:ea typeface="+mn-ea"/>
                  <a:cs typeface="+mn-cs"/>
                </a:endParaRPr>
              </a:p>
            </p:txBody>
          </p:sp>
          <p:pic>
            <p:nvPicPr>
              <p:cNvPr id="310" name="Grafik 151">
                <a:extLst>
                  <a:ext uri="{FF2B5EF4-FFF2-40B4-BE49-F238E27FC236}">
                    <a16:creationId xmlns:a16="http://schemas.microsoft.com/office/drawing/2014/main" id="{62989C76-5360-00E1-DBE3-22FD68FF9F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2885" y="3316865"/>
                <a:ext cx="923925" cy="1047750"/>
              </a:xfrm>
              <a:prstGeom prst="rect">
                <a:avLst/>
              </a:prstGeom>
            </p:spPr>
          </p:pic>
        </p:grpSp>
        <p:pic>
          <p:nvPicPr>
            <p:cNvPr id="308" name="Grafik 189">
              <a:extLst>
                <a:ext uri="{FF2B5EF4-FFF2-40B4-BE49-F238E27FC236}">
                  <a16:creationId xmlns:a16="http://schemas.microsoft.com/office/drawing/2014/main" id="{C1A44480-268C-665D-394E-61B26ED947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94724" y="3383849"/>
              <a:ext cx="1313508" cy="1313506"/>
            </a:xfrm>
            <a:prstGeom prst="rect">
              <a:avLst/>
            </a:prstGeom>
          </p:spPr>
        </p:pic>
      </p:grpSp>
      <p:pic>
        <p:nvPicPr>
          <p:cNvPr id="230" name="Grafik 93">
            <a:extLst>
              <a:ext uri="{FF2B5EF4-FFF2-40B4-BE49-F238E27FC236}">
                <a16:creationId xmlns:a16="http://schemas.microsoft.com/office/drawing/2014/main" id="{FD0DAC7D-E040-37E8-B54F-BCC6ABB7CF5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12001" y="4201544"/>
            <a:ext cx="249225" cy="199380"/>
          </a:xfrm>
          <a:prstGeom prst="rect">
            <a:avLst/>
          </a:prstGeom>
        </p:spPr>
      </p:pic>
      <p:grpSp>
        <p:nvGrpSpPr>
          <p:cNvPr id="231" name="Gruppieren 100">
            <a:extLst>
              <a:ext uri="{FF2B5EF4-FFF2-40B4-BE49-F238E27FC236}">
                <a16:creationId xmlns:a16="http://schemas.microsoft.com/office/drawing/2014/main" id="{A64018A5-3E41-788E-5494-E0C1543AEFF1}"/>
              </a:ext>
            </a:extLst>
          </p:cNvPr>
          <p:cNvGrpSpPr/>
          <p:nvPr/>
        </p:nvGrpSpPr>
        <p:grpSpPr>
          <a:xfrm>
            <a:off x="5829736" y="4219000"/>
            <a:ext cx="250665" cy="216483"/>
            <a:chOff x="4895605" y="3753493"/>
            <a:chExt cx="420573" cy="363223"/>
          </a:xfrm>
          <a:solidFill>
            <a:srgbClr val="FFFFFF"/>
          </a:solidFill>
        </p:grpSpPr>
        <p:grpSp>
          <p:nvGrpSpPr>
            <p:cNvPr id="281" name="Group 209">
              <a:extLst>
                <a:ext uri="{FF2B5EF4-FFF2-40B4-BE49-F238E27FC236}">
                  <a16:creationId xmlns:a16="http://schemas.microsoft.com/office/drawing/2014/main" id="{288695B2-61BA-DF96-646C-A2D3B0DAE99E}"/>
                </a:ext>
              </a:extLst>
            </p:cNvPr>
            <p:cNvGrpSpPr/>
            <p:nvPr/>
          </p:nvGrpSpPr>
          <p:grpSpPr>
            <a:xfrm>
              <a:off x="4895605" y="3753493"/>
              <a:ext cx="420573" cy="363223"/>
              <a:chOff x="2839212" y="2822818"/>
              <a:chExt cx="314103" cy="271271"/>
            </a:xfrm>
            <a:grpFill/>
          </p:grpSpPr>
          <p:sp>
            <p:nvSpPr>
              <p:cNvPr id="289" name="Freeform 210">
                <a:extLst>
                  <a:ext uri="{FF2B5EF4-FFF2-40B4-BE49-F238E27FC236}">
                    <a16:creationId xmlns:a16="http://schemas.microsoft.com/office/drawing/2014/main" id="{15D360FE-B947-3715-DE88-DD8F6847A59F}"/>
                  </a:ext>
                </a:extLst>
              </p:cNvPr>
              <p:cNvSpPr>
                <a:spLocks noChangeArrowheads="1"/>
              </p:cNvSpPr>
              <p:nvPr/>
            </p:nvSpPr>
            <p:spPr bwMode="auto">
              <a:xfrm>
                <a:off x="2957714" y="3035551"/>
                <a:ext cx="79953" cy="55681"/>
              </a:xfrm>
              <a:custGeom>
                <a:avLst/>
                <a:gdLst>
                  <a:gd name="T0" fmla="*/ 122 w 246"/>
                  <a:gd name="T1" fmla="*/ 169 h 170"/>
                  <a:gd name="T2" fmla="*/ 0 w 246"/>
                  <a:gd name="T3" fmla="*/ 169 h 170"/>
                  <a:gd name="T4" fmla="*/ 0 w 246"/>
                  <a:gd name="T5" fmla="*/ 0 h 170"/>
                  <a:gd name="T6" fmla="*/ 245 w 246"/>
                  <a:gd name="T7" fmla="*/ 0 h 170"/>
                  <a:gd name="T8" fmla="*/ 245 w 246"/>
                  <a:gd name="T9" fmla="*/ 169 h 170"/>
                  <a:gd name="T10" fmla="*/ 122 w 246"/>
                  <a:gd name="T11" fmla="*/ 169 h 170"/>
                </a:gdLst>
                <a:ahLst/>
                <a:cxnLst>
                  <a:cxn ang="0">
                    <a:pos x="T0" y="T1"/>
                  </a:cxn>
                  <a:cxn ang="0">
                    <a:pos x="T2" y="T3"/>
                  </a:cxn>
                  <a:cxn ang="0">
                    <a:pos x="T4" y="T5"/>
                  </a:cxn>
                  <a:cxn ang="0">
                    <a:pos x="T6" y="T7"/>
                  </a:cxn>
                  <a:cxn ang="0">
                    <a:pos x="T8" y="T9"/>
                  </a:cxn>
                  <a:cxn ang="0">
                    <a:pos x="T10" y="T11"/>
                  </a:cxn>
                </a:cxnLst>
                <a:rect l="0" t="0" r="r" b="b"/>
                <a:pathLst>
                  <a:path w="246" h="170">
                    <a:moveTo>
                      <a:pt x="122" y="169"/>
                    </a:moveTo>
                    <a:lnTo>
                      <a:pt x="0" y="169"/>
                    </a:lnTo>
                    <a:lnTo>
                      <a:pt x="0" y="0"/>
                    </a:lnTo>
                    <a:lnTo>
                      <a:pt x="245" y="0"/>
                    </a:lnTo>
                    <a:lnTo>
                      <a:pt x="245" y="169"/>
                    </a:lnTo>
                    <a:lnTo>
                      <a:pt x="122" y="16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0" name="Freeform 287">
                <a:extLst>
                  <a:ext uri="{FF2B5EF4-FFF2-40B4-BE49-F238E27FC236}">
                    <a16:creationId xmlns:a16="http://schemas.microsoft.com/office/drawing/2014/main" id="{94F068B3-2968-E07F-CD5B-B2B886D4D152}"/>
                  </a:ext>
                </a:extLst>
              </p:cNvPr>
              <p:cNvSpPr>
                <a:spLocks noChangeArrowheads="1"/>
              </p:cNvSpPr>
              <p:nvPr/>
            </p:nvSpPr>
            <p:spPr bwMode="auto">
              <a:xfrm>
                <a:off x="2847778" y="2832812"/>
                <a:ext cx="296970" cy="209877"/>
              </a:xfrm>
              <a:custGeom>
                <a:avLst/>
                <a:gdLst>
                  <a:gd name="T0" fmla="*/ 459 w 918"/>
                  <a:gd name="T1" fmla="*/ 648 h 649"/>
                  <a:gd name="T2" fmla="*/ 0 w 918"/>
                  <a:gd name="T3" fmla="*/ 648 h 649"/>
                  <a:gd name="T4" fmla="*/ 0 w 918"/>
                  <a:gd name="T5" fmla="*/ 0 h 649"/>
                  <a:gd name="T6" fmla="*/ 917 w 918"/>
                  <a:gd name="T7" fmla="*/ 0 h 649"/>
                  <a:gd name="T8" fmla="*/ 917 w 918"/>
                  <a:gd name="T9" fmla="*/ 648 h 649"/>
                  <a:gd name="T10" fmla="*/ 459 w 918"/>
                  <a:gd name="T11" fmla="*/ 648 h 649"/>
                </a:gdLst>
                <a:ahLst/>
                <a:cxnLst>
                  <a:cxn ang="0">
                    <a:pos x="T0" y="T1"/>
                  </a:cxn>
                  <a:cxn ang="0">
                    <a:pos x="T2" y="T3"/>
                  </a:cxn>
                  <a:cxn ang="0">
                    <a:pos x="T4" y="T5"/>
                  </a:cxn>
                  <a:cxn ang="0">
                    <a:pos x="T6" y="T7"/>
                  </a:cxn>
                  <a:cxn ang="0">
                    <a:pos x="T8" y="T9"/>
                  </a:cxn>
                  <a:cxn ang="0">
                    <a:pos x="T10" y="T11"/>
                  </a:cxn>
                </a:cxnLst>
                <a:rect l="0" t="0" r="r" b="b"/>
                <a:pathLst>
                  <a:path w="918" h="649">
                    <a:moveTo>
                      <a:pt x="459" y="648"/>
                    </a:moveTo>
                    <a:lnTo>
                      <a:pt x="0" y="648"/>
                    </a:lnTo>
                    <a:lnTo>
                      <a:pt x="0" y="0"/>
                    </a:lnTo>
                    <a:lnTo>
                      <a:pt x="917" y="0"/>
                    </a:lnTo>
                    <a:lnTo>
                      <a:pt x="917" y="648"/>
                    </a:lnTo>
                    <a:lnTo>
                      <a:pt x="459" y="648"/>
                    </a:lnTo>
                  </a:path>
                </a:pathLst>
              </a:custGeom>
              <a:solidFill>
                <a:srgbClr val="6785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1" name="Freeform 288">
                <a:extLst>
                  <a:ext uri="{FF2B5EF4-FFF2-40B4-BE49-F238E27FC236}">
                    <a16:creationId xmlns:a16="http://schemas.microsoft.com/office/drawing/2014/main" id="{504F67D5-88FB-EA7F-5486-875F8E28DC05}"/>
                  </a:ext>
                </a:extLst>
              </p:cNvPr>
              <p:cNvSpPr>
                <a:spLocks noChangeArrowheads="1"/>
              </p:cNvSpPr>
              <p:nvPr/>
            </p:nvSpPr>
            <p:spPr bwMode="auto">
              <a:xfrm>
                <a:off x="2847778" y="2848517"/>
                <a:ext cx="208450" cy="195601"/>
              </a:xfrm>
              <a:custGeom>
                <a:avLst/>
                <a:gdLst>
                  <a:gd name="T0" fmla="*/ 643 w 644"/>
                  <a:gd name="T1" fmla="*/ 603 h 604"/>
                  <a:gd name="T2" fmla="*/ 0 w 644"/>
                  <a:gd name="T3" fmla="*/ 600 h 604"/>
                  <a:gd name="T4" fmla="*/ 1 w 644"/>
                  <a:gd name="T5" fmla="*/ 0 h 604"/>
                  <a:gd name="T6" fmla="*/ 643 w 644"/>
                  <a:gd name="T7" fmla="*/ 603 h 604"/>
                </a:gdLst>
                <a:ahLst/>
                <a:cxnLst>
                  <a:cxn ang="0">
                    <a:pos x="T0" y="T1"/>
                  </a:cxn>
                  <a:cxn ang="0">
                    <a:pos x="T2" y="T3"/>
                  </a:cxn>
                  <a:cxn ang="0">
                    <a:pos x="T4" y="T5"/>
                  </a:cxn>
                  <a:cxn ang="0">
                    <a:pos x="T6" y="T7"/>
                  </a:cxn>
                </a:cxnLst>
                <a:rect l="0" t="0" r="r" b="b"/>
                <a:pathLst>
                  <a:path w="644" h="604">
                    <a:moveTo>
                      <a:pt x="643" y="603"/>
                    </a:moveTo>
                    <a:lnTo>
                      <a:pt x="0" y="600"/>
                    </a:lnTo>
                    <a:lnTo>
                      <a:pt x="1" y="0"/>
                    </a:lnTo>
                    <a:lnTo>
                      <a:pt x="643" y="6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2" name="Freeform 289">
                <a:extLst>
                  <a:ext uri="{FF2B5EF4-FFF2-40B4-BE49-F238E27FC236}">
                    <a16:creationId xmlns:a16="http://schemas.microsoft.com/office/drawing/2014/main" id="{EC298847-C380-D9AD-3BF7-DFD176098459}"/>
                  </a:ext>
                </a:extLst>
              </p:cNvPr>
              <p:cNvSpPr>
                <a:spLocks noChangeArrowheads="1"/>
              </p:cNvSpPr>
              <p:nvPr/>
            </p:nvSpPr>
            <p:spPr bwMode="auto">
              <a:xfrm>
                <a:off x="2866338" y="2852801"/>
                <a:ext cx="256993" cy="134208"/>
              </a:xfrm>
              <a:custGeom>
                <a:avLst/>
                <a:gdLst>
                  <a:gd name="T0" fmla="*/ 397 w 794"/>
                  <a:gd name="T1" fmla="*/ 413 h 414"/>
                  <a:gd name="T2" fmla="*/ 0 w 794"/>
                  <a:gd name="T3" fmla="*/ 413 h 414"/>
                  <a:gd name="T4" fmla="*/ 0 w 794"/>
                  <a:gd name="T5" fmla="*/ 0 h 414"/>
                  <a:gd name="T6" fmla="*/ 793 w 794"/>
                  <a:gd name="T7" fmla="*/ 0 h 414"/>
                  <a:gd name="T8" fmla="*/ 793 w 794"/>
                  <a:gd name="T9" fmla="*/ 413 h 414"/>
                  <a:gd name="T10" fmla="*/ 397 w 794"/>
                  <a:gd name="T11" fmla="*/ 413 h 414"/>
                </a:gdLst>
                <a:ahLst/>
                <a:cxnLst>
                  <a:cxn ang="0">
                    <a:pos x="T0" y="T1"/>
                  </a:cxn>
                  <a:cxn ang="0">
                    <a:pos x="T2" y="T3"/>
                  </a:cxn>
                  <a:cxn ang="0">
                    <a:pos x="T4" y="T5"/>
                  </a:cxn>
                  <a:cxn ang="0">
                    <a:pos x="T6" y="T7"/>
                  </a:cxn>
                  <a:cxn ang="0">
                    <a:pos x="T8" y="T9"/>
                  </a:cxn>
                  <a:cxn ang="0">
                    <a:pos x="T10" y="T11"/>
                  </a:cxn>
                </a:cxnLst>
                <a:rect l="0" t="0" r="r" b="b"/>
                <a:pathLst>
                  <a:path w="794" h="414">
                    <a:moveTo>
                      <a:pt x="397" y="413"/>
                    </a:moveTo>
                    <a:lnTo>
                      <a:pt x="0" y="413"/>
                    </a:lnTo>
                    <a:lnTo>
                      <a:pt x="0" y="0"/>
                    </a:lnTo>
                    <a:lnTo>
                      <a:pt x="793" y="0"/>
                    </a:lnTo>
                    <a:lnTo>
                      <a:pt x="793" y="413"/>
                    </a:lnTo>
                    <a:lnTo>
                      <a:pt x="397" y="4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3" name="Freeform 290">
                <a:extLst>
                  <a:ext uri="{FF2B5EF4-FFF2-40B4-BE49-F238E27FC236}">
                    <a16:creationId xmlns:a16="http://schemas.microsoft.com/office/drawing/2014/main" id="{1896A881-E240-2045-3C2D-610094693762}"/>
                  </a:ext>
                </a:extLst>
              </p:cNvPr>
              <p:cNvSpPr>
                <a:spLocks noChangeArrowheads="1"/>
              </p:cNvSpPr>
              <p:nvPr/>
            </p:nvSpPr>
            <p:spPr bwMode="auto">
              <a:xfrm>
                <a:off x="2839212" y="2822818"/>
                <a:ext cx="314103" cy="229867"/>
              </a:xfrm>
              <a:custGeom>
                <a:avLst/>
                <a:gdLst>
                  <a:gd name="T0" fmla="*/ 927 w 971"/>
                  <a:gd name="T1" fmla="*/ 61 h 710"/>
                  <a:gd name="T2" fmla="*/ 927 w 971"/>
                  <a:gd name="T3" fmla="*/ 648 h 710"/>
                  <a:gd name="T4" fmla="*/ 909 w 971"/>
                  <a:gd name="T5" fmla="*/ 666 h 710"/>
                  <a:gd name="T6" fmla="*/ 61 w 971"/>
                  <a:gd name="T7" fmla="*/ 666 h 710"/>
                  <a:gd name="T8" fmla="*/ 43 w 971"/>
                  <a:gd name="T9" fmla="*/ 648 h 710"/>
                  <a:gd name="T10" fmla="*/ 43 w 971"/>
                  <a:gd name="T11" fmla="*/ 61 h 710"/>
                  <a:gd name="T12" fmla="*/ 61 w 971"/>
                  <a:gd name="T13" fmla="*/ 42 h 710"/>
                  <a:gd name="T14" fmla="*/ 909 w 971"/>
                  <a:gd name="T15" fmla="*/ 42 h 710"/>
                  <a:gd name="T16" fmla="*/ 927 w 971"/>
                  <a:gd name="T17" fmla="*/ 61 h 710"/>
                  <a:gd name="T18" fmla="*/ 909 w 971"/>
                  <a:gd name="T19" fmla="*/ 0 h 710"/>
                  <a:gd name="T20" fmla="*/ 61 w 971"/>
                  <a:gd name="T21" fmla="*/ 0 h 710"/>
                  <a:gd name="T22" fmla="*/ 0 w 971"/>
                  <a:gd name="T23" fmla="*/ 61 h 710"/>
                  <a:gd name="T24" fmla="*/ 0 w 971"/>
                  <a:gd name="T25" fmla="*/ 648 h 710"/>
                  <a:gd name="T26" fmla="*/ 61 w 971"/>
                  <a:gd name="T27" fmla="*/ 709 h 710"/>
                  <a:gd name="T28" fmla="*/ 909 w 971"/>
                  <a:gd name="T29" fmla="*/ 709 h 710"/>
                  <a:gd name="T30" fmla="*/ 970 w 971"/>
                  <a:gd name="T31" fmla="*/ 648 h 710"/>
                  <a:gd name="T32" fmla="*/ 970 w 971"/>
                  <a:gd name="T33" fmla="*/ 61 h 710"/>
                  <a:gd name="T34" fmla="*/ 909 w 971"/>
                  <a:gd name="T35"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1" h="710">
                    <a:moveTo>
                      <a:pt x="927" y="61"/>
                    </a:moveTo>
                    <a:lnTo>
                      <a:pt x="927" y="648"/>
                    </a:lnTo>
                    <a:cubicBezTo>
                      <a:pt x="927" y="658"/>
                      <a:pt x="919" y="666"/>
                      <a:pt x="909" y="666"/>
                    </a:cubicBezTo>
                    <a:lnTo>
                      <a:pt x="61" y="666"/>
                    </a:lnTo>
                    <a:cubicBezTo>
                      <a:pt x="51" y="666"/>
                      <a:pt x="43" y="658"/>
                      <a:pt x="43" y="648"/>
                    </a:cubicBezTo>
                    <a:lnTo>
                      <a:pt x="43" y="61"/>
                    </a:lnTo>
                    <a:cubicBezTo>
                      <a:pt x="43" y="51"/>
                      <a:pt x="51" y="42"/>
                      <a:pt x="61" y="42"/>
                    </a:cubicBezTo>
                    <a:lnTo>
                      <a:pt x="909" y="42"/>
                    </a:lnTo>
                    <a:cubicBezTo>
                      <a:pt x="919" y="42"/>
                      <a:pt x="927" y="51"/>
                      <a:pt x="927" y="61"/>
                    </a:cubicBezTo>
                    <a:close/>
                    <a:moveTo>
                      <a:pt x="909" y="0"/>
                    </a:moveTo>
                    <a:lnTo>
                      <a:pt x="61" y="0"/>
                    </a:lnTo>
                    <a:cubicBezTo>
                      <a:pt x="28" y="0"/>
                      <a:pt x="0" y="27"/>
                      <a:pt x="0" y="61"/>
                    </a:cubicBezTo>
                    <a:lnTo>
                      <a:pt x="0" y="648"/>
                    </a:lnTo>
                    <a:cubicBezTo>
                      <a:pt x="0" y="682"/>
                      <a:pt x="28" y="709"/>
                      <a:pt x="61" y="709"/>
                    </a:cubicBezTo>
                    <a:lnTo>
                      <a:pt x="909" y="709"/>
                    </a:lnTo>
                    <a:cubicBezTo>
                      <a:pt x="943" y="709"/>
                      <a:pt x="970" y="682"/>
                      <a:pt x="970" y="648"/>
                    </a:cubicBezTo>
                    <a:lnTo>
                      <a:pt x="970" y="61"/>
                    </a:lnTo>
                    <a:cubicBezTo>
                      <a:pt x="970" y="27"/>
                      <a:pt x="943" y="0"/>
                      <a:pt x="909"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4" name="Freeform 291">
                <a:extLst>
                  <a:ext uri="{FF2B5EF4-FFF2-40B4-BE49-F238E27FC236}">
                    <a16:creationId xmlns:a16="http://schemas.microsoft.com/office/drawing/2014/main" id="{89558BD5-2FEC-7A00-D287-51BCD57B3244}"/>
                  </a:ext>
                </a:extLst>
              </p:cNvPr>
              <p:cNvSpPr>
                <a:spLocks noChangeArrowheads="1"/>
              </p:cNvSpPr>
              <p:nvPr/>
            </p:nvSpPr>
            <p:spPr bwMode="auto">
              <a:xfrm>
                <a:off x="2852817" y="2841381"/>
                <a:ext cx="288321" cy="192712"/>
              </a:xfrm>
              <a:custGeom>
                <a:avLst/>
                <a:gdLst>
                  <a:gd name="T0" fmla="*/ 9 w 796"/>
                  <a:gd name="T1" fmla="*/ 423 h 424"/>
                  <a:gd name="T2" fmla="*/ 0 w 796"/>
                  <a:gd name="T3" fmla="*/ 414 h 424"/>
                  <a:gd name="T4" fmla="*/ 0 w 796"/>
                  <a:gd name="T5" fmla="*/ 9 h 424"/>
                  <a:gd name="T6" fmla="*/ 9 w 796"/>
                  <a:gd name="T7" fmla="*/ 0 h 424"/>
                  <a:gd name="T8" fmla="*/ 786 w 796"/>
                  <a:gd name="T9" fmla="*/ 0 h 424"/>
                  <a:gd name="T10" fmla="*/ 795 w 796"/>
                  <a:gd name="T11" fmla="*/ 9 h 424"/>
                  <a:gd name="T12" fmla="*/ 795 w 796"/>
                  <a:gd name="T13" fmla="*/ 414 h 424"/>
                  <a:gd name="T14" fmla="*/ 786 w 796"/>
                  <a:gd name="T15" fmla="*/ 423 h 424"/>
                  <a:gd name="T16" fmla="*/ 9 w 796"/>
                  <a:gd name="T17" fmla="*/ 42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6" h="424">
                    <a:moveTo>
                      <a:pt x="9" y="423"/>
                    </a:moveTo>
                    <a:cubicBezTo>
                      <a:pt x="4" y="423"/>
                      <a:pt x="0" y="419"/>
                      <a:pt x="0" y="414"/>
                    </a:cubicBezTo>
                    <a:lnTo>
                      <a:pt x="0" y="9"/>
                    </a:lnTo>
                    <a:cubicBezTo>
                      <a:pt x="0" y="4"/>
                      <a:pt x="4" y="0"/>
                      <a:pt x="9" y="0"/>
                    </a:cubicBezTo>
                    <a:lnTo>
                      <a:pt x="786" y="0"/>
                    </a:lnTo>
                    <a:cubicBezTo>
                      <a:pt x="791" y="0"/>
                      <a:pt x="795" y="4"/>
                      <a:pt x="795" y="9"/>
                    </a:cubicBezTo>
                    <a:lnTo>
                      <a:pt x="795" y="414"/>
                    </a:lnTo>
                    <a:cubicBezTo>
                      <a:pt x="795" y="419"/>
                      <a:pt x="791" y="423"/>
                      <a:pt x="786" y="423"/>
                    </a:cubicBezTo>
                    <a:lnTo>
                      <a:pt x="9" y="423"/>
                    </a:lnTo>
                  </a:path>
                </a:pathLst>
              </a:custGeom>
              <a:grpFill/>
              <a:ln w="9525" cap="flat">
                <a:solidFill>
                  <a:srgbClr val="6785C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5" name="Freeform 294">
                <a:extLst>
                  <a:ext uri="{FF2B5EF4-FFF2-40B4-BE49-F238E27FC236}">
                    <a16:creationId xmlns:a16="http://schemas.microsoft.com/office/drawing/2014/main" id="{912BF81B-9319-9A95-BEEA-77C16CB44607}"/>
                  </a:ext>
                </a:extLst>
              </p:cNvPr>
              <p:cNvSpPr>
                <a:spLocks noChangeArrowheads="1"/>
              </p:cNvSpPr>
              <p:nvPr/>
            </p:nvSpPr>
            <p:spPr bwMode="auto">
              <a:xfrm>
                <a:off x="2924875" y="3079812"/>
                <a:ext cx="144201" cy="14277"/>
              </a:xfrm>
              <a:custGeom>
                <a:avLst/>
                <a:gdLst>
                  <a:gd name="T0" fmla="*/ 222 w 444"/>
                  <a:gd name="T1" fmla="*/ 44 h 45"/>
                  <a:gd name="T2" fmla="*/ 0 w 444"/>
                  <a:gd name="T3" fmla="*/ 44 h 45"/>
                  <a:gd name="T4" fmla="*/ 0 w 444"/>
                  <a:gd name="T5" fmla="*/ 0 h 45"/>
                  <a:gd name="T6" fmla="*/ 443 w 444"/>
                  <a:gd name="T7" fmla="*/ 0 h 45"/>
                  <a:gd name="T8" fmla="*/ 443 w 444"/>
                  <a:gd name="T9" fmla="*/ 44 h 45"/>
                  <a:gd name="T10" fmla="*/ 222 w 444"/>
                  <a:gd name="T11" fmla="*/ 44 h 45"/>
                </a:gdLst>
                <a:ahLst/>
                <a:cxnLst>
                  <a:cxn ang="0">
                    <a:pos x="T0" y="T1"/>
                  </a:cxn>
                  <a:cxn ang="0">
                    <a:pos x="T2" y="T3"/>
                  </a:cxn>
                  <a:cxn ang="0">
                    <a:pos x="T4" y="T5"/>
                  </a:cxn>
                  <a:cxn ang="0">
                    <a:pos x="T6" y="T7"/>
                  </a:cxn>
                  <a:cxn ang="0">
                    <a:pos x="T8" y="T9"/>
                  </a:cxn>
                  <a:cxn ang="0">
                    <a:pos x="T10" y="T11"/>
                  </a:cxn>
                </a:cxnLst>
                <a:rect l="0" t="0" r="r" b="b"/>
                <a:pathLst>
                  <a:path w="444" h="45">
                    <a:moveTo>
                      <a:pt x="222" y="44"/>
                    </a:moveTo>
                    <a:lnTo>
                      <a:pt x="0" y="44"/>
                    </a:lnTo>
                    <a:lnTo>
                      <a:pt x="0" y="0"/>
                    </a:lnTo>
                    <a:lnTo>
                      <a:pt x="443" y="0"/>
                    </a:lnTo>
                    <a:lnTo>
                      <a:pt x="443" y="44"/>
                    </a:lnTo>
                    <a:lnTo>
                      <a:pt x="222"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6" name="Freeform 295">
                <a:extLst>
                  <a:ext uri="{FF2B5EF4-FFF2-40B4-BE49-F238E27FC236}">
                    <a16:creationId xmlns:a16="http://schemas.microsoft.com/office/drawing/2014/main" id="{51B6EC08-4324-7C9A-DE1A-889A27075447}"/>
                  </a:ext>
                </a:extLst>
              </p:cNvPr>
              <p:cNvSpPr>
                <a:spLocks noChangeArrowheads="1"/>
              </p:cNvSpPr>
              <p:nvPr/>
            </p:nvSpPr>
            <p:spPr bwMode="auto">
              <a:xfrm>
                <a:off x="2954858" y="3044118"/>
                <a:ext cx="14277" cy="39977"/>
              </a:xfrm>
              <a:custGeom>
                <a:avLst/>
                <a:gdLst>
                  <a:gd name="T0" fmla="*/ 22 w 45"/>
                  <a:gd name="T1" fmla="*/ 122 h 123"/>
                  <a:gd name="T2" fmla="*/ 0 w 45"/>
                  <a:gd name="T3" fmla="*/ 122 h 123"/>
                  <a:gd name="T4" fmla="*/ 0 w 45"/>
                  <a:gd name="T5" fmla="*/ 0 h 123"/>
                  <a:gd name="T6" fmla="*/ 44 w 45"/>
                  <a:gd name="T7" fmla="*/ 0 h 123"/>
                  <a:gd name="T8" fmla="*/ 44 w 45"/>
                  <a:gd name="T9" fmla="*/ 122 h 123"/>
                  <a:gd name="T10" fmla="*/ 22 w 45"/>
                  <a:gd name="T11" fmla="*/ 122 h 123"/>
                </a:gdLst>
                <a:ahLst/>
                <a:cxnLst>
                  <a:cxn ang="0">
                    <a:pos x="T0" y="T1"/>
                  </a:cxn>
                  <a:cxn ang="0">
                    <a:pos x="T2" y="T3"/>
                  </a:cxn>
                  <a:cxn ang="0">
                    <a:pos x="T4" y="T5"/>
                  </a:cxn>
                  <a:cxn ang="0">
                    <a:pos x="T6" y="T7"/>
                  </a:cxn>
                  <a:cxn ang="0">
                    <a:pos x="T8" y="T9"/>
                  </a:cxn>
                  <a:cxn ang="0">
                    <a:pos x="T10" y="T11"/>
                  </a:cxn>
                </a:cxnLst>
                <a:rect l="0" t="0" r="r" b="b"/>
                <a:pathLst>
                  <a:path w="45" h="123">
                    <a:moveTo>
                      <a:pt x="22" y="122"/>
                    </a:moveTo>
                    <a:lnTo>
                      <a:pt x="0" y="122"/>
                    </a:lnTo>
                    <a:lnTo>
                      <a:pt x="0" y="0"/>
                    </a:lnTo>
                    <a:lnTo>
                      <a:pt x="44" y="0"/>
                    </a:lnTo>
                    <a:lnTo>
                      <a:pt x="44" y="122"/>
                    </a:lnTo>
                    <a:lnTo>
                      <a:pt x="22" y="1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sp>
            <p:nvSpPr>
              <p:cNvPr id="297" name="Freeform 296">
                <a:extLst>
                  <a:ext uri="{FF2B5EF4-FFF2-40B4-BE49-F238E27FC236}">
                    <a16:creationId xmlns:a16="http://schemas.microsoft.com/office/drawing/2014/main" id="{ACFC7628-EF5F-3BC7-1813-BFAFAAE9850F}"/>
                  </a:ext>
                </a:extLst>
              </p:cNvPr>
              <p:cNvSpPr>
                <a:spLocks noChangeArrowheads="1"/>
              </p:cNvSpPr>
              <p:nvPr/>
            </p:nvSpPr>
            <p:spPr bwMode="auto">
              <a:xfrm>
                <a:off x="3026245" y="3044118"/>
                <a:ext cx="14277" cy="39977"/>
              </a:xfrm>
              <a:custGeom>
                <a:avLst/>
                <a:gdLst>
                  <a:gd name="T0" fmla="*/ 22 w 45"/>
                  <a:gd name="T1" fmla="*/ 122 h 123"/>
                  <a:gd name="T2" fmla="*/ 0 w 45"/>
                  <a:gd name="T3" fmla="*/ 122 h 123"/>
                  <a:gd name="T4" fmla="*/ 0 w 45"/>
                  <a:gd name="T5" fmla="*/ 0 h 123"/>
                  <a:gd name="T6" fmla="*/ 44 w 45"/>
                  <a:gd name="T7" fmla="*/ 0 h 123"/>
                  <a:gd name="T8" fmla="*/ 44 w 45"/>
                  <a:gd name="T9" fmla="*/ 122 h 123"/>
                  <a:gd name="T10" fmla="*/ 22 w 45"/>
                  <a:gd name="T11" fmla="*/ 122 h 123"/>
                </a:gdLst>
                <a:ahLst/>
                <a:cxnLst>
                  <a:cxn ang="0">
                    <a:pos x="T0" y="T1"/>
                  </a:cxn>
                  <a:cxn ang="0">
                    <a:pos x="T2" y="T3"/>
                  </a:cxn>
                  <a:cxn ang="0">
                    <a:pos x="T4" y="T5"/>
                  </a:cxn>
                  <a:cxn ang="0">
                    <a:pos x="T6" y="T7"/>
                  </a:cxn>
                  <a:cxn ang="0">
                    <a:pos x="T8" y="T9"/>
                  </a:cxn>
                  <a:cxn ang="0">
                    <a:pos x="T10" y="T11"/>
                  </a:cxn>
                </a:cxnLst>
                <a:rect l="0" t="0" r="r" b="b"/>
                <a:pathLst>
                  <a:path w="45" h="123">
                    <a:moveTo>
                      <a:pt x="22" y="122"/>
                    </a:moveTo>
                    <a:lnTo>
                      <a:pt x="0" y="122"/>
                    </a:lnTo>
                    <a:lnTo>
                      <a:pt x="0" y="0"/>
                    </a:lnTo>
                    <a:lnTo>
                      <a:pt x="44" y="0"/>
                    </a:lnTo>
                    <a:lnTo>
                      <a:pt x="44" y="122"/>
                    </a:lnTo>
                    <a:lnTo>
                      <a:pt x="22" y="1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455565"/>
                  </a:solidFill>
                  <a:effectLst/>
                  <a:uLnTx/>
                  <a:uFillTx/>
                  <a:latin typeface="Arial (Body)"/>
                  <a:ea typeface="Roboto Medium" panose="02000000000000000000" pitchFamily="2" charset="0"/>
                  <a:cs typeface="+mn-cs"/>
                </a:endParaRPr>
              </a:p>
            </p:txBody>
          </p:sp>
        </p:grpSp>
        <p:grpSp>
          <p:nvGrpSpPr>
            <p:cNvPr id="282" name="Group 22">
              <a:extLst>
                <a:ext uri="{FF2B5EF4-FFF2-40B4-BE49-F238E27FC236}">
                  <a16:creationId xmlns:a16="http://schemas.microsoft.com/office/drawing/2014/main" id="{A549B097-F8A1-CA73-E136-5D8B09F0C6E5}"/>
                </a:ext>
              </a:extLst>
            </p:cNvPr>
            <p:cNvGrpSpPr/>
            <p:nvPr/>
          </p:nvGrpSpPr>
          <p:grpSpPr>
            <a:xfrm>
              <a:off x="5001103" y="3811602"/>
              <a:ext cx="198684" cy="189481"/>
              <a:chOff x="-2266721" y="1805712"/>
              <a:chExt cx="1084586" cy="1034347"/>
            </a:xfrm>
            <a:grpFill/>
          </p:grpSpPr>
          <p:sp>
            <p:nvSpPr>
              <p:cNvPr id="283" name="Freeform 372">
                <a:extLst>
                  <a:ext uri="{FF2B5EF4-FFF2-40B4-BE49-F238E27FC236}">
                    <a16:creationId xmlns:a16="http://schemas.microsoft.com/office/drawing/2014/main" id="{1B9E1803-EE3C-5D46-BD48-25906849865D}"/>
                  </a:ext>
                </a:extLst>
              </p:cNvPr>
              <p:cNvSpPr/>
              <p:nvPr/>
            </p:nvSpPr>
            <p:spPr>
              <a:xfrm>
                <a:off x="-1719566" y="1805712"/>
                <a:ext cx="537431" cy="809004"/>
              </a:xfrm>
              <a:custGeom>
                <a:avLst/>
                <a:gdLst>
                  <a:gd name="connsiteX0" fmla="*/ 4857 w 537431"/>
                  <a:gd name="connsiteY0" fmla="*/ 0 h 809004"/>
                  <a:gd name="connsiteX1" fmla="*/ 349718 w 537431"/>
                  <a:gd name="connsiteY1" fmla="*/ 344779 h 809004"/>
                  <a:gd name="connsiteX2" fmla="*/ 347600 w 537431"/>
                  <a:gd name="connsiteY2" fmla="*/ 381844 h 809004"/>
                  <a:gd name="connsiteX3" fmla="*/ 537431 w 537431"/>
                  <a:gd name="connsiteY3" fmla="*/ 689559 h 809004"/>
                  <a:gd name="connsiteX4" fmla="*/ 515703 w 537431"/>
                  <a:gd name="connsiteY4" fmla="*/ 809004 h 809004"/>
                  <a:gd name="connsiteX5" fmla="*/ 526302 w 537431"/>
                  <a:gd name="connsiteY5" fmla="*/ 737752 h 809004"/>
                  <a:gd name="connsiteX6" fmla="*/ 280374 w 537431"/>
                  <a:gd name="connsiteY6" fmla="*/ 491864 h 809004"/>
                  <a:gd name="connsiteX7" fmla="*/ 72609 w 537431"/>
                  <a:gd name="connsiteY7" fmla="*/ 606646 h 809004"/>
                  <a:gd name="connsiteX8" fmla="*/ 58651 w 537431"/>
                  <a:gd name="connsiteY8" fmla="*/ 597222 h 809004"/>
                  <a:gd name="connsiteX9" fmla="*/ 62983 w 537431"/>
                  <a:gd name="connsiteY9" fmla="*/ 574511 h 809004"/>
                  <a:gd name="connsiteX10" fmla="*/ 7419 w 537431"/>
                  <a:gd name="connsiteY10" fmla="*/ 510623 h 809004"/>
                  <a:gd name="connsiteX11" fmla="*/ 7419 w 537431"/>
                  <a:gd name="connsiteY11" fmla="*/ 491234 h 809004"/>
                  <a:gd name="connsiteX12" fmla="*/ 241067 w 537431"/>
                  <a:gd name="connsiteY12" fmla="*/ 245888 h 809004"/>
                  <a:gd name="connsiteX13" fmla="*/ 0 w 537431"/>
                  <a:gd name="connsiteY13" fmla="*/ 266 h 809004"/>
                  <a:gd name="connsiteX14" fmla="*/ 4857 w 537431"/>
                  <a:gd name="connsiteY14" fmla="*/ 0 h 80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7431" h="809004">
                    <a:moveTo>
                      <a:pt x="4857" y="0"/>
                    </a:moveTo>
                    <a:cubicBezTo>
                      <a:pt x="195306" y="0"/>
                      <a:pt x="349718" y="154350"/>
                      <a:pt x="349718" y="344779"/>
                    </a:cubicBezTo>
                    <a:cubicBezTo>
                      <a:pt x="349718" y="357347"/>
                      <a:pt x="348922" y="369640"/>
                      <a:pt x="347600" y="381844"/>
                    </a:cubicBezTo>
                    <a:cubicBezTo>
                      <a:pt x="460139" y="438652"/>
                      <a:pt x="537431" y="554953"/>
                      <a:pt x="537431" y="689559"/>
                    </a:cubicBezTo>
                    <a:cubicBezTo>
                      <a:pt x="537431" y="731650"/>
                      <a:pt x="529483" y="771762"/>
                      <a:pt x="515703" y="809004"/>
                    </a:cubicBezTo>
                    <a:cubicBezTo>
                      <a:pt x="522593" y="786390"/>
                      <a:pt x="526302" y="762524"/>
                      <a:pt x="526302" y="737752"/>
                    </a:cubicBezTo>
                    <a:cubicBezTo>
                      <a:pt x="526302" y="601885"/>
                      <a:pt x="416237" y="491864"/>
                      <a:pt x="280374" y="491864"/>
                    </a:cubicBezTo>
                    <a:cubicBezTo>
                      <a:pt x="192833" y="491864"/>
                      <a:pt x="116159" y="537722"/>
                      <a:pt x="72609" y="606646"/>
                    </a:cubicBezTo>
                    <a:lnTo>
                      <a:pt x="58651" y="597222"/>
                    </a:lnTo>
                    <a:cubicBezTo>
                      <a:pt x="61302" y="590134"/>
                      <a:pt x="62983" y="582593"/>
                      <a:pt x="62983" y="574511"/>
                    </a:cubicBezTo>
                    <a:cubicBezTo>
                      <a:pt x="62983" y="541852"/>
                      <a:pt x="38777" y="515197"/>
                      <a:pt x="7419" y="510623"/>
                    </a:cubicBezTo>
                    <a:lnTo>
                      <a:pt x="7419" y="491234"/>
                    </a:lnTo>
                    <a:cubicBezTo>
                      <a:pt x="137447" y="484777"/>
                      <a:pt x="241067" y="377625"/>
                      <a:pt x="241067" y="245888"/>
                    </a:cubicBezTo>
                    <a:cubicBezTo>
                      <a:pt x="241067" y="111726"/>
                      <a:pt x="133560" y="2869"/>
                      <a:pt x="0" y="266"/>
                    </a:cubicBezTo>
                    <a:cubicBezTo>
                      <a:pt x="1677" y="177"/>
                      <a:pt x="3265" y="0"/>
                      <a:pt x="4857"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84" name="Freeform 373">
                <a:extLst>
                  <a:ext uri="{FF2B5EF4-FFF2-40B4-BE49-F238E27FC236}">
                    <a16:creationId xmlns:a16="http://schemas.microsoft.com/office/drawing/2014/main" id="{BDBC19C0-64DF-6011-A67A-BA985119CCBB}"/>
                  </a:ext>
                </a:extLst>
              </p:cNvPr>
              <p:cNvSpPr/>
              <p:nvPr/>
            </p:nvSpPr>
            <p:spPr>
              <a:xfrm>
                <a:off x="-2266721" y="1811814"/>
                <a:ext cx="532841" cy="820044"/>
              </a:xfrm>
              <a:custGeom>
                <a:avLst/>
                <a:gdLst>
                  <a:gd name="connsiteX0" fmla="*/ 488410 w 532841"/>
                  <a:gd name="connsiteY0" fmla="*/ 0 h 820044"/>
                  <a:gd name="connsiteX1" fmla="*/ 296369 w 532841"/>
                  <a:gd name="connsiteY1" fmla="*/ 239786 h 820044"/>
                  <a:gd name="connsiteX2" fmla="*/ 532841 w 532841"/>
                  <a:gd name="connsiteY2" fmla="*/ 485221 h 820044"/>
                  <a:gd name="connsiteX3" fmla="*/ 532841 w 532841"/>
                  <a:gd name="connsiteY3" fmla="*/ 504876 h 820044"/>
                  <a:gd name="connsiteX4" fmla="*/ 480547 w 532841"/>
                  <a:gd name="connsiteY4" fmla="*/ 568409 h 820044"/>
                  <a:gd name="connsiteX5" fmla="*/ 484701 w 532841"/>
                  <a:gd name="connsiteY5" fmla="*/ 590756 h 820044"/>
                  <a:gd name="connsiteX6" fmla="*/ 468181 w 532841"/>
                  <a:gd name="connsiteY6" fmla="*/ 601885 h 820044"/>
                  <a:gd name="connsiteX7" fmla="*/ 259531 w 532841"/>
                  <a:gd name="connsiteY7" fmla="*/ 485762 h 820044"/>
                  <a:gd name="connsiteX8" fmla="*/ 13607 w 532841"/>
                  <a:gd name="connsiteY8" fmla="*/ 731650 h 820044"/>
                  <a:gd name="connsiteX9" fmla="*/ 29419 w 532841"/>
                  <a:gd name="connsiteY9" fmla="*/ 817708 h 820044"/>
                  <a:gd name="connsiteX10" fmla="*/ 28271 w 532841"/>
                  <a:gd name="connsiteY10" fmla="*/ 820044 h 820044"/>
                  <a:gd name="connsiteX11" fmla="*/ 0 w 532841"/>
                  <a:gd name="connsiteY11" fmla="*/ 683457 h 820044"/>
                  <a:gd name="connsiteX12" fmla="*/ 208651 w 532841"/>
                  <a:gd name="connsiteY12" fmla="*/ 366682 h 820044"/>
                  <a:gd name="connsiteX13" fmla="*/ 207236 w 532841"/>
                  <a:gd name="connsiteY13" fmla="*/ 338677 h 820044"/>
                  <a:gd name="connsiteX14" fmla="*/ 488410 w 532841"/>
                  <a:gd name="connsiteY14" fmla="*/ 0 h 8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841" h="820044">
                    <a:moveTo>
                      <a:pt x="488410" y="0"/>
                    </a:moveTo>
                    <a:cubicBezTo>
                      <a:pt x="378519" y="24585"/>
                      <a:pt x="296369" y="122499"/>
                      <a:pt x="296369" y="239786"/>
                    </a:cubicBezTo>
                    <a:cubicBezTo>
                      <a:pt x="296369" y="372420"/>
                      <a:pt x="401399" y="480202"/>
                      <a:pt x="532841" y="485221"/>
                    </a:cubicBezTo>
                    <a:lnTo>
                      <a:pt x="532841" y="504876"/>
                    </a:lnTo>
                    <a:cubicBezTo>
                      <a:pt x="502986" y="510712"/>
                      <a:pt x="480547" y="536914"/>
                      <a:pt x="480547" y="568409"/>
                    </a:cubicBezTo>
                    <a:cubicBezTo>
                      <a:pt x="480547" y="576314"/>
                      <a:pt x="482139" y="583757"/>
                      <a:pt x="484701" y="590756"/>
                    </a:cubicBezTo>
                    <a:lnTo>
                      <a:pt x="468181" y="601885"/>
                    </a:lnTo>
                    <a:cubicBezTo>
                      <a:pt x="424720" y="532250"/>
                      <a:pt x="347690" y="485762"/>
                      <a:pt x="259531" y="485762"/>
                    </a:cubicBezTo>
                    <a:cubicBezTo>
                      <a:pt x="123672" y="485762"/>
                      <a:pt x="13607" y="595783"/>
                      <a:pt x="13607" y="731650"/>
                    </a:cubicBezTo>
                    <a:cubicBezTo>
                      <a:pt x="13607" y="761982"/>
                      <a:pt x="19349" y="790876"/>
                      <a:pt x="29419" y="817708"/>
                    </a:cubicBezTo>
                    <a:cubicBezTo>
                      <a:pt x="29419" y="817708"/>
                      <a:pt x="28271" y="820044"/>
                      <a:pt x="28271" y="820044"/>
                    </a:cubicBezTo>
                    <a:cubicBezTo>
                      <a:pt x="10160" y="778138"/>
                      <a:pt x="0" y="732006"/>
                      <a:pt x="0" y="683457"/>
                    </a:cubicBezTo>
                    <a:cubicBezTo>
                      <a:pt x="0" y="541399"/>
                      <a:pt x="85953" y="419538"/>
                      <a:pt x="208651" y="366682"/>
                    </a:cubicBezTo>
                    <a:cubicBezTo>
                      <a:pt x="207943" y="357436"/>
                      <a:pt x="207236" y="348101"/>
                      <a:pt x="207236" y="338677"/>
                    </a:cubicBezTo>
                    <a:cubicBezTo>
                      <a:pt x="207236" y="170054"/>
                      <a:pt x="328434" y="29887"/>
                      <a:pt x="488410"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85" name="Freeform 374">
                <a:extLst>
                  <a:ext uri="{FF2B5EF4-FFF2-40B4-BE49-F238E27FC236}">
                    <a16:creationId xmlns:a16="http://schemas.microsoft.com/office/drawing/2014/main" id="{B21D82E3-7E3C-729D-DE73-DC9055923E3C}"/>
                  </a:ext>
                </a:extLst>
              </p:cNvPr>
              <p:cNvSpPr/>
              <p:nvPr/>
            </p:nvSpPr>
            <p:spPr>
              <a:xfrm>
                <a:off x="-1915940" y="2104189"/>
                <a:ext cx="381877" cy="135771"/>
              </a:xfrm>
              <a:custGeom>
                <a:avLst/>
                <a:gdLst>
                  <a:gd name="connsiteX0" fmla="*/ 190187 w 381877"/>
                  <a:gd name="connsiteY0" fmla="*/ 0 h 135771"/>
                  <a:gd name="connsiteX1" fmla="*/ 381877 w 381877"/>
                  <a:gd name="connsiteY1" fmla="*/ 78073 h 135771"/>
                  <a:gd name="connsiteX2" fmla="*/ 324987 w 381877"/>
                  <a:gd name="connsiteY2" fmla="*/ 135771 h 135771"/>
                  <a:gd name="connsiteX3" fmla="*/ 190187 w 381877"/>
                  <a:gd name="connsiteY3" fmla="*/ 81031 h 135771"/>
                  <a:gd name="connsiteX4" fmla="*/ 56360 w 381877"/>
                  <a:gd name="connsiteY4" fmla="*/ 134785 h 135771"/>
                  <a:gd name="connsiteX5" fmla="*/ 0 w 381877"/>
                  <a:gd name="connsiteY5" fmla="*/ 76634 h 135771"/>
                  <a:gd name="connsiteX6" fmla="*/ 190187 w 381877"/>
                  <a:gd name="connsiteY6" fmla="*/ 0 h 1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877" h="135771">
                    <a:moveTo>
                      <a:pt x="190187" y="0"/>
                    </a:moveTo>
                    <a:cubicBezTo>
                      <a:pt x="264744" y="0"/>
                      <a:pt x="332322" y="29791"/>
                      <a:pt x="381877" y="78073"/>
                    </a:cubicBezTo>
                    <a:cubicBezTo>
                      <a:pt x="366416" y="100420"/>
                      <a:pt x="347249" y="120067"/>
                      <a:pt x="324987" y="135771"/>
                    </a:cubicBezTo>
                    <a:cubicBezTo>
                      <a:pt x="290097" y="101939"/>
                      <a:pt x="242571" y="81031"/>
                      <a:pt x="190187" y="81031"/>
                    </a:cubicBezTo>
                    <a:cubicBezTo>
                      <a:pt x="138159" y="81031"/>
                      <a:pt x="91166" y="101584"/>
                      <a:pt x="56360" y="134785"/>
                    </a:cubicBezTo>
                    <a:cubicBezTo>
                      <a:pt x="34276" y="118903"/>
                      <a:pt x="15195" y="99248"/>
                      <a:pt x="0" y="76634"/>
                    </a:cubicBezTo>
                    <a:cubicBezTo>
                      <a:pt x="49382" y="29249"/>
                      <a:pt x="116252" y="0"/>
                      <a:pt x="190187"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86" name="Freeform 375">
                <a:extLst>
                  <a:ext uri="{FF2B5EF4-FFF2-40B4-BE49-F238E27FC236}">
                    <a16:creationId xmlns:a16="http://schemas.microsoft.com/office/drawing/2014/main" id="{E9E013E5-B5EC-B327-A4C5-D07EABE690C3}"/>
                  </a:ext>
                </a:extLst>
              </p:cNvPr>
              <p:cNvSpPr/>
              <p:nvPr/>
            </p:nvSpPr>
            <p:spPr>
              <a:xfrm>
                <a:off x="-2000740" y="2313369"/>
                <a:ext cx="223399" cy="330426"/>
              </a:xfrm>
              <a:custGeom>
                <a:avLst/>
                <a:gdLst>
                  <a:gd name="connsiteX0" fmla="*/ 8215 w 223399"/>
                  <a:gd name="connsiteY0" fmla="*/ 0 h 330426"/>
                  <a:gd name="connsiteX1" fmla="*/ 86922 w 223399"/>
                  <a:gd name="connsiteY1" fmla="*/ 19114 h 330426"/>
                  <a:gd name="connsiteX2" fmla="*/ 81002 w 223399"/>
                  <a:gd name="connsiteY2" fmla="*/ 65779 h 330426"/>
                  <a:gd name="connsiteX3" fmla="*/ 223399 w 223399"/>
                  <a:gd name="connsiteY3" fmla="*/ 252531 h 330426"/>
                  <a:gd name="connsiteX4" fmla="*/ 201315 w 223399"/>
                  <a:gd name="connsiteY4" fmla="*/ 330426 h 330426"/>
                  <a:gd name="connsiteX5" fmla="*/ 0 w 223399"/>
                  <a:gd name="connsiteY5" fmla="*/ 65779 h 330426"/>
                  <a:gd name="connsiteX6" fmla="*/ 8215 w 223399"/>
                  <a:gd name="connsiteY6" fmla="*/ 0 h 33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99" h="330426">
                    <a:moveTo>
                      <a:pt x="8215" y="0"/>
                    </a:moveTo>
                    <a:cubicBezTo>
                      <a:pt x="35864" y="1705"/>
                      <a:pt x="62365" y="8171"/>
                      <a:pt x="86922" y="19114"/>
                    </a:cubicBezTo>
                    <a:cubicBezTo>
                      <a:pt x="83212" y="34106"/>
                      <a:pt x="81002" y="49632"/>
                      <a:pt x="81002" y="65779"/>
                    </a:cubicBezTo>
                    <a:cubicBezTo>
                      <a:pt x="81002" y="154981"/>
                      <a:pt x="141338" y="230006"/>
                      <a:pt x="223399" y="252531"/>
                    </a:cubicBezTo>
                    <a:cubicBezTo>
                      <a:pt x="220748" y="280261"/>
                      <a:pt x="212978" y="306463"/>
                      <a:pt x="201315" y="330426"/>
                    </a:cubicBezTo>
                    <a:cubicBezTo>
                      <a:pt x="85245" y="298211"/>
                      <a:pt x="0" y="192045"/>
                      <a:pt x="0" y="65779"/>
                    </a:cubicBezTo>
                    <a:cubicBezTo>
                      <a:pt x="0" y="43077"/>
                      <a:pt x="3002" y="21094"/>
                      <a:pt x="8215"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87" name="Freeform 376">
                <a:extLst>
                  <a:ext uri="{FF2B5EF4-FFF2-40B4-BE49-F238E27FC236}">
                    <a16:creationId xmlns:a16="http://schemas.microsoft.com/office/drawing/2014/main" id="{E7A5B405-55F4-61FF-D9C7-A2413364FAE8}"/>
                  </a:ext>
                </a:extLst>
              </p:cNvPr>
              <p:cNvSpPr/>
              <p:nvPr/>
            </p:nvSpPr>
            <p:spPr>
              <a:xfrm>
                <a:off x="-1669131" y="2313644"/>
                <a:ext cx="218280" cy="328987"/>
              </a:xfrm>
              <a:custGeom>
                <a:avLst/>
                <a:gdLst>
                  <a:gd name="connsiteX0" fmla="*/ 210153 w 218280"/>
                  <a:gd name="connsiteY0" fmla="*/ 0 h 328987"/>
                  <a:gd name="connsiteX1" fmla="*/ 218280 w 218280"/>
                  <a:gd name="connsiteY1" fmla="*/ 65504 h 328987"/>
                  <a:gd name="connsiteX2" fmla="*/ 21644 w 218280"/>
                  <a:gd name="connsiteY2" fmla="*/ 328987 h 328987"/>
                  <a:gd name="connsiteX3" fmla="*/ 0 w 218280"/>
                  <a:gd name="connsiteY3" fmla="*/ 250995 h 328987"/>
                  <a:gd name="connsiteX4" fmla="*/ 137273 w 218280"/>
                  <a:gd name="connsiteY4" fmla="*/ 65504 h 328987"/>
                  <a:gd name="connsiteX5" fmla="*/ 131976 w 218280"/>
                  <a:gd name="connsiteY5" fmla="*/ 21086 h 328987"/>
                  <a:gd name="connsiteX6" fmla="*/ 210153 w 218280"/>
                  <a:gd name="connsiteY6" fmla="*/ 0 h 32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80" h="328987">
                    <a:moveTo>
                      <a:pt x="210153" y="0"/>
                    </a:moveTo>
                    <a:cubicBezTo>
                      <a:pt x="215277" y="21086"/>
                      <a:pt x="218280" y="42891"/>
                      <a:pt x="218280" y="65504"/>
                    </a:cubicBezTo>
                    <a:cubicBezTo>
                      <a:pt x="218280" y="190154"/>
                      <a:pt x="135334" y="295244"/>
                      <a:pt x="21644" y="328987"/>
                    </a:cubicBezTo>
                    <a:cubicBezTo>
                      <a:pt x="10159" y="304935"/>
                      <a:pt x="2562" y="278725"/>
                      <a:pt x="0" y="250995"/>
                    </a:cubicBezTo>
                    <a:cubicBezTo>
                      <a:pt x="79414" y="226676"/>
                      <a:pt x="137273" y="152912"/>
                      <a:pt x="137273" y="65504"/>
                    </a:cubicBezTo>
                    <a:cubicBezTo>
                      <a:pt x="137273" y="50165"/>
                      <a:pt x="135334" y="35350"/>
                      <a:pt x="131976" y="21086"/>
                    </a:cubicBezTo>
                    <a:cubicBezTo>
                      <a:pt x="156266" y="9601"/>
                      <a:pt x="182589" y="2416"/>
                      <a:pt x="210153"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88" name="Freeform 377">
                <a:extLst>
                  <a:ext uri="{FF2B5EF4-FFF2-40B4-BE49-F238E27FC236}">
                    <a16:creationId xmlns:a16="http://schemas.microsoft.com/office/drawing/2014/main" id="{8DA97E8A-E6DB-8CF8-0ACF-63DC44ADF2C6}"/>
                  </a:ext>
                </a:extLst>
              </p:cNvPr>
              <p:cNvSpPr/>
              <p:nvPr/>
            </p:nvSpPr>
            <p:spPr>
              <a:xfrm>
                <a:off x="-2197111" y="2421418"/>
                <a:ext cx="945102" cy="418641"/>
              </a:xfrm>
              <a:custGeom>
                <a:avLst/>
                <a:gdLst>
                  <a:gd name="connsiteX0" fmla="*/ 426041 w 945102"/>
                  <a:gd name="connsiteY0" fmla="*/ 0 h 418641"/>
                  <a:gd name="connsiteX1" fmla="*/ 475685 w 945102"/>
                  <a:gd name="connsiteY1" fmla="*/ 23599 h 418641"/>
                  <a:gd name="connsiteX2" fmla="*/ 525155 w 945102"/>
                  <a:gd name="connsiteY2" fmla="*/ 266 h 418641"/>
                  <a:gd name="connsiteX3" fmla="*/ 539287 w 945102"/>
                  <a:gd name="connsiteY3" fmla="*/ 9779 h 418641"/>
                  <a:gd name="connsiteX4" fmla="*/ 511994 w 945102"/>
                  <a:gd name="connsiteY4" fmla="*/ 122046 h 418641"/>
                  <a:gd name="connsiteX5" fmla="*/ 757918 w 945102"/>
                  <a:gd name="connsiteY5" fmla="*/ 367934 h 418641"/>
                  <a:gd name="connsiteX6" fmla="*/ 945102 w 945102"/>
                  <a:gd name="connsiteY6" fmla="*/ 281335 h 418641"/>
                  <a:gd name="connsiteX7" fmla="*/ 670204 w 945102"/>
                  <a:gd name="connsiteY7" fmla="*/ 418641 h 418641"/>
                  <a:gd name="connsiteX8" fmla="*/ 472682 w 945102"/>
                  <a:gd name="connsiteY8" fmla="*/ 356264 h 418641"/>
                  <a:gd name="connsiteX9" fmla="*/ 275165 w 945102"/>
                  <a:gd name="connsiteY9" fmla="*/ 418641 h 418641"/>
                  <a:gd name="connsiteX10" fmla="*/ 0 w 945102"/>
                  <a:gd name="connsiteY10" fmla="*/ 280980 h 418641"/>
                  <a:gd name="connsiteX11" fmla="*/ 1766 w 945102"/>
                  <a:gd name="connsiteY11" fmla="*/ 280260 h 418641"/>
                  <a:gd name="connsiteX12" fmla="*/ 189920 w 945102"/>
                  <a:gd name="connsiteY12" fmla="*/ 367934 h 418641"/>
                  <a:gd name="connsiteX13" fmla="*/ 435849 w 945102"/>
                  <a:gd name="connsiteY13" fmla="*/ 122046 h 418641"/>
                  <a:gd name="connsiteX14" fmla="*/ 409259 w 945102"/>
                  <a:gd name="connsiteY14" fmla="*/ 11306 h 418641"/>
                  <a:gd name="connsiteX15" fmla="*/ 426041 w 945102"/>
                  <a:gd name="connsiteY15" fmla="*/ 0 h 4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5102" h="418641">
                    <a:moveTo>
                      <a:pt x="426041" y="0"/>
                    </a:moveTo>
                    <a:cubicBezTo>
                      <a:pt x="437966" y="14272"/>
                      <a:pt x="455633" y="23599"/>
                      <a:pt x="475685" y="23599"/>
                    </a:cubicBezTo>
                    <a:cubicBezTo>
                      <a:pt x="495652" y="23599"/>
                      <a:pt x="513230" y="14450"/>
                      <a:pt x="525155" y="266"/>
                    </a:cubicBezTo>
                    <a:lnTo>
                      <a:pt x="539287" y="9779"/>
                    </a:lnTo>
                    <a:cubicBezTo>
                      <a:pt x="521975" y="43432"/>
                      <a:pt x="511994" y="81572"/>
                      <a:pt x="511994" y="122046"/>
                    </a:cubicBezTo>
                    <a:cubicBezTo>
                      <a:pt x="511994" y="257825"/>
                      <a:pt x="622148" y="367934"/>
                      <a:pt x="757918" y="367934"/>
                    </a:cubicBezTo>
                    <a:cubicBezTo>
                      <a:pt x="832915" y="367934"/>
                      <a:pt x="899964" y="334281"/>
                      <a:pt x="945102" y="281335"/>
                    </a:cubicBezTo>
                    <a:cubicBezTo>
                      <a:pt x="882119" y="364613"/>
                      <a:pt x="782564" y="418641"/>
                      <a:pt x="670204" y="418641"/>
                    </a:cubicBezTo>
                    <a:cubicBezTo>
                      <a:pt x="596617" y="418641"/>
                      <a:pt x="528598" y="395486"/>
                      <a:pt x="472682" y="356264"/>
                    </a:cubicBezTo>
                    <a:cubicBezTo>
                      <a:pt x="416767" y="395486"/>
                      <a:pt x="348748" y="418641"/>
                      <a:pt x="275165" y="418641"/>
                    </a:cubicBezTo>
                    <a:cubicBezTo>
                      <a:pt x="162627" y="418641"/>
                      <a:pt x="62895" y="364435"/>
                      <a:pt x="0" y="280980"/>
                    </a:cubicBezTo>
                    <a:lnTo>
                      <a:pt x="1766" y="280260"/>
                    </a:lnTo>
                    <a:cubicBezTo>
                      <a:pt x="46819" y="333836"/>
                      <a:pt x="114393" y="367934"/>
                      <a:pt x="189920" y="367934"/>
                    </a:cubicBezTo>
                    <a:cubicBezTo>
                      <a:pt x="325694" y="367934"/>
                      <a:pt x="435849" y="257825"/>
                      <a:pt x="435849" y="122046"/>
                    </a:cubicBezTo>
                    <a:cubicBezTo>
                      <a:pt x="435849" y="82113"/>
                      <a:pt x="426130" y="44604"/>
                      <a:pt x="409259" y="11306"/>
                    </a:cubicBezTo>
                    <a:lnTo>
                      <a:pt x="426041" y="0"/>
                    </a:ln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grpSp>
      </p:grpSp>
      <p:grpSp>
        <p:nvGrpSpPr>
          <p:cNvPr id="232" name="Gruppieren 136">
            <a:extLst>
              <a:ext uri="{FF2B5EF4-FFF2-40B4-BE49-F238E27FC236}">
                <a16:creationId xmlns:a16="http://schemas.microsoft.com/office/drawing/2014/main" id="{99B72157-873F-8642-BFFA-9762BD430E37}"/>
              </a:ext>
            </a:extLst>
          </p:cNvPr>
          <p:cNvGrpSpPr/>
          <p:nvPr/>
        </p:nvGrpSpPr>
        <p:grpSpPr>
          <a:xfrm>
            <a:off x="10057220" y="3443176"/>
            <a:ext cx="214386" cy="220395"/>
            <a:chOff x="5129837" y="695398"/>
            <a:chExt cx="1019175" cy="1047750"/>
          </a:xfrm>
          <a:solidFill>
            <a:srgbClr val="FFFFFF"/>
          </a:solidFill>
        </p:grpSpPr>
        <p:pic>
          <p:nvPicPr>
            <p:cNvPr id="279" name="Grafik 137">
              <a:extLst>
                <a:ext uri="{FF2B5EF4-FFF2-40B4-BE49-F238E27FC236}">
                  <a16:creationId xmlns:a16="http://schemas.microsoft.com/office/drawing/2014/main" id="{97790397-C92B-BD19-9722-E8BADDFC01B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129837" y="695398"/>
              <a:ext cx="1019175" cy="1047750"/>
            </a:xfrm>
            <a:prstGeom prst="rect">
              <a:avLst/>
            </a:prstGeom>
          </p:spPr>
        </p:pic>
        <p:pic>
          <p:nvPicPr>
            <p:cNvPr id="280" name="Grafik 138">
              <a:extLst>
                <a:ext uri="{FF2B5EF4-FFF2-40B4-BE49-F238E27FC236}">
                  <a16:creationId xmlns:a16="http://schemas.microsoft.com/office/drawing/2014/main" id="{93C43768-3004-5A85-D089-45A69C4950B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892800" y="1220645"/>
              <a:ext cx="167359" cy="236019"/>
            </a:xfrm>
            <a:prstGeom prst="rect">
              <a:avLst/>
            </a:prstGeom>
          </p:spPr>
        </p:pic>
      </p:grpSp>
      <p:pic>
        <p:nvPicPr>
          <p:cNvPr id="233" name="Grafik 154">
            <a:extLst>
              <a:ext uri="{FF2B5EF4-FFF2-40B4-BE49-F238E27FC236}">
                <a16:creationId xmlns:a16="http://schemas.microsoft.com/office/drawing/2014/main" id="{DD8B88BE-79D6-0E84-38F6-3D21FE576DD0}"/>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627396" y="3497768"/>
            <a:ext cx="218434" cy="168507"/>
          </a:xfrm>
          <a:prstGeom prst="rect">
            <a:avLst/>
          </a:prstGeom>
        </p:spPr>
      </p:pic>
      <p:pic>
        <p:nvPicPr>
          <p:cNvPr id="234" name="Grafik 180">
            <a:extLst>
              <a:ext uri="{FF2B5EF4-FFF2-40B4-BE49-F238E27FC236}">
                <a16:creationId xmlns:a16="http://schemas.microsoft.com/office/drawing/2014/main" id="{3AEE351F-943F-AED8-78B9-929474EE038C}"/>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180376" y="1994348"/>
            <a:ext cx="450874" cy="486237"/>
          </a:xfrm>
          <a:prstGeom prst="rect">
            <a:avLst/>
          </a:prstGeom>
        </p:spPr>
      </p:pic>
      <p:grpSp>
        <p:nvGrpSpPr>
          <p:cNvPr id="235" name="Gruppieren 161">
            <a:extLst>
              <a:ext uri="{FF2B5EF4-FFF2-40B4-BE49-F238E27FC236}">
                <a16:creationId xmlns:a16="http://schemas.microsoft.com/office/drawing/2014/main" id="{3C5FE254-0037-2DE9-475B-3AEE4BB53245}"/>
              </a:ext>
            </a:extLst>
          </p:cNvPr>
          <p:cNvGrpSpPr/>
          <p:nvPr/>
        </p:nvGrpSpPr>
        <p:grpSpPr>
          <a:xfrm>
            <a:off x="10545553" y="2003061"/>
            <a:ext cx="442539" cy="486478"/>
            <a:chOff x="4308760" y="1607286"/>
            <a:chExt cx="653100" cy="717945"/>
          </a:xfrm>
          <a:solidFill>
            <a:schemeClr val="tx1"/>
          </a:solidFill>
        </p:grpSpPr>
        <p:pic>
          <p:nvPicPr>
            <p:cNvPr id="274" name="Grafik 162">
              <a:extLst>
                <a:ext uri="{FF2B5EF4-FFF2-40B4-BE49-F238E27FC236}">
                  <a16:creationId xmlns:a16="http://schemas.microsoft.com/office/drawing/2014/main" id="{B722439A-ADFC-CE36-E7B2-771C95FEDD3B}"/>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431324" y="1607286"/>
              <a:ext cx="422462" cy="422462"/>
            </a:xfrm>
            <a:prstGeom prst="rect">
              <a:avLst/>
            </a:prstGeom>
          </p:spPr>
        </p:pic>
        <p:sp>
          <p:nvSpPr>
            <p:cNvPr id="275" name="Freihandform: Form 163">
              <a:extLst>
                <a:ext uri="{FF2B5EF4-FFF2-40B4-BE49-F238E27FC236}">
                  <a16:creationId xmlns:a16="http://schemas.microsoft.com/office/drawing/2014/main" id="{D0C2E30A-1586-A2FD-3529-D7E4A6735840}"/>
                </a:ext>
              </a:extLst>
            </p:cNvPr>
            <p:cNvSpPr/>
            <p:nvPr/>
          </p:nvSpPr>
          <p:spPr>
            <a:xfrm>
              <a:off x="4378645" y="1999275"/>
              <a:ext cx="514336" cy="137517"/>
            </a:xfrm>
            <a:custGeom>
              <a:avLst/>
              <a:gdLst>
                <a:gd name="connsiteX0" fmla="*/ 53484 w 825434"/>
                <a:gd name="connsiteY0" fmla="*/ 152876 h 220694"/>
                <a:gd name="connsiteX1" fmla="*/ 64723 w 825434"/>
                <a:gd name="connsiteY1" fmla="*/ 136303 h 220694"/>
                <a:gd name="connsiteX2" fmla="*/ 384287 w 825434"/>
                <a:gd name="connsiteY2" fmla="*/ 136303 h 220694"/>
                <a:gd name="connsiteX3" fmla="*/ 384287 w 825434"/>
                <a:gd name="connsiteY3" fmla="*/ 218885 h 220694"/>
                <a:gd name="connsiteX4" fmla="*/ 437722 w 825434"/>
                <a:gd name="connsiteY4" fmla="*/ 218885 h 220694"/>
                <a:gd name="connsiteX5" fmla="*/ 437722 w 825434"/>
                <a:gd name="connsiteY5" fmla="*/ 136303 h 220694"/>
                <a:gd name="connsiteX6" fmla="*/ 760715 w 825434"/>
                <a:gd name="connsiteY6" fmla="*/ 136303 h 220694"/>
                <a:gd name="connsiteX7" fmla="*/ 771955 w 825434"/>
                <a:gd name="connsiteY7" fmla="*/ 152876 h 220694"/>
                <a:gd name="connsiteX8" fmla="*/ 771955 w 825434"/>
                <a:gd name="connsiteY8" fmla="*/ 220694 h 220694"/>
                <a:gd name="connsiteX9" fmla="*/ 825390 w 825434"/>
                <a:gd name="connsiteY9" fmla="*/ 220694 h 220694"/>
                <a:gd name="connsiteX10" fmla="*/ 825390 w 825434"/>
                <a:gd name="connsiteY10" fmla="*/ 152876 h 220694"/>
                <a:gd name="connsiteX11" fmla="*/ 760715 w 825434"/>
                <a:gd name="connsiteY11" fmla="*/ 82867 h 220694"/>
                <a:gd name="connsiteX12" fmla="*/ 437722 w 825434"/>
                <a:gd name="connsiteY12" fmla="*/ 82867 h 220694"/>
                <a:gd name="connsiteX13" fmla="*/ 437722 w 825434"/>
                <a:gd name="connsiteY13" fmla="*/ 0 h 220694"/>
                <a:gd name="connsiteX14" fmla="*/ 384287 w 825434"/>
                <a:gd name="connsiteY14" fmla="*/ 0 h 220694"/>
                <a:gd name="connsiteX15" fmla="*/ 384287 w 825434"/>
                <a:gd name="connsiteY15" fmla="*/ 82867 h 220694"/>
                <a:gd name="connsiteX16" fmla="*/ 64723 w 825434"/>
                <a:gd name="connsiteY16" fmla="*/ 82867 h 220694"/>
                <a:gd name="connsiteX17" fmla="*/ 49 w 825434"/>
                <a:gd name="connsiteY17" fmla="*/ 152876 h 220694"/>
                <a:gd name="connsiteX18" fmla="*/ 49 w 825434"/>
                <a:gd name="connsiteY18" fmla="*/ 218980 h 220694"/>
                <a:gd name="connsiteX19" fmla="*/ 53484 w 825434"/>
                <a:gd name="connsiteY19" fmla="*/ 218980 h 2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5434" h="220694">
                  <a:moveTo>
                    <a:pt x="53484" y="152876"/>
                  </a:moveTo>
                  <a:cubicBezTo>
                    <a:pt x="53484" y="143351"/>
                    <a:pt x="59389" y="136303"/>
                    <a:pt x="64723" y="136303"/>
                  </a:cubicBezTo>
                  <a:lnTo>
                    <a:pt x="384287" y="136303"/>
                  </a:lnTo>
                  <a:lnTo>
                    <a:pt x="384287" y="218885"/>
                  </a:lnTo>
                  <a:lnTo>
                    <a:pt x="437722" y="218885"/>
                  </a:lnTo>
                  <a:lnTo>
                    <a:pt x="437722" y="136303"/>
                  </a:lnTo>
                  <a:lnTo>
                    <a:pt x="760715" y="136303"/>
                  </a:lnTo>
                  <a:cubicBezTo>
                    <a:pt x="766049" y="136303"/>
                    <a:pt x="771955" y="143161"/>
                    <a:pt x="771955" y="152876"/>
                  </a:cubicBezTo>
                  <a:lnTo>
                    <a:pt x="771955" y="220694"/>
                  </a:lnTo>
                  <a:lnTo>
                    <a:pt x="825390" y="220694"/>
                  </a:lnTo>
                  <a:lnTo>
                    <a:pt x="825390" y="152876"/>
                  </a:lnTo>
                  <a:cubicBezTo>
                    <a:pt x="826733" y="115733"/>
                    <a:pt x="797849" y="84466"/>
                    <a:pt x="760715" y="82867"/>
                  </a:cubicBezTo>
                  <a:lnTo>
                    <a:pt x="437722" y="82867"/>
                  </a:lnTo>
                  <a:lnTo>
                    <a:pt x="437722" y="0"/>
                  </a:lnTo>
                  <a:lnTo>
                    <a:pt x="384287" y="0"/>
                  </a:lnTo>
                  <a:lnTo>
                    <a:pt x="384287" y="82867"/>
                  </a:lnTo>
                  <a:lnTo>
                    <a:pt x="64723" y="82867"/>
                  </a:lnTo>
                  <a:cubicBezTo>
                    <a:pt x="27566" y="84415"/>
                    <a:pt x="-1348" y="115713"/>
                    <a:pt x="49" y="152876"/>
                  </a:cubicBezTo>
                  <a:lnTo>
                    <a:pt x="49" y="218980"/>
                  </a:lnTo>
                  <a:lnTo>
                    <a:pt x="53484" y="2189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200" b="0" i="0" u="none" strike="noStrike" kern="0" cap="none" spc="0" normalizeH="0" baseline="0" noProof="0">
                <a:ln>
                  <a:noFill/>
                </a:ln>
                <a:solidFill>
                  <a:srgbClr val="404040"/>
                </a:solidFill>
                <a:effectLst/>
                <a:uLnTx/>
                <a:uFillTx/>
                <a:latin typeface="Arial (Body)"/>
                <a:ea typeface="Roboto Medium" panose="02000000000000000000" pitchFamily="2" charset="0"/>
                <a:cs typeface="+mn-cs"/>
              </a:endParaRPr>
            </a:p>
          </p:txBody>
        </p:sp>
        <p:sp>
          <p:nvSpPr>
            <p:cNvPr id="276" name="Rechteck: abgerundete Ecken 164">
              <a:extLst>
                <a:ext uri="{FF2B5EF4-FFF2-40B4-BE49-F238E27FC236}">
                  <a16:creationId xmlns:a16="http://schemas.microsoft.com/office/drawing/2014/main" id="{5F79DA3D-8882-39AD-CD58-A8AC25DA41E0}"/>
                </a:ext>
              </a:extLst>
            </p:cNvPr>
            <p:cNvSpPr/>
            <p:nvPr/>
          </p:nvSpPr>
          <p:spPr>
            <a:xfrm>
              <a:off x="4308760" y="2153053"/>
              <a:ext cx="172178" cy="172178"/>
            </a:xfrm>
            <a:prstGeom prst="roundRect">
              <a:avLst/>
            </a:prstGeom>
            <a:grpFill/>
            <a:ln w="9525"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200" b="0" i="0" u="none" strike="noStrike" kern="0" cap="none" spc="0" normalizeH="0" baseline="0" noProof="0">
                <a:ln>
                  <a:noFill/>
                </a:ln>
                <a:solidFill>
                  <a:srgbClr val="404040"/>
                </a:solidFill>
                <a:effectLst/>
                <a:uLnTx/>
                <a:uFillTx/>
                <a:latin typeface="Arial (Body)"/>
                <a:ea typeface="Roboto Medium" panose="02000000000000000000" pitchFamily="2" charset="0"/>
                <a:cs typeface="+mn-cs"/>
              </a:endParaRPr>
            </a:p>
          </p:txBody>
        </p:sp>
        <p:sp>
          <p:nvSpPr>
            <p:cNvPr id="277" name="Rechteck: abgerundete Ecken 171">
              <a:extLst>
                <a:ext uri="{FF2B5EF4-FFF2-40B4-BE49-F238E27FC236}">
                  <a16:creationId xmlns:a16="http://schemas.microsoft.com/office/drawing/2014/main" id="{1F9FDB66-3040-58D9-8AFE-3EE10E96731E}"/>
                </a:ext>
              </a:extLst>
            </p:cNvPr>
            <p:cNvSpPr/>
            <p:nvPr/>
          </p:nvSpPr>
          <p:spPr>
            <a:xfrm>
              <a:off x="4549369" y="2153351"/>
              <a:ext cx="171525" cy="171525"/>
            </a:xfrm>
            <a:prstGeom prst="roundRect">
              <a:avLst/>
            </a:prstGeom>
            <a:grpFill/>
            <a:ln w="9525"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200" b="0" i="0" u="none" strike="noStrike" kern="0" cap="none" spc="0" normalizeH="0" baseline="0" noProof="0">
                <a:ln>
                  <a:noFill/>
                </a:ln>
                <a:solidFill>
                  <a:srgbClr val="404040"/>
                </a:solidFill>
                <a:effectLst/>
                <a:uLnTx/>
                <a:uFillTx/>
                <a:latin typeface="Arial (Body)"/>
                <a:ea typeface="Roboto Medium" panose="02000000000000000000" pitchFamily="2" charset="0"/>
                <a:cs typeface="+mn-cs"/>
              </a:endParaRPr>
            </a:p>
          </p:txBody>
        </p:sp>
        <p:sp>
          <p:nvSpPr>
            <p:cNvPr id="278" name="Rechteck: abgerundete Ecken 179">
              <a:extLst>
                <a:ext uri="{FF2B5EF4-FFF2-40B4-BE49-F238E27FC236}">
                  <a16:creationId xmlns:a16="http://schemas.microsoft.com/office/drawing/2014/main" id="{FA70017E-3633-47CF-098F-093D5DF05D73}"/>
                </a:ext>
              </a:extLst>
            </p:cNvPr>
            <p:cNvSpPr/>
            <p:nvPr/>
          </p:nvSpPr>
          <p:spPr>
            <a:xfrm>
              <a:off x="4789861" y="2153172"/>
              <a:ext cx="171999" cy="171999"/>
            </a:xfrm>
            <a:prstGeom prst="roundRect">
              <a:avLst/>
            </a:prstGeom>
            <a:grpFill/>
            <a:ln w="9525" cap="flat">
              <a:noFill/>
              <a:prstDash val="solid"/>
              <a:miter/>
            </a:ln>
          </p:spPr>
          <p:txBody>
            <a:bodyPr rtlCol="0" anchor="ctr"/>
            <a:lstStyle/>
            <a:p>
              <a:pPr marL="0" marR="0" lvl="0" indent="0" algn="l" defTabSz="914400" rtl="0" eaLnBrk="1" fontAlgn="auto" latinLnBrk="0" hangingPunct="1">
                <a:lnSpc>
                  <a:spcPct val="110000"/>
                </a:lnSpc>
                <a:spcBef>
                  <a:spcPts val="600"/>
                </a:spcBef>
                <a:spcAft>
                  <a:spcPts val="0"/>
                </a:spcAft>
                <a:buClrTx/>
                <a:buSzTx/>
                <a:buFontTx/>
                <a:buNone/>
                <a:tabLst/>
                <a:defRPr/>
              </a:pPr>
              <a:endParaRPr kumimoji="0" lang="de-DE" sz="1200" b="0" i="0" u="none" strike="noStrike" kern="0" cap="none" spc="0" normalizeH="0" baseline="0" noProof="0">
                <a:ln>
                  <a:noFill/>
                </a:ln>
                <a:solidFill>
                  <a:srgbClr val="404040"/>
                </a:solidFill>
                <a:effectLst/>
                <a:uLnTx/>
                <a:uFillTx/>
                <a:latin typeface="Arial (Body)"/>
                <a:ea typeface="Roboto Medium" panose="02000000000000000000" pitchFamily="2" charset="0"/>
                <a:cs typeface="+mn-cs"/>
              </a:endParaRPr>
            </a:p>
          </p:txBody>
        </p:sp>
      </p:grpSp>
      <p:pic>
        <p:nvPicPr>
          <p:cNvPr id="236" name="Grafik 191">
            <a:extLst>
              <a:ext uri="{FF2B5EF4-FFF2-40B4-BE49-F238E27FC236}">
                <a16:creationId xmlns:a16="http://schemas.microsoft.com/office/drawing/2014/main" id="{84521FC4-31CC-F0CC-C8E6-BEB278B52777}"/>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961906" y="2030162"/>
            <a:ext cx="482242" cy="447170"/>
          </a:xfrm>
          <a:prstGeom prst="rect">
            <a:avLst/>
          </a:prstGeom>
        </p:spPr>
      </p:pic>
      <p:sp>
        <p:nvSpPr>
          <p:cNvPr id="237" name="Rechteck 21">
            <a:extLst>
              <a:ext uri="{FF2B5EF4-FFF2-40B4-BE49-F238E27FC236}">
                <a16:creationId xmlns:a16="http://schemas.microsoft.com/office/drawing/2014/main" id="{DB4A4A83-185B-B791-9031-44D5C780CA47}"/>
              </a:ext>
            </a:extLst>
          </p:cNvPr>
          <p:cNvSpPr txBox="1">
            <a:spLocks/>
          </p:cNvSpPr>
          <p:nvPr/>
        </p:nvSpPr>
        <p:spPr bwMode="gray">
          <a:xfrm>
            <a:off x="3471077" y="3100200"/>
            <a:ext cx="1084101" cy="197991"/>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180000" bIns="0" rtlCol="0" anchor="ctr">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1C1C1C"/>
                </a:solidFill>
                <a:effectLst/>
                <a:uLnTx/>
                <a:uFillTx/>
                <a:latin typeface="Arial (Body)"/>
                <a:ea typeface="+mn-ea"/>
                <a:cs typeface="+mn-cs"/>
              </a:rPr>
              <a:t>Services</a:t>
            </a:r>
          </a:p>
        </p:txBody>
      </p:sp>
      <p:sp>
        <p:nvSpPr>
          <p:cNvPr id="238" name="Rechteck 21">
            <a:extLst>
              <a:ext uri="{FF2B5EF4-FFF2-40B4-BE49-F238E27FC236}">
                <a16:creationId xmlns:a16="http://schemas.microsoft.com/office/drawing/2014/main" id="{A1A14AAA-0B2B-8DBB-5DA2-647E39971E2F}"/>
              </a:ext>
            </a:extLst>
          </p:cNvPr>
          <p:cNvSpPr txBox="1">
            <a:spLocks/>
          </p:cNvSpPr>
          <p:nvPr/>
        </p:nvSpPr>
        <p:spPr bwMode="gray">
          <a:xfrm>
            <a:off x="3385639" y="3663570"/>
            <a:ext cx="1293076" cy="234349"/>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180000" bIns="0" rtlCol="0" anchor="ctr">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Body)"/>
                <a:ea typeface="+mn-ea"/>
                <a:cs typeface="+mn-cs"/>
              </a:rPr>
              <a:t>Capabilities</a:t>
            </a:r>
          </a:p>
        </p:txBody>
      </p:sp>
      <p:sp>
        <p:nvSpPr>
          <p:cNvPr id="239" name="Rechteck 21">
            <a:extLst>
              <a:ext uri="{FF2B5EF4-FFF2-40B4-BE49-F238E27FC236}">
                <a16:creationId xmlns:a16="http://schemas.microsoft.com/office/drawing/2014/main" id="{AD24353F-DC76-5FC6-2B2A-A83E73E6E923}"/>
              </a:ext>
            </a:extLst>
          </p:cNvPr>
          <p:cNvSpPr txBox="1">
            <a:spLocks/>
          </p:cNvSpPr>
          <p:nvPr/>
        </p:nvSpPr>
        <p:spPr bwMode="gray">
          <a:xfrm>
            <a:off x="3443729" y="4223735"/>
            <a:ext cx="1176896" cy="256046"/>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180000" bIns="0" rtlCol="0" anchor="ctr">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Body)"/>
                <a:ea typeface="+mn-ea"/>
                <a:cs typeface="+mn-cs"/>
              </a:rPr>
              <a:t>NTT DATA Advantage</a:t>
            </a:r>
          </a:p>
        </p:txBody>
      </p:sp>
      <p:grpSp>
        <p:nvGrpSpPr>
          <p:cNvPr id="243" name="Group 22">
            <a:extLst>
              <a:ext uri="{FF2B5EF4-FFF2-40B4-BE49-F238E27FC236}">
                <a16:creationId xmlns:a16="http://schemas.microsoft.com/office/drawing/2014/main" id="{91ABC7A5-0C35-E2A7-D362-EF5F2211D4BA}"/>
              </a:ext>
            </a:extLst>
          </p:cNvPr>
          <p:cNvGrpSpPr/>
          <p:nvPr/>
        </p:nvGrpSpPr>
        <p:grpSpPr>
          <a:xfrm>
            <a:off x="10675549" y="3418982"/>
            <a:ext cx="135113" cy="128854"/>
            <a:chOff x="-2266721" y="1805712"/>
            <a:chExt cx="1084586" cy="1034347"/>
          </a:xfrm>
          <a:solidFill>
            <a:srgbClr val="6785C1"/>
          </a:solidFill>
        </p:grpSpPr>
        <p:sp>
          <p:nvSpPr>
            <p:cNvPr id="268" name="Freeform 372">
              <a:extLst>
                <a:ext uri="{FF2B5EF4-FFF2-40B4-BE49-F238E27FC236}">
                  <a16:creationId xmlns:a16="http://schemas.microsoft.com/office/drawing/2014/main" id="{7E072287-702F-6A95-058E-65E19E2D5473}"/>
                </a:ext>
              </a:extLst>
            </p:cNvPr>
            <p:cNvSpPr/>
            <p:nvPr/>
          </p:nvSpPr>
          <p:spPr>
            <a:xfrm>
              <a:off x="-1719566" y="1805712"/>
              <a:ext cx="537431" cy="809004"/>
            </a:xfrm>
            <a:custGeom>
              <a:avLst/>
              <a:gdLst>
                <a:gd name="connsiteX0" fmla="*/ 4857 w 537431"/>
                <a:gd name="connsiteY0" fmla="*/ 0 h 809004"/>
                <a:gd name="connsiteX1" fmla="*/ 349718 w 537431"/>
                <a:gd name="connsiteY1" fmla="*/ 344779 h 809004"/>
                <a:gd name="connsiteX2" fmla="*/ 347600 w 537431"/>
                <a:gd name="connsiteY2" fmla="*/ 381844 h 809004"/>
                <a:gd name="connsiteX3" fmla="*/ 537431 w 537431"/>
                <a:gd name="connsiteY3" fmla="*/ 689559 h 809004"/>
                <a:gd name="connsiteX4" fmla="*/ 515703 w 537431"/>
                <a:gd name="connsiteY4" fmla="*/ 809004 h 809004"/>
                <a:gd name="connsiteX5" fmla="*/ 526302 w 537431"/>
                <a:gd name="connsiteY5" fmla="*/ 737752 h 809004"/>
                <a:gd name="connsiteX6" fmla="*/ 280374 w 537431"/>
                <a:gd name="connsiteY6" fmla="*/ 491864 h 809004"/>
                <a:gd name="connsiteX7" fmla="*/ 72609 w 537431"/>
                <a:gd name="connsiteY7" fmla="*/ 606646 h 809004"/>
                <a:gd name="connsiteX8" fmla="*/ 58651 w 537431"/>
                <a:gd name="connsiteY8" fmla="*/ 597222 h 809004"/>
                <a:gd name="connsiteX9" fmla="*/ 62983 w 537431"/>
                <a:gd name="connsiteY9" fmla="*/ 574511 h 809004"/>
                <a:gd name="connsiteX10" fmla="*/ 7419 w 537431"/>
                <a:gd name="connsiteY10" fmla="*/ 510623 h 809004"/>
                <a:gd name="connsiteX11" fmla="*/ 7419 w 537431"/>
                <a:gd name="connsiteY11" fmla="*/ 491234 h 809004"/>
                <a:gd name="connsiteX12" fmla="*/ 241067 w 537431"/>
                <a:gd name="connsiteY12" fmla="*/ 245888 h 809004"/>
                <a:gd name="connsiteX13" fmla="*/ 0 w 537431"/>
                <a:gd name="connsiteY13" fmla="*/ 266 h 809004"/>
                <a:gd name="connsiteX14" fmla="*/ 4857 w 537431"/>
                <a:gd name="connsiteY14" fmla="*/ 0 h 80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7431" h="809004">
                  <a:moveTo>
                    <a:pt x="4857" y="0"/>
                  </a:moveTo>
                  <a:cubicBezTo>
                    <a:pt x="195306" y="0"/>
                    <a:pt x="349718" y="154350"/>
                    <a:pt x="349718" y="344779"/>
                  </a:cubicBezTo>
                  <a:cubicBezTo>
                    <a:pt x="349718" y="357347"/>
                    <a:pt x="348922" y="369640"/>
                    <a:pt x="347600" y="381844"/>
                  </a:cubicBezTo>
                  <a:cubicBezTo>
                    <a:pt x="460139" y="438652"/>
                    <a:pt x="537431" y="554953"/>
                    <a:pt x="537431" y="689559"/>
                  </a:cubicBezTo>
                  <a:cubicBezTo>
                    <a:pt x="537431" y="731650"/>
                    <a:pt x="529483" y="771762"/>
                    <a:pt x="515703" y="809004"/>
                  </a:cubicBezTo>
                  <a:cubicBezTo>
                    <a:pt x="522593" y="786390"/>
                    <a:pt x="526302" y="762524"/>
                    <a:pt x="526302" y="737752"/>
                  </a:cubicBezTo>
                  <a:cubicBezTo>
                    <a:pt x="526302" y="601885"/>
                    <a:pt x="416237" y="491864"/>
                    <a:pt x="280374" y="491864"/>
                  </a:cubicBezTo>
                  <a:cubicBezTo>
                    <a:pt x="192833" y="491864"/>
                    <a:pt x="116159" y="537722"/>
                    <a:pt x="72609" y="606646"/>
                  </a:cubicBezTo>
                  <a:lnTo>
                    <a:pt x="58651" y="597222"/>
                  </a:lnTo>
                  <a:cubicBezTo>
                    <a:pt x="61302" y="590134"/>
                    <a:pt x="62983" y="582593"/>
                    <a:pt x="62983" y="574511"/>
                  </a:cubicBezTo>
                  <a:cubicBezTo>
                    <a:pt x="62983" y="541852"/>
                    <a:pt x="38777" y="515197"/>
                    <a:pt x="7419" y="510623"/>
                  </a:cubicBezTo>
                  <a:lnTo>
                    <a:pt x="7419" y="491234"/>
                  </a:lnTo>
                  <a:cubicBezTo>
                    <a:pt x="137447" y="484777"/>
                    <a:pt x="241067" y="377625"/>
                    <a:pt x="241067" y="245888"/>
                  </a:cubicBezTo>
                  <a:cubicBezTo>
                    <a:pt x="241067" y="111726"/>
                    <a:pt x="133560" y="2869"/>
                    <a:pt x="0" y="266"/>
                  </a:cubicBezTo>
                  <a:cubicBezTo>
                    <a:pt x="1677" y="177"/>
                    <a:pt x="3265" y="0"/>
                    <a:pt x="4857"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69" name="Freeform 373">
              <a:extLst>
                <a:ext uri="{FF2B5EF4-FFF2-40B4-BE49-F238E27FC236}">
                  <a16:creationId xmlns:a16="http://schemas.microsoft.com/office/drawing/2014/main" id="{C6700A2C-B998-D97F-2EF4-1B8641D798EB}"/>
                </a:ext>
              </a:extLst>
            </p:cNvPr>
            <p:cNvSpPr/>
            <p:nvPr/>
          </p:nvSpPr>
          <p:spPr>
            <a:xfrm>
              <a:off x="-2266721" y="1811814"/>
              <a:ext cx="532841" cy="820044"/>
            </a:xfrm>
            <a:custGeom>
              <a:avLst/>
              <a:gdLst>
                <a:gd name="connsiteX0" fmla="*/ 488410 w 532841"/>
                <a:gd name="connsiteY0" fmla="*/ 0 h 820044"/>
                <a:gd name="connsiteX1" fmla="*/ 296369 w 532841"/>
                <a:gd name="connsiteY1" fmla="*/ 239786 h 820044"/>
                <a:gd name="connsiteX2" fmla="*/ 532841 w 532841"/>
                <a:gd name="connsiteY2" fmla="*/ 485221 h 820044"/>
                <a:gd name="connsiteX3" fmla="*/ 532841 w 532841"/>
                <a:gd name="connsiteY3" fmla="*/ 504876 h 820044"/>
                <a:gd name="connsiteX4" fmla="*/ 480547 w 532841"/>
                <a:gd name="connsiteY4" fmla="*/ 568409 h 820044"/>
                <a:gd name="connsiteX5" fmla="*/ 484701 w 532841"/>
                <a:gd name="connsiteY5" fmla="*/ 590756 h 820044"/>
                <a:gd name="connsiteX6" fmla="*/ 468181 w 532841"/>
                <a:gd name="connsiteY6" fmla="*/ 601885 h 820044"/>
                <a:gd name="connsiteX7" fmla="*/ 259531 w 532841"/>
                <a:gd name="connsiteY7" fmla="*/ 485762 h 820044"/>
                <a:gd name="connsiteX8" fmla="*/ 13607 w 532841"/>
                <a:gd name="connsiteY8" fmla="*/ 731650 h 820044"/>
                <a:gd name="connsiteX9" fmla="*/ 29419 w 532841"/>
                <a:gd name="connsiteY9" fmla="*/ 817708 h 820044"/>
                <a:gd name="connsiteX10" fmla="*/ 28271 w 532841"/>
                <a:gd name="connsiteY10" fmla="*/ 820044 h 820044"/>
                <a:gd name="connsiteX11" fmla="*/ 0 w 532841"/>
                <a:gd name="connsiteY11" fmla="*/ 683457 h 820044"/>
                <a:gd name="connsiteX12" fmla="*/ 208651 w 532841"/>
                <a:gd name="connsiteY12" fmla="*/ 366682 h 820044"/>
                <a:gd name="connsiteX13" fmla="*/ 207236 w 532841"/>
                <a:gd name="connsiteY13" fmla="*/ 338677 h 820044"/>
                <a:gd name="connsiteX14" fmla="*/ 488410 w 532841"/>
                <a:gd name="connsiteY14" fmla="*/ 0 h 8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841" h="820044">
                  <a:moveTo>
                    <a:pt x="488410" y="0"/>
                  </a:moveTo>
                  <a:cubicBezTo>
                    <a:pt x="378519" y="24585"/>
                    <a:pt x="296369" y="122499"/>
                    <a:pt x="296369" y="239786"/>
                  </a:cubicBezTo>
                  <a:cubicBezTo>
                    <a:pt x="296369" y="372420"/>
                    <a:pt x="401399" y="480202"/>
                    <a:pt x="532841" y="485221"/>
                  </a:cubicBezTo>
                  <a:lnTo>
                    <a:pt x="532841" y="504876"/>
                  </a:lnTo>
                  <a:cubicBezTo>
                    <a:pt x="502986" y="510712"/>
                    <a:pt x="480547" y="536914"/>
                    <a:pt x="480547" y="568409"/>
                  </a:cubicBezTo>
                  <a:cubicBezTo>
                    <a:pt x="480547" y="576314"/>
                    <a:pt x="482139" y="583757"/>
                    <a:pt x="484701" y="590756"/>
                  </a:cubicBezTo>
                  <a:lnTo>
                    <a:pt x="468181" y="601885"/>
                  </a:lnTo>
                  <a:cubicBezTo>
                    <a:pt x="424720" y="532250"/>
                    <a:pt x="347690" y="485762"/>
                    <a:pt x="259531" y="485762"/>
                  </a:cubicBezTo>
                  <a:cubicBezTo>
                    <a:pt x="123672" y="485762"/>
                    <a:pt x="13607" y="595783"/>
                    <a:pt x="13607" y="731650"/>
                  </a:cubicBezTo>
                  <a:cubicBezTo>
                    <a:pt x="13607" y="761982"/>
                    <a:pt x="19349" y="790876"/>
                    <a:pt x="29419" y="817708"/>
                  </a:cubicBezTo>
                  <a:cubicBezTo>
                    <a:pt x="29419" y="817708"/>
                    <a:pt x="28271" y="820044"/>
                    <a:pt x="28271" y="820044"/>
                  </a:cubicBezTo>
                  <a:cubicBezTo>
                    <a:pt x="10160" y="778138"/>
                    <a:pt x="0" y="732006"/>
                    <a:pt x="0" y="683457"/>
                  </a:cubicBezTo>
                  <a:cubicBezTo>
                    <a:pt x="0" y="541399"/>
                    <a:pt x="85953" y="419538"/>
                    <a:pt x="208651" y="366682"/>
                  </a:cubicBezTo>
                  <a:cubicBezTo>
                    <a:pt x="207943" y="357436"/>
                    <a:pt x="207236" y="348101"/>
                    <a:pt x="207236" y="338677"/>
                  </a:cubicBezTo>
                  <a:cubicBezTo>
                    <a:pt x="207236" y="170054"/>
                    <a:pt x="328434" y="29887"/>
                    <a:pt x="488410"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70" name="Freeform 374">
              <a:extLst>
                <a:ext uri="{FF2B5EF4-FFF2-40B4-BE49-F238E27FC236}">
                  <a16:creationId xmlns:a16="http://schemas.microsoft.com/office/drawing/2014/main" id="{5C56E519-1295-E1AA-3E26-36631968EFC6}"/>
                </a:ext>
              </a:extLst>
            </p:cNvPr>
            <p:cNvSpPr/>
            <p:nvPr/>
          </p:nvSpPr>
          <p:spPr>
            <a:xfrm>
              <a:off x="-1915940" y="2104189"/>
              <a:ext cx="381877" cy="135771"/>
            </a:xfrm>
            <a:custGeom>
              <a:avLst/>
              <a:gdLst>
                <a:gd name="connsiteX0" fmla="*/ 190187 w 381877"/>
                <a:gd name="connsiteY0" fmla="*/ 0 h 135771"/>
                <a:gd name="connsiteX1" fmla="*/ 381877 w 381877"/>
                <a:gd name="connsiteY1" fmla="*/ 78073 h 135771"/>
                <a:gd name="connsiteX2" fmla="*/ 324987 w 381877"/>
                <a:gd name="connsiteY2" fmla="*/ 135771 h 135771"/>
                <a:gd name="connsiteX3" fmla="*/ 190187 w 381877"/>
                <a:gd name="connsiteY3" fmla="*/ 81031 h 135771"/>
                <a:gd name="connsiteX4" fmla="*/ 56360 w 381877"/>
                <a:gd name="connsiteY4" fmla="*/ 134785 h 135771"/>
                <a:gd name="connsiteX5" fmla="*/ 0 w 381877"/>
                <a:gd name="connsiteY5" fmla="*/ 76634 h 135771"/>
                <a:gd name="connsiteX6" fmla="*/ 190187 w 381877"/>
                <a:gd name="connsiteY6" fmla="*/ 0 h 1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877" h="135771">
                  <a:moveTo>
                    <a:pt x="190187" y="0"/>
                  </a:moveTo>
                  <a:cubicBezTo>
                    <a:pt x="264744" y="0"/>
                    <a:pt x="332322" y="29791"/>
                    <a:pt x="381877" y="78073"/>
                  </a:cubicBezTo>
                  <a:cubicBezTo>
                    <a:pt x="366416" y="100420"/>
                    <a:pt x="347249" y="120067"/>
                    <a:pt x="324987" y="135771"/>
                  </a:cubicBezTo>
                  <a:cubicBezTo>
                    <a:pt x="290097" y="101939"/>
                    <a:pt x="242571" y="81031"/>
                    <a:pt x="190187" y="81031"/>
                  </a:cubicBezTo>
                  <a:cubicBezTo>
                    <a:pt x="138159" y="81031"/>
                    <a:pt x="91166" y="101584"/>
                    <a:pt x="56360" y="134785"/>
                  </a:cubicBezTo>
                  <a:cubicBezTo>
                    <a:pt x="34276" y="118903"/>
                    <a:pt x="15195" y="99248"/>
                    <a:pt x="0" y="76634"/>
                  </a:cubicBezTo>
                  <a:cubicBezTo>
                    <a:pt x="49382" y="29249"/>
                    <a:pt x="116252" y="0"/>
                    <a:pt x="190187"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71" name="Freeform 375">
              <a:extLst>
                <a:ext uri="{FF2B5EF4-FFF2-40B4-BE49-F238E27FC236}">
                  <a16:creationId xmlns:a16="http://schemas.microsoft.com/office/drawing/2014/main" id="{89D26AE1-6CDF-01DD-235F-B48985C8DE08}"/>
                </a:ext>
              </a:extLst>
            </p:cNvPr>
            <p:cNvSpPr/>
            <p:nvPr/>
          </p:nvSpPr>
          <p:spPr>
            <a:xfrm>
              <a:off x="-2000740" y="2313369"/>
              <a:ext cx="223399" cy="330426"/>
            </a:xfrm>
            <a:custGeom>
              <a:avLst/>
              <a:gdLst>
                <a:gd name="connsiteX0" fmla="*/ 8215 w 223399"/>
                <a:gd name="connsiteY0" fmla="*/ 0 h 330426"/>
                <a:gd name="connsiteX1" fmla="*/ 86922 w 223399"/>
                <a:gd name="connsiteY1" fmla="*/ 19114 h 330426"/>
                <a:gd name="connsiteX2" fmla="*/ 81002 w 223399"/>
                <a:gd name="connsiteY2" fmla="*/ 65779 h 330426"/>
                <a:gd name="connsiteX3" fmla="*/ 223399 w 223399"/>
                <a:gd name="connsiteY3" fmla="*/ 252531 h 330426"/>
                <a:gd name="connsiteX4" fmla="*/ 201315 w 223399"/>
                <a:gd name="connsiteY4" fmla="*/ 330426 h 330426"/>
                <a:gd name="connsiteX5" fmla="*/ 0 w 223399"/>
                <a:gd name="connsiteY5" fmla="*/ 65779 h 330426"/>
                <a:gd name="connsiteX6" fmla="*/ 8215 w 223399"/>
                <a:gd name="connsiteY6" fmla="*/ 0 h 33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99" h="330426">
                  <a:moveTo>
                    <a:pt x="8215" y="0"/>
                  </a:moveTo>
                  <a:cubicBezTo>
                    <a:pt x="35864" y="1705"/>
                    <a:pt x="62365" y="8171"/>
                    <a:pt x="86922" y="19114"/>
                  </a:cubicBezTo>
                  <a:cubicBezTo>
                    <a:pt x="83212" y="34106"/>
                    <a:pt x="81002" y="49632"/>
                    <a:pt x="81002" y="65779"/>
                  </a:cubicBezTo>
                  <a:cubicBezTo>
                    <a:pt x="81002" y="154981"/>
                    <a:pt x="141338" y="230006"/>
                    <a:pt x="223399" y="252531"/>
                  </a:cubicBezTo>
                  <a:cubicBezTo>
                    <a:pt x="220748" y="280261"/>
                    <a:pt x="212978" y="306463"/>
                    <a:pt x="201315" y="330426"/>
                  </a:cubicBezTo>
                  <a:cubicBezTo>
                    <a:pt x="85245" y="298211"/>
                    <a:pt x="0" y="192045"/>
                    <a:pt x="0" y="65779"/>
                  </a:cubicBezTo>
                  <a:cubicBezTo>
                    <a:pt x="0" y="43077"/>
                    <a:pt x="3002" y="21094"/>
                    <a:pt x="8215"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72" name="Freeform 376">
              <a:extLst>
                <a:ext uri="{FF2B5EF4-FFF2-40B4-BE49-F238E27FC236}">
                  <a16:creationId xmlns:a16="http://schemas.microsoft.com/office/drawing/2014/main" id="{5D45ED99-ECEE-1CA1-8CC0-A727D7F38453}"/>
                </a:ext>
              </a:extLst>
            </p:cNvPr>
            <p:cNvSpPr/>
            <p:nvPr/>
          </p:nvSpPr>
          <p:spPr>
            <a:xfrm>
              <a:off x="-1669131" y="2313644"/>
              <a:ext cx="218280" cy="328987"/>
            </a:xfrm>
            <a:custGeom>
              <a:avLst/>
              <a:gdLst>
                <a:gd name="connsiteX0" fmla="*/ 210153 w 218280"/>
                <a:gd name="connsiteY0" fmla="*/ 0 h 328987"/>
                <a:gd name="connsiteX1" fmla="*/ 218280 w 218280"/>
                <a:gd name="connsiteY1" fmla="*/ 65504 h 328987"/>
                <a:gd name="connsiteX2" fmla="*/ 21644 w 218280"/>
                <a:gd name="connsiteY2" fmla="*/ 328987 h 328987"/>
                <a:gd name="connsiteX3" fmla="*/ 0 w 218280"/>
                <a:gd name="connsiteY3" fmla="*/ 250995 h 328987"/>
                <a:gd name="connsiteX4" fmla="*/ 137273 w 218280"/>
                <a:gd name="connsiteY4" fmla="*/ 65504 h 328987"/>
                <a:gd name="connsiteX5" fmla="*/ 131976 w 218280"/>
                <a:gd name="connsiteY5" fmla="*/ 21086 h 328987"/>
                <a:gd name="connsiteX6" fmla="*/ 210153 w 218280"/>
                <a:gd name="connsiteY6" fmla="*/ 0 h 32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80" h="328987">
                  <a:moveTo>
                    <a:pt x="210153" y="0"/>
                  </a:moveTo>
                  <a:cubicBezTo>
                    <a:pt x="215277" y="21086"/>
                    <a:pt x="218280" y="42891"/>
                    <a:pt x="218280" y="65504"/>
                  </a:cubicBezTo>
                  <a:cubicBezTo>
                    <a:pt x="218280" y="190154"/>
                    <a:pt x="135334" y="295244"/>
                    <a:pt x="21644" y="328987"/>
                  </a:cubicBezTo>
                  <a:cubicBezTo>
                    <a:pt x="10159" y="304935"/>
                    <a:pt x="2562" y="278725"/>
                    <a:pt x="0" y="250995"/>
                  </a:cubicBezTo>
                  <a:cubicBezTo>
                    <a:pt x="79414" y="226676"/>
                    <a:pt x="137273" y="152912"/>
                    <a:pt x="137273" y="65504"/>
                  </a:cubicBezTo>
                  <a:cubicBezTo>
                    <a:pt x="137273" y="50165"/>
                    <a:pt x="135334" y="35350"/>
                    <a:pt x="131976" y="21086"/>
                  </a:cubicBezTo>
                  <a:cubicBezTo>
                    <a:pt x="156266" y="9601"/>
                    <a:pt x="182589" y="2416"/>
                    <a:pt x="210153" y="0"/>
                  </a:cubicBez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sp>
          <p:nvSpPr>
            <p:cNvPr id="273" name="Freeform 377">
              <a:extLst>
                <a:ext uri="{FF2B5EF4-FFF2-40B4-BE49-F238E27FC236}">
                  <a16:creationId xmlns:a16="http://schemas.microsoft.com/office/drawing/2014/main" id="{00A175CC-8022-37F9-1B70-95C26AE320E8}"/>
                </a:ext>
              </a:extLst>
            </p:cNvPr>
            <p:cNvSpPr/>
            <p:nvPr/>
          </p:nvSpPr>
          <p:spPr>
            <a:xfrm>
              <a:off x="-2197111" y="2421418"/>
              <a:ext cx="945102" cy="418641"/>
            </a:xfrm>
            <a:custGeom>
              <a:avLst/>
              <a:gdLst>
                <a:gd name="connsiteX0" fmla="*/ 426041 w 945102"/>
                <a:gd name="connsiteY0" fmla="*/ 0 h 418641"/>
                <a:gd name="connsiteX1" fmla="*/ 475685 w 945102"/>
                <a:gd name="connsiteY1" fmla="*/ 23599 h 418641"/>
                <a:gd name="connsiteX2" fmla="*/ 525155 w 945102"/>
                <a:gd name="connsiteY2" fmla="*/ 266 h 418641"/>
                <a:gd name="connsiteX3" fmla="*/ 539287 w 945102"/>
                <a:gd name="connsiteY3" fmla="*/ 9779 h 418641"/>
                <a:gd name="connsiteX4" fmla="*/ 511994 w 945102"/>
                <a:gd name="connsiteY4" fmla="*/ 122046 h 418641"/>
                <a:gd name="connsiteX5" fmla="*/ 757918 w 945102"/>
                <a:gd name="connsiteY5" fmla="*/ 367934 h 418641"/>
                <a:gd name="connsiteX6" fmla="*/ 945102 w 945102"/>
                <a:gd name="connsiteY6" fmla="*/ 281335 h 418641"/>
                <a:gd name="connsiteX7" fmla="*/ 670204 w 945102"/>
                <a:gd name="connsiteY7" fmla="*/ 418641 h 418641"/>
                <a:gd name="connsiteX8" fmla="*/ 472682 w 945102"/>
                <a:gd name="connsiteY8" fmla="*/ 356264 h 418641"/>
                <a:gd name="connsiteX9" fmla="*/ 275165 w 945102"/>
                <a:gd name="connsiteY9" fmla="*/ 418641 h 418641"/>
                <a:gd name="connsiteX10" fmla="*/ 0 w 945102"/>
                <a:gd name="connsiteY10" fmla="*/ 280980 h 418641"/>
                <a:gd name="connsiteX11" fmla="*/ 1766 w 945102"/>
                <a:gd name="connsiteY11" fmla="*/ 280260 h 418641"/>
                <a:gd name="connsiteX12" fmla="*/ 189920 w 945102"/>
                <a:gd name="connsiteY12" fmla="*/ 367934 h 418641"/>
                <a:gd name="connsiteX13" fmla="*/ 435849 w 945102"/>
                <a:gd name="connsiteY13" fmla="*/ 122046 h 418641"/>
                <a:gd name="connsiteX14" fmla="*/ 409259 w 945102"/>
                <a:gd name="connsiteY14" fmla="*/ 11306 h 418641"/>
                <a:gd name="connsiteX15" fmla="*/ 426041 w 945102"/>
                <a:gd name="connsiteY15" fmla="*/ 0 h 4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5102" h="418641">
                  <a:moveTo>
                    <a:pt x="426041" y="0"/>
                  </a:moveTo>
                  <a:cubicBezTo>
                    <a:pt x="437966" y="14272"/>
                    <a:pt x="455633" y="23599"/>
                    <a:pt x="475685" y="23599"/>
                  </a:cubicBezTo>
                  <a:cubicBezTo>
                    <a:pt x="495652" y="23599"/>
                    <a:pt x="513230" y="14450"/>
                    <a:pt x="525155" y="266"/>
                  </a:cubicBezTo>
                  <a:lnTo>
                    <a:pt x="539287" y="9779"/>
                  </a:lnTo>
                  <a:cubicBezTo>
                    <a:pt x="521975" y="43432"/>
                    <a:pt x="511994" y="81572"/>
                    <a:pt x="511994" y="122046"/>
                  </a:cubicBezTo>
                  <a:cubicBezTo>
                    <a:pt x="511994" y="257825"/>
                    <a:pt x="622148" y="367934"/>
                    <a:pt x="757918" y="367934"/>
                  </a:cubicBezTo>
                  <a:cubicBezTo>
                    <a:pt x="832915" y="367934"/>
                    <a:pt x="899964" y="334281"/>
                    <a:pt x="945102" y="281335"/>
                  </a:cubicBezTo>
                  <a:cubicBezTo>
                    <a:pt x="882119" y="364613"/>
                    <a:pt x="782564" y="418641"/>
                    <a:pt x="670204" y="418641"/>
                  </a:cubicBezTo>
                  <a:cubicBezTo>
                    <a:pt x="596617" y="418641"/>
                    <a:pt x="528598" y="395486"/>
                    <a:pt x="472682" y="356264"/>
                  </a:cubicBezTo>
                  <a:cubicBezTo>
                    <a:pt x="416767" y="395486"/>
                    <a:pt x="348748" y="418641"/>
                    <a:pt x="275165" y="418641"/>
                  </a:cubicBezTo>
                  <a:cubicBezTo>
                    <a:pt x="162627" y="418641"/>
                    <a:pt x="62895" y="364435"/>
                    <a:pt x="0" y="280980"/>
                  </a:cubicBezTo>
                  <a:lnTo>
                    <a:pt x="1766" y="280260"/>
                  </a:lnTo>
                  <a:cubicBezTo>
                    <a:pt x="46819" y="333836"/>
                    <a:pt x="114393" y="367934"/>
                    <a:pt x="189920" y="367934"/>
                  </a:cubicBezTo>
                  <a:cubicBezTo>
                    <a:pt x="325694" y="367934"/>
                    <a:pt x="435849" y="257825"/>
                    <a:pt x="435849" y="122046"/>
                  </a:cubicBezTo>
                  <a:cubicBezTo>
                    <a:pt x="435849" y="82113"/>
                    <a:pt x="426130" y="44604"/>
                    <a:pt x="409259" y="11306"/>
                  </a:cubicBezTo>
                  <a:lnTo>
                    <a:pt x="426041" y="0"/>
                  </a:lnTo>
                  <a:close/>
                </a:path>
              </a:pathLst>
            </a:custGeom>
            <a:grpFill/>
            <a:ln w="12700" cap="flat" cmpd="sng" algn="ctr">
              <a:noFill/>
              <a:prstDash val="solid"/>
              <a:miter lim="800000"/>
            </a:ln>
            <a:effectLst/>
          </p:spPr>
          <p:txBody>
            <a:bodyPr rtlCol="0" anchor="ctr"/>
            <a:lstStyle/>
            <a:p>
              <a:pPr marL="0" marR="0" lvl="0" indent="0" algn="ctr" defTabSz="1219170" rtl="0" eaLnBrk="1" fontAlgn="base" latinLnBrk="0" hangingPunct="1">
                <a:lnSpc>
                  <a:spcPct val="11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Body)"/>
                <a:ea typeface="Roboto Medium" panose="02000000000000000000" pitchFamily="2" charset="0"/>
                <a:cs typeface="+mn-cs"/>
              </a:endParaRPr>
            </a:p>
          </p:txBody>
        </p:sp>
      </p:grpSp>
      <p:sp>
        <p:nvSpPr>
          <p:cNvPr id="244" name="Rechteck 21">
            <a:extLst>
              <a:ext uri="{FF2B5EF4-FFF2-40B4-BE49-F238E27FC236}">
                <a16:creationId xmlns:a16="http://schemas.microsoft.com/office/drawing/2014/main" id="{DC371FE1-81CA-5237-415B-BD3724A11057}"/>
              </a:ext>
            </a:extLst>
          </p:cNvPr>
          <p:cNvSpPr txBox="1">
            <a:spLocks/>
          </p:cNvSpPr>
          <p:nvPr/>
        </p:nvSpPr>
        <p:spPr bwMode="gray">
          <a:xfrm>
            <a:off x="6756319" y="3068581"/>
            <a:ext cx="1232813" cy="197536"/>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Governance, Risk &amp; Compliance</a:t>
            </a:r>
          </a:p>
        </p:txBody>
      </p:sp>
      <p:sp>
        <p:nvSpPr>
          <p:cNvPr id="245" name="Rechteck 21">
            <a:extLst>
              <a:ext uri="{FF2B5EF4-FFF2-40B4-BE49-F238E27FC236}">
                <a16:creationId xmlns:a16="http://schemas.microsoft.com/office/drawing/2014/main" id="{EE49B30E-D1BB-2850-EEAA-21D18D367412}"/>
              </a:ext>
            </a:extLst>
          </p:cNvPr>
          <p:cNvSpPr txBox="1">
            <a:spLocks/>
          </p:cNvSpPr>
          <p:nvPr/>
        </p:nvSpPr>
        <p:spPr bwMode="gray">
          <a:xfrm>
            <a:off x="9472249" y="3800706"/>
            <a:ext cx="1384329" cy="178543"/>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Managed Detection &amp; Response</a:t>
            </a:r>
          </a:p>
        </p:txBody>
      </p:sp>
      <p:pic>
        <p:nvPicPr>
          <p:cNvPr id="246" name="Graphic 5">
            <a:extLst>
              <a:ext uri="{FF2B5EF4-FFF2-40B4-BE49-F238E27FC236}">
                <a16:creationId xmlns:a16="http://schemas.microsoft.com/office/drawing/2014/main" id="{32485D52-02FE-23BE-0607-EBFA95E81C2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262797" y="3443176"/>
            <a:ext cx="240099" cy="240099"/>
          </a:xfrm>
          <a:prstGeom prst="rect">
            <a:avLst/>
          </a:prstGeom>
        </p:spPr>
      </p:pic>
      <p:sp>
        <p:nvSpPr>
          <p:cNvPr id="247" name="Rechteck 21">
            <a:extLst>
              <a:ext uri="{FF2B5EF4-FFF2-40B4-BE49-F238E27FC236}">
                <a16:creationId xmlns:a16="http://schemas.microsoft.com/office/drawing/2014/main" id="{637C5A39-BDEA-CDFF-0C12-39676CF21D84}"/>
              </a:ext>
            </a:extLst>
          </p:cNvPr>
          <p:cNvSpPr txBox="1">
            <a:spLocks/>
          </p:cNvSpPr>
          <p:nvPr/>
        </p:nvSpPr>
        <p:spPr bwMode="gray">
          <a:xfrm>
            <a:off x="10454917" y="4909128"/>
            <a:ext cx="1446104" cy="214900"/>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Global </a:t>
            </a:r>
            <a:b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b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Operations</a:t>
            </a:r>
          </a:p>
          <a:p>
            <a:pPr marL="0" marR="0" lvl="0" indent="0" algn="ctr" defTabSz="914400" rtl="0" eaLnBrk="1" fontAlgn="auto" latinLnBrk="0" hangingPunct="1">
              <a:lnSpc>
                <a:spcPct val="11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endParaRPr>
          </a:p>
        </p:txBody>
      </p:sp>
      <p:pic>
        <p:nvPicPr>
          <p:cNvPr id="248" name="Graphic 5">
            <a:extLst>
              <a:ext uri="{FF2B5EF4-FFF2-40B4-BE49-F238E27FC236}">
                <a16:creationId xmlns:a16="http://schemas.microsoft.com/office/drawing/2014/main" id="{3F3352D6-49DF-F1C0-9339-0A4BC35FDAE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940985" y="5494690"/>
            <a:ext cx="473968" cy="473968"/>
          </a:xfrm>
          <a:prstGeom prst="rect">
            <a:avLst/>
          </a:prstGeom>
        </p:spPr>
      </p:pic>
      <p:pic>
        <p:nvPicPr>
          <p:cNvPr id="249" name="Graphic 5">
            <a:extLst>
              <a:ext uri="{FF2B5EF4-FFF2-40B4-BE49-F238E27FC236}">
                <a16:creationId xmlns:a16="http://schemas.microsoft.com/office/drawing/2014/main" id="{B06C9510-3767-6040-D4BE-C879EC13CB4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028230" y="4171393"/>
            <a:ext cx="272366" cy="293728"/>
          </a:xfrm>
          <a:prstGeom prst="rect">
            <a:avLst/>
          </a:prstGeom>
        </p:spPr>
      </p:pic>
      <p:cxnSp>
        <p:nvCxnSpPr>
          <p:cNvPr id="250" name="Straight Connector 249">
            <a:extLst>
              <a:ext uri="{FF2B5EF4-FFF2-40B4-BE49-F238E27FC236}">
                <a16:creationId xmlns:a16="http://schemas.microsoft.com/office/drawing/2014/main" id="{270E3D98-B0E6-998C-9AA5-F220801FFD1E}"/>
              </a:ext>
            </a:extLst>
          </p:cNvPr>
          <p:cNvCxnSpPr/>
          <p:nvPr/>
        </p:nvCxnSpPr>
        <p:spPr>
          <a:xfrm>
            <a:off x="10942063" y="3298191"/>
            <a:ext cx="0" cy="876194"/>
          </a:xfrm>
          <a:prstGeom prst="line">
            <a:avLst/>
          </a:prstGeom>
          <a:noFill/>
          <a:ln w="6350" cap="flat" cmpd="sng" algn="ctr">
            <a:solidFill>
              <a:srgbClr val="FFFFFF"/>
            </a:solidFill>
            <a:prstDash val="solid"/>
            <a:miter lim="800000"/>
          </a:ln>
          <a:effectLst/>
        </p:spPr>
      </p:cxnSp>
      <p:grpSp>
        <p:nvGrpSpPr>
          <p:cNvPr id="251" name="Group 250">
            <a:extLst>
              <a:ext uri="{FF2B5EF4-FFF2-40B4-BE49-F238E27FC236}">
                <a16:creationId xmlns:a16="http://schemas.microsoft.com/office/drawing/2014/main" id="{B5578209-CC87-84E2-F6B0-990BC9658D36}"/>
              </a:ext>
            </a:extLst>
          </p:cNvPr>
          <p:cNvGrpSpPr/>
          <p:nvPr/>
        </p:nvGrpSpPr>
        <p:grpSpPr>
          <a:xfrm>
            <a:off x="7184642" y="4213114"/>
            <a:ext cx="354466" cy="240529"/>
            <a:chOff x="3135313" y="3206750"/>
            <a:chExt cx="739775" cy="585788"/>
          </a:xfrm>
          <a:solidFill>
            <a:srgbClr val="FFFFFF"/>
          </a:solidFill>
        </p:grpSpPr>
        <p:sp>
          <p:nvSpPr>
            <p:cNvPr id="266" name="Freeform 73">
              <a:extLst>
                <a:ext uri="{FF2B5EF4-FFF2-40B4-BE49-F238E27FC236}">
                  <a16:creationId xmlns:a16="http://schemas.microsoft.com/office/drawing/2014/main" id="{E25CC63F-C32E-F8D9-ECF2-BF4ACBAADF53}"/>
                </a:ext>
              </a:extLst>
            </p:cNvPr>
            <p:cNvSpPr>
              <a:spLocks/>
            </p:cNvSpPr>
            <p:nvPr/>
          </p:nvSpPr>
          <p:spPr bwMode="auto">
            <a:xfrm>
              <a:off x="3135313" y="3206750"/>
              <a:ext cx="739775" cy="495300"/>
            </a:xfrm>
            <a:custGeom>
              <a:avLst/>
              <a:gdLst>
                <a:gd name="T0" fmla="*/ 235 w 264"/>
                <a:gd name="T1" fmla="*/ 80 h 177"/>
                <a:gd name="T2" fmla="*/ 237 w 264"/>
                <a:gd name="T3" fmla="*/ 65 h 177"/>
                <a:gd name="T4" fmla="*/ 171 w 264"/>
                <a:gd name="T5" fmla="*/ 0 h 177"/>
                <a:gd name="T6" fmla="*/ 107 w 264"/>
                <a:gd name="T7" fmla="*/ 51 h 177"/>
                <a:gd name="T8" fmla="*/ 86 w 264"/>
                <a:gd name="T9" fmla="*/ 46 h 177"/>
                <a:gd name="T10" fmla="*/ 40 w 264"/>
                <a:gd name="T11" fmla="*/ 92 h 177"/>
                <a:gd name="T12" fmla="*/ 41 w 264"/>
                <a:gd name="T13" fmla="*/ 101 h 177"/>
                <a:gd name="T14" fmla="*/ 38 w 264"/>
                <a:gd name="T15" fmla="*/ 101 h 177"/>
                <a:gd name="T16" fmla="*/ 0 w 264"/>
                <a:gd name="T17" fmla="*/ 139 h 177"/>
                <a:gd name="T18" fmla="*/ 23 w 264"/>
                <a:gd name="T19" fmla="*/ 174 h 177"/>
                <a:gd name="T20" fmla="*/ 48 w 264"/>
                <a:gd name="T21" fmla="*/ 176 h 177"/>
                <a:gd name="T22" fmla="*/ 106 w 264"/>
                <a:gd name="T23" fmla="*/ 176 h 177"/>
                <a:gd name="T24" fmla="*/ 106 w 264"/>
                <a:gd name="T25" fmla="*/ 146 h 177"/>
                <a:gd name="T26" fmla="*/ 118 w 264"/>
                <a:gd name="T27" fmla="*/ 146 h 177"/>
                <a:gd name="T28" fmla="*/ 118 w 264"/>
                <a:gd name="T29" fmla="*/ 137 h 177"/>
                <a:gd name="T30" fmla="*/ 147 w 264"/>
                <a:gd name="T31" fmla="*/ 108 h 177"/>
                <a:gd name="T32" fmla="*/ 176 w 264"/>
                <a:gd name="T33" fmla="*/ 137 h 177"/>
                <a:gd name="T34" fmla="*/ 176 w 264"/>
                <a:gd name="T35" fmla="*/ 146 h 177"/>
                <a:gd name="T36" fmla="*/ 187 w 264"/>
                <a:gd name="T37" fmla="*/ 146 h 177"/>
                <a:gd name="T38" fmla="*/ 187 w 264"/>
                <a:gd name="T39" fmla="*/ 176 h 177"/>
                <a:gd name="T40" fmla="*/ 213 w 264"/>
                <a:gd name="T41" fmla="*/ 176 h 177"/>
                <a:gd name="T42" fmla="*/ 264 w 264"/>
                <a:gd name="T43" fmla="*/ 125 h 177"/>
                <a:gd name="T44" fmla="*/ 235 w 264"/>
                <a:gd name="T45"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177">
                  <a:moveTo>
                    <a:pt x="235" y="80"/>
                  </a:moveTo>
                  <a:cubicBezTo>
                    <a:pt x="237" y="75"/>
                    <a:pt x="237" y="70"/>
                    <a:pt x="237" y="65"/>
                  </a:cubicBezTo>
                  <a:cubicBezTo>
                    <a:pt x="237" y="29"/>
                    <a:pt x="208" y="0"/>
                    <a:pt x="171" y="0"/>
                  </a:cubicBezTo>
                  <a:cubicBezTo>
                    <a:pt x="140" y="0"/>
                    <a:pt x="114" y="21"/>
                    <a:pt x="107" y="51"/>
                  </a:cubicBezTo>
                  <a:cubicBezTo>
                    <a:pt x="101" y="48"/>
                    <a:pt x="94" y="46"/>
                    <a:pt x="86" y="46"/>
                  </a:cubicBezTo>
                  <a:cubicBezTo>
                    <a:pt x="61" y="46"/>
                    <a:pt x="40" y="66"/>
                    <a:pt x="40" y="92"/>
                  </a:cubicBezTo>
                  <a:cubicBezTo>
                    <a:pt x="40" y="95"/>
                    <a:pt x="40" y="98"/>
                    <a:pt x="41" y="101"/>
                  </a:cubicBezTo>
                  <a:cubicBezTo>
                    <a:pt x="40" y="101"/>
                    <a:pt x="39" y="101"/>
                    <a:pt x="38" y="101"/>
                  </a:cubicBezTo>
                  <a:cubicBezTo>
                    <a:pt x="17" y="101"/>
                    <a:pt x="0" y="118"/>
                    <a:pt x="0" y="139"/>
                  </a:cubicBezTo>
                  <a:cubicBezTo>
                    <a:pt x="0" y="155"/>
                    <a:pt x="10" y="168"/>
                    <a:pt x="23" y="174"/>
                  </a:cubicBezTo>
                  <a:cubicBezTo>
                    <a:pt x="23" y="174"/>
                    <a:pt x="26" y="177"/>
                    <a:pt x="48" y="176"/>
                  </a:cubicBezTo>
                  <a:cubicBezTo>
                    <a:pt x="106" y="176"/>
                    <a:pt x="106" y="176"/>
                    <a:pt x="106" y="176"/>
                  </a:cubicBezTo>
                  <a:cubicBezTo>
                    <a:pt x="106" y="146"/>
                    <a:pt x="106" y="146"/>
                    <a:pt x="106" y="146"/>
                  </a:cubicBezTo>
                  <a:cubicBezTo>
                    <a:pt x="118" y="146"/>
                    <a:pt x="118" y="146"/>
                    <a:pt x="118" y="146"/>
                  </a:cubicBezTo>
                  <a:cubicBezTo>
                    <a:pt x="118" y="137"/>
                    <a:pt x="118" y="137"/>
                    <a:pt x="118" y="137"/>
                  </a:cubicBezTo>
                  <a:cubicBezTo>
                    <a:pt x="118" y="121"/>
                    <a:pt x="131" y="108"/>
                    <a:pt x="147" y="108"/>
                  </a:cubicBezTo>
                  <a:cubicBezTo>
                    <a:pt x="163" y="108"/>
                    <a:pt x="176" y="121"/>
                    <a:pt x="176" y="137"/>
                  </a:cubicBezTo>
                  <a:cubicBezTo>
                    <a:pt x="176" y="146"/>
                    <a:pt x="176" y="146"/>
                    <a:pt x="176" y="146"/>
                  </a:cubicBezTo>
                  <a:cubicBezTo>
                    <a:pt x="187" y="146"/>
                    <a:pt x="187" y="146"/>
                    <a:pt x="187" y="146"/>
                  </a:cubicBezTo>
                  <a:cubicBezTo>
                    <a:pt x="187" y="176"/>
                    <a:pt x="187" y="176"/>
                    <a:pt x="187" y="176"/>
                  </a:cubicBezTo>
                  <a:cubicBezTo>
                    <a:pt x="213" y="176"/>
                    <a:pt x="213" y="176"/>
                    <a:pt x="213" y="176"/>
                  </a:cubicBezTo>
                  <a:cubicBezTo>
                    <a:pt x="241" y="176"/>
                    <a:pt x="264" y="153"/>
                    <a:pt x="264" y="125"/>
                  </a:cubicBezTo>
                  <a:cubicBezTo>
                    <a:pt x="264" y="105"/>
                    <a:pt x="252" y="88"/>
                    <a:pt x="235" y="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67" name="Freeform 74">
              <a:extLst>
                <a:ext uri="{FF2B5EF4-FFF2-40B4-BE49-F238E27FC236}">
                  <a16:creationId xmlns:a16="http://schemas.microsoft.com/office/drawing/2014/main" id="{4EC1526A-6775-65EC-5788-18AAA57E6A85}"/>
                </a:ext>
              </a:extLst>
            </p:cNvPr>
            <p:cNvSpPr>
              <a:spLocks noEditPoints="1"/>
            </p:cNvSpPr>
            <p:nvPr/>
          </p:nvSpPr>
          <p:spPr bwMode="auto">
            <a:xfrm>
              <a:off x="3443288" y="3514725"/>
              <a:ext cx="204788" cy="277813"/>
            </a:xfrm>
            <a:custGeom>
              <a:avLst/>
              <a:gdLst>
                <a:gd name="T0" fmla="*/ 62 w 73"/>
                <a:gd name="T1" fmla="*/ 39 h 99"/>
                <a:gd name="T2" fmla="*/ 62 w 73"/>
                <a:gd name="T3" fmla="*/ 25 h 99"/>
                <a:gd name="T4" fmla="*/ 37 w 73"/>
                <a:gd name="T5" fmla="*/ 0 h 99"/>
                <a:gd name="T6" fmla="*/ 12 w 73"/>
                <a:gd name="T7" fmla="*/ 25 h 99"/>
                <a:gd name="T8" fmla="*/ 12 w 73"/>
                <a:gd name="T9" fmla="*/ 39 h 99"/>
                <a:gd name="T10" fmla="*/ 0 w 73"/>
                <a:gd name="T11" fmla="*/ 39 h 99"/>
                <a:gd name="T12" fmla="*/ 0 w 73"/>
                <a:gd name="T13" fmla="*/ 99 h 99"/>
                <a:gd name="T14" fmla="*/ 73 w 73"/>
                <a:gd name="T15" fmla="*/ 99 h 99"/>
                <a:gd name="T16" fmla="*/ 73 w 73"/>
                <a:gd name="T17" fmla="*/ 39 h 99"/>
                <a:gd name="T18" fmla="*/ 62 w 73"/>
                <a:gd name="T19" fmla="*/ 39 h 99"/>
                <a:gd name="T20" fmla="*/ 47 w 73"/>
                <a:gd name="T21" fmla="*/ 39 h 99"/>
                <a:gd name="T22" fmla="*/ 26 w 73"/>
                <a:gd name="T23" fmla="*/ 39 h 99"/>
                <a:gd name="T24" fmla="*/ 26 w 73"/>
                <a:gd name="T25" fmla="*/ 29 h 99"/>
                <a:gd name="T26" fmla="*/ 37 w 73"/>
                <a:gd name="T27" fmla="*/ 14 h 99"/>
                <a:gd name="T28" fmla="*/ 47 w 73"/>
                <a:gd name="T29" fmla="*/ 29 h 99"/>
                <a:gd name="T30" fmla="*/ 47 w 73"/>
                <a:gd name="T31"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99">
                  <a:moveTo>
                    <a:pt x="62" y="39"/>
                  </a:moveTo>
                  <a:cubicBezTo>
                    <a:pt x="62" y="25"/>
                    <a:pt x="62" y="25"/>
                    <a:pt x="62" y="25"/>
                  </a:cubicBezTo>
                  <a:cubicBezTo>
                    <a:pt x="62" y="11"/>
                    <a:pt x="51" y="0"/>
                    <a:pt x="37" y="0"/>
                  </a:cubicBezTo>
                  <a:cubicBezTo>
                    <a:pt x="23" y="0"/>
                    <a:pt x="12" y="11"/>
                    <a:pt x="12" y="25"/>
                  </a:cubicBezTo>
                  <a:cubicBezTo>
                    <a:pt x="12" y="39"/>
                    <a:pt x="12" y="39"/>
                    <a:pt x="12" y="39"/>
                  </a:cubicBezTo>
                  <a:cubicBezTo>
                    <a:pt x="0" y="39"/>
                    <a:pt x="0" y="39"/>
                    <a:pt x="0" y="39"/>
                  </a:cubicBezTo>
                  <a:cubicBezTo>
                    <a:pt x="0" y="99"/>
                    <a:pt x="0" y="99"/>
                    <a:pt x="0" y="99"/>
                  </a:cubicBezTo>
                  <a:cubicBezTo>
                    <a:pt x="73" y="99"/>
                    <a:pt x="73" y="99"/>
                    <a:pt x="73" y="99"/>
                  </a:cubicBezTo>
                  <a:cubicBezTo>
                    <a:pt x="73" y="39"/>
                    <a:pt x="73" y="39"/>
                    <a:pt x="73" y="39"/>
                  </a:cubicBezTo>
                  <a:lnTo>
                    <a:pt x="62" y="39"/>
                  </a:lnTo>
                  <a:close/>
                  <a:moveTo>
                    <a:pt x="47" y="39"/>
                  </a:moveTo>
                  <a:cubicBezTo>
                    <a:pt x="26" y="39"/>
                    <a:pt x="26" y="39"/>
                    <a:pt x="26" y="39"/>
                  </a:cubicBezTo>
                  <a:cubicBezTo>
                    <a:pt x="26" y="29"/>
                    <a:pt x="26" y="29"/>
                    <a:pt x="26" y="29"/>
                  </a:cubicBezTo>
                  <a:cubicBezTo>
                    <a:pt x="26" y="21"/>
                    <a:pt x="31" y="14"/>
                    <a:pt x="37" y="14"/>
                  </a:cubicBezTo>
                  <a:cubicBezTo>
                    <a:pt x="43" y="14"/>
                    <a:pt x="47" y="21"/>
                    <a:pt x="47" y="29"/>
                  </a:cubicBezTo>
                  <a:lnTo>
                    <a:pt x="47" y="3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grpSp>
      <p:grpSp>
        <p:nvGrpSpPr>
          <p:cNvPr id="252" name="Group 251">
            <a:extLst>
              <a:ext uri="{FF2B5EF4-FFF2-40B4-BE49-F238E27FC236}">
                <a16:creationId xmlns:a16="http://schemas.microsoft.com/office/drawing/2014/main" id="{A8383F44-7F60-2E3D-805D-A9243B392D67}"/>
              </a:ext>
            </a:extLst>
          </p:cNvPr>
          <p:cNvGrpSpPr/>
          <p:nvPr/>
        </p:nvGrpSpPr>
        <p:grpSpPr>
          <a:xfrm>
            <a:off x="5857301" y="3469889"/>
            <a:ext cx="187948" cy="248759"/>
            <a:chOff x="3790951" y="4094163"/>
            <a:chExt cx="385763" cy="423863"/>
          </a:xfrm>
          <a:solidFill>
            <a:srgbClr val="FFFFFF"/>
          </a:solidFill>
        </p:grpSpPr>
        <p:sp>
          <p:nvSpPr>
            <p:cNvPr id="255" name="Freeform 83">
              <a:extLst>
                <a:ext uri="{FF2B5EF4-FFF2-40B4-BE49-F238E27FC236}">
                  <a16:creationId xmlns:a16="http://schemas.microsoft.com/office/drawing/2014/main" id="{647CB17C-7248-B178-2443-753992364EB2}"/>
                </a:ext>
              </a:extLst>
            </p:cNvPr>
            <p:cNvSpPr>
              <a:spLocks/>
            </p:cNvSpPr>
            <p:nvPr/>
          </p:nvSpPr>
          <p:spPr bwMode="auto">
            <a:xfrm>
              <a:off x="3790951" y="4094163"/>
              <a:ext cx="280988" cy="334963"/>
            </a:xfrm>
            <a:custGeom>
              <a:avLst/>
              <a:gdLst>
                <a:gd name="T0" fmla="*/ 22 w 153"/>
                <a:gd name="T1" fmla="*/ 183 h 183"/>
                <a:gd name="T2" fmla="*/ 16 w 153"/>
                <a:gd name="T3" fmla="*/ 180 h 183"/>
                <a:gd name="T4" fmla="*/ 0 w 153"/>
                <a:gd name="T5" fmla="*/ 116 h 183"/>
                <a:gd name="T6" fmla="*/ 105 w 153"/>
                <a:gd name="T7" fmla="*/ 0 h 183"/>
                <a:gd name="T8" fmla="*/ 147 w 153"/>
                <a:gd name="T9" fmla="*/ 9 h 183"/>
                <a:gd name="T10" fmla="*/ 151 w 153"/>
                <a:gd name="T11" fmla="*/ 18 h 183"/>
                <a:gd name="T12" fmla="*/ 141 w 153"/>
                <a:gd name="T13" fmla="*/ 22 h 183"/>
                <a:gd name="T14" fmla="*/ 105 w 153"/>
                <a:gd name="T15" fmla="*/ 15 h 183"/>
                <a:gd name="T16" fmla="*/ 15 w 153"/>
                <a:gd name="T17" fmla="*/ 116 h 183"/>
                <a:gd name="T18" fmla="*/ 29 w 153"/>
                <a:gd name="T19" fmla="*/ 172 h 183"/>
                <a:gd name="T20" fmla="*/ 26 w 153"/>
                <a:gd name="T21" fmla="*/ 182 h 183"/>
                <a:gd name="T22" fmla="*/ 22 w 153"/>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83">
                  <a:moveTo>
                    <a:pt x="22" y="183"/>
                  </a:moveTo>
                  <a:cubicBezTo>
                    <a:pt x="19" y="183"/>
                    <a:pt x="17" y="182"/>
                    <a:pt x="16" y="180"/>
                  </a:cubicBezTo>
                  <a:cubicBezTo>
                    <a:pt x="6" y="161"/>
                    <a:pt x="0" y="139"/>
                    <a:pt x="0" y="116"/>
                  </a:cubicBezTo>
                  <a:cubicBezTo>
                    <a:pt x="0" y="48"/>
                    <a:pt x="43" y="0"/>
                    <a:pt x="105" y="0"/>
                  </a:cubicBezTo>
                  <a:cubicBezTo>
                    <a:pt x="120" y="0"/>
                    <a:pt x="134" y="3"/>
                    <a:pt x="147" y="9"/>
                  </a:cubicBezTo>
                  <a:cubicBezTo>
                    <a:pt x="151" y="10"/>
                    <a:pt x="153" y="15"/>
                    <a:pt x="151" y="18"/>
                  </a:cubicBezTo>
                  <a:cubicBezTo>
                    <a:pt x="149" y="22"/>
                    <a:pt x="145" y="24"/>
                    <a:pt x="141" y="22"/>
                  </a:cubicBezTo>
                  <a:cubicBezTo>
                    <a:pt x="130" y="18"/>
                    <a:pt x="118" y="15"/>
                    <a:pt x="105" y="15"/>
                  </a:cubicBezTo>
                  <a:cubicBezTo>
                    <a:pt x="52" y="15"/>
                    <a:pt x="15" y="57"/>
                    <a:pt x="15" y="116"/>
                  </a:cubicBezTo>
                  <a:cubicBezTo>
                    <a:pt x="15" y="137"/>
                    <a:pt x="20" y="156"/>
                    <a:pt x="29" y="172"/>
                  </a:cubicBezTo>
                  <a:cubicBezTo>
                    <a:pt x="31" y="176"/>
                    <a:pt x="29" y="181"/>
                    <a:pt x="26" y="182"/>
                  </a:cubicBezTo>
                  <a:cubicBezTo>
                    <a:pt x="24" y="183"/>
                    <a:pt x="23" y="183"/>
                    <a:pt x="22" y="18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56" name="Freeform 84">
              <a:extLst>
                <a:ext uri="{FF2B5EF4-FFF2-40B4-BE49-F238E27FC236}">
                  <a16:creationId xmlns:a16="http://schemas.microsoft.com/office/drawing/2014/main" id="{876DBFFA-0485-4F78-C03E-A8B657D3A262}"/>
                </a:ext>
              </a:extLst>
            </p:cNvPr>
            <p:cNvSpPr>
              <a:spLocks/>
            </p:cNvSpPr>
            <p:nvPr/>
          </p:nvSpPr>
          <p:spPr bwMode="auto">
            <a:xfrm>
              <a:off x="3968751" y="4233863"/>
              <a:ext cx="26988" cy="50800"/>
            </a:xfrm>
            <a:custGeom>
              <a:avLst/>
              <a:gdLst>
                <a:gd name="T0" fmla="*/ 8 w 15"/>
                <a:gd name="T1" fmla="*/ 28 h 28"/>
                <a:gd name="T2" fmla="*/ 7 w 15"/>
                <a:gd name="T3" fmla="*/ 28 h 28"/>
                <a:gd name="T4" fmla="*/ 0 w 15"/>
                <a:gd name="T5" fmla="*/ 21 h 28"/>
                <a:gd name="T6" fmla="*/ 1 w 15"/>
                <a:gd name="T7" fmla="*/ 8 h 28"/>
                <a:gd name="T8" fmla="*/ 8 w 15"/>
                <a:gd name="T9" fmla="*/ 0 h 28"/>
                <a:gd name="T10" fmla="*/ 15 w 15"/>
                <a:gd name="T11" fmla="*/ 8 h 28"/>
                <a:gd name="T12" fmla="*/ 15 w 15"/>
                <a:gd name="T13" fmla="*/ 21 h 28"/>
                <a:gd name="T14" fmla="*/ 8 w 1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8" y="28"/>
                  </a:moveTo>
                  <a:cubicBezTo>
                    <a:pt x="7" y="28"/>
                    <a:pt x="7" y="28"/>
                    <a:pt x="7" y="28"/>
                  </a:cubicBezTo>
                  <a:cubicBezTo>
                    <a:pt x="3" y="28"/>
                    <a:pt x="0" y="25"/>
                    <a:pt x="0" y="21"/>
                  </a:cubicBezTo>
                  <a:cubicBezTo>
                    <a:pt x="0" y="16"/>
                    <a:pt x="1" y="12"/>
                    <a:pt x="1" y="8"/>
                  </a:cubicBezTo>
                  <a:cubicBezTo>
                    <a:pt x="1" y="4"/>
                    <a:pt x="4" y="0"/>
                    <a:pt x="8" y="0"/>
                  </a:cubicBezTo>
                  <a:cubicBezTo>
                    <a:pt x="12" y="0"/>
                    <a:pt x="15" y="4"/>
                    <a:pt x="15" y="8"/>
                  </a:cubicBezTo>
                  <a:cubicBezTo>
                    <a:pt x="15" y="12"/>
                    <a:pt x="15" y="17"/>
                    <a:pt x="15" y="21"/>
                  </a:cubicBezTo>
                  <a:cubicBezTo>
                    <a:pt x="15" y="25"/>
                    <a:pt x="12" y="28"/>
                    <a:pt x="8"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57" name="Freeform 85">
              <a:extLst>
                <a:ext uri="{FF2B5EF4-FFF2-40B4-BE49-F238E27FC236}">
                  <a16:creationId xmlns:a16="http://schemas.microsoft.com/office/drawing/2014/main" id="{18F77500-5179-9AE1-15DD-10C268C62433}"/>
                </a:ext>
              </a:extLst>
            </p:cNvPr>
            <p:cNvSpPr>
              <a:spLocks/>
            </p:cNvSpPr>
            <p:nvPr/>
          </p:nvSpPr>
          <p:spPr bwMode="auto">
            <a:xfrm>
              <a:off x="3884613" y="4294188"/>
              <a:ext cx="109538" cy="204788"/>
            </a:xfrm>
            <a:custGeom>
              <a:avLst/>
              <a:gdLst>
                <a:gd name="T0" fmla="*/ 8 w 60"/>
                <a:gd name="T1" fmla="*/ 112 h 112"/>
                <a:gd name="T2" fmla="*/ 3 w 60"/>
                <a:gd name="T3" fmla="*/ 110 h 112"/>
                <a:gd name="T4" fmla="*/ 2 w 60"/>
                <a:gd name="T5" fmla="*/ 99 h 112"/>
                <a:gd name="T6" fmla="*/ 44 w 60"/>
                <a:gd name="T7" fmla="*/ 7 h 112"/>
                <a:gd name="T8" fmla="*/ 53 w 60"/>
                <a:gd name="T9" fmla="*/ 0 h 112"/>
                <a:gd name="T10" fmla="*/ 59 w 60"/>
                <a:gd name="T11" fmla="*/ 9 h 112"/>
                <a:gd name="T12" fmla="*/ 13 w 60"/>
                <a:gd name="T13" fmla="*/ 109 h 112"/>
                <a:gd name="T14" fmla="*/ 8 w 60"/>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2">
                  <a:moveTo>
                    <a:pt x="8" y="112"/>
                  </a:moveTo>
                  <a:cubicBezTo>
                    <a:pt x="6" y="112"/>
                    <a:pt x="4" y="111"/>
                    <a:pt x="3" y="110"/>
                  </a:cubicBezTo>
                  <a:cubicBezTo>
                    <a:pt x="0" y="107"/>
                    <a:pt x="0" y="102"/>
                    <a:pt x="2" y="99"/>
                  </a:cubicBezTo>
                  <a:cubicBezTo>
                    <a:pt x="25" y="74"/>
                    <a:pt x="39" y="42"/>
                    <a:pt x="44" y="7"/>
                  </a:cubicBezTo>
                  <a:cubicBezTo>
                    <a:pt x="45" y="3"/>
                    <a:pt x="49" y="0"/>
                    <a:pt x="53" y="0"/>
                  </a:cubicBezTo>
                  <a:cubicBezTo>
                    <a:pt x="57" y="1"/>
                    <a:pt x="60" y="5"/>
                    <a:pt x="59" y="9"/>
                  </a:cubicBezTo>
                  <a:cubicBezTo>
                    <a:pt x="53" y="47"/>
                    <a:pt x="38" y="81"/>
                    <a:pt x="13" y="109"/>
                  </a:cubicBezTo>
                  <a:cubicBezTo>
                    <a:pt x="12" y="111"/>
                    <a:pt x="10" y="112"/>
                    <a:pt x="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58" name="Freeform 86">
              <a:extLst>
                <a:ext uri="{FF2B5EF4-FFF2-40B4-BE49-F238E27FC236}">
                  <a16:creationId xmlns:a16="http://schemas.microsoft.com/office/drawing/2014/main" id="{59155E97-9C52-BEE0-13FA-AC0BAD67A8F3}"/>
                </a:ext>
              </a:extLst>
            </p:cNvPr>
            <p:cNvSpPr>
              <a:spLocks/>
            </p:cNvSpPr>
            <p:nvPr/>
          </p:nvSpPr>
          <p:spPr bwMode="auto">
            <a:xfrm>
              <a:off x="3989388" y="4398963"/>
              <a:ext cx="76200" cy="119063"/>
            </a:xfrm>
            <a:custGeom>
              <a:avLst/>
              <a:gdLst>
                <a:gd name="T0" fmla="*/ 8 w 42"/>
                <a:gd name="T1" fmla="*/ 65 h 65"/>
                <a:gd name="T2" fmla="*/ 4 w 42"/>
                <a:gd name="T3" fmla="*/ 64 h 65"/>
                <a:gd name="T4" fmla="*/ 2 w 42"/>
                <a:gd name="T5" fmla="*/ 54 h 65"/>
                <a:gd name="T6" fmla="*/ 27 w 42"/>
                <a:gd name="T7" fmla="*/ 6 h 65"/>
                <a:gd name="T8" fmla="*/ 36 w 42"/>
                <a:gd name="T9" fmla="*/ 2 h 65"/>
                <a:gd name="T10" fmla="*/ 40 w 42"/>
                <a:gd name="T11" fmla="*/ 11 h 65"/>
                <a:gd name="T12" fmla="*/ 15 w 42"/>
                <a:gd name="T13" fmla="*/ 62 h 65"/>
                <a:gd name="T14" fmla="*/ 8 w 42"/>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5">
                  <a:moveTo>
                    <a:pt x="8" y="65"/>
                  </a:moveTo>
                  <a:cubicBezTo>
                    <a:pt x="7" y="65"/>
                    <a:pt x="6" y="65"/>
                    <a:pt x="4" y="64"/>
                  </a:cubicBezTo>
                  <a:cubicBezTo>
                    <a:pt x="1" y="62"/>
                    <a:pt x="0" y="57"/>
                    <a:pt x="2" y="54"/>
                  </a:cubicBezTo>
                  <a:cubicBezTo>
                    <a:pt x="12" y="39"/>
                    <a:pt x="20" y="23"/>
                    <a:pt x="27" y="6"/>
                  </a:cubicBezTo>
                  <a:cubicBezTo>
                    <a:pt x="28" y="2"/>
                    <a:pt x="32" y="0"/>
                    <a:pt x="36" y="2"/>
                  </a:cubicBezTo>
                  <a:cubicBezTo>
                    <a:pt x="40" y="3"/>
                    <a:pt x="42" y="7"/>
                    <a:pt x="40" y="11"/>
                  </a:cubicBezTo>
                  <a:cubicBezTo>
                    <a:pt x="34" y="29"/>
                    <a:pt x="25" y="46"/>
                    <a:pt x="15" y="62"/>
                  </a:cubicBezTo>
                  <a:cubicBezTo>
                    <a:pt x="13" y="64"/>
                    <a:pt x="11" y="65"/>
                    <a:pt x="8" y="6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59" name="Freeform 87">
              <a:extLst>
                <a:ext uri="{FF2B5EF4-FFF2-40B4-BE49-F238E27FC236}">
                  <a16:creationId xmlns:a16="http://schemas.microsoft.com/office/drawing/2014/main" id="{CB8779AF-86C4-002D-33F3-F76F1A04E55B}"/>
                </a:ext>
              </a:extLst>
            </p:cNvPr>
            <p:cNvSpPr>
              <a:spLocks/>
            </p:cNvSpPr>
            <p:nvPr/>
          </p:nvSpPr>
          <p:spPr bwMode="auto">
            <a:xfrm>
              <a:off x="3917951" y="4138613"/>
              <a:ext cx="176213" cy="252413"/>
            </a:xfrm>
            <a:custGeom>
              <a:avLst/>
              <a:gdLst>
                <a:gd name="T0" fmla="*/ 79 w 96"/>
                <a:gd name="T1" fmla="*/ 138 h 138"/>
                <a:gd name="T2" fmla="*/ 77 w 96"/>
                <a:gd name="T3" fmla="*/ 137 h 138"/>
                <a:gd name="T4" fmla="*/ 72 w 96"/>
                <a:gd name="T5" fmla="*/ 128 h 138"/>
                <a:gd name="T6" fmla="*/ 81 w 96"/>
                <a:gd name="T7" fmla="*/ 60 h 138"/>
                <a:gd name="T8" fmla="*/ 36 w 96"/>
                <a:gd name="T9" fmla="*/ 15 h 138"/>
                <a:gd name="T10" fmla="*/ 13 w 96"/>
                <a:gd name="T11" fmla="*/ 22 h 138"/>
                <a:gd name="T12" fmla="*/ 3 w 96"/>
                <a:gd name="T13" fmla="*/ 19 h 138"/>
                <a:gd name="T14" fmla="*/ 5 w 96"/>
                <a:gd name="T15" fmla="*/ 9 h 138"/>
                <a:gd name="T16" fmla="*/ 36 w 96"/>
                <a:gd name="T17" fmla="*/ 0 h 138"/>
                <a:gd name="T18" fmla="*/ 96 w 96"/>
                <a:gd name="T19" fmla="*/ 60 h 138"/>
                <a:gd name="T20" fmla="*/ 86 w 96"/>
                <a:gd name="T21" fmla="*/ 132 h 138"/>
                <a:gd name="T22" fmla="*/ 79 w 96"/>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38">
                  <a:moveTo>
                    <a:pt x="79" y="138"/>
                  </a:moveTo>
                  <a:cubicBezTo>
                    <a:pt x="78" y="138"/>
                    <a:pt x="78" y="138"/>
                    <a:pt x="77" y="137"/>
                  </a:cubicBezTo>
                  <a:cubicBezTo>
                    <a:pt x="73" y="136"/>
                    <a:pt x="71" y="132"/>
                    <a:pt x="72" y="128"/>
                  </a:cubicBezTo>
                  <a:cubicBezTo>
                    <a:pt x="78" y="107"/>
                    <a:pt x="81" y="84"/>
                    <a:pt x="81" y="60"/>
                  </a:cubicBezTo>
                  <a:cubicBezTo>
                    <a:pt x="81" y="35"/>
                    <a:pt x="61" y="15"/>
                    <a:pt x="36" y="15"/>
                  </a:cubicBezTo>
                  <a:cubicBezTo>
                    <a:pt x="28" y="15"/>
                    <a:pt x="20" y="17"/>
                    <a:pt x="13" y="22"/>
                  </a:cubicBezTo>
                  <a:cubicBezTo>
                    <a:pt x="9" y="24"/>
                    <a:pt x="5" y="23"/>
                    <a:pt x="3" y="19"/>
                  </a:cubicBezTo>
                  <a:cubicBezTo>
                    <a:pt x="0" y="16"/>
                    <a:pt x="2" y="11"/>
                    <a:pt x="5" y="9"/>
                  </a:cubicBezTo>
                  <a:cubicBezTo>
                    <a:pt x="14" y="3"/>
                    <a:pt x="25" y="0"/>
                    <a:pt x="36" y="0"/>
                  </a:cubicBezTo>
                  <a:cubicBezTo>
                    <a:pt x="69" y="0"/>
                    <a:pt x="96" y="27"/>
                    <a:pt x="96" y="60"/>
                  </a:cubicBezTo>
                  <a:cubicBezTo>
                    <a:pt x="96" y="85"/>
                    <a:pt x="92" y="109"/>
                    <a:pt x="86" y="132"/>
                  </a:cubicBezTo>
                  <a:cubicBezTo>
                    <a:pt x="85" y="136"/>
                    <a:pt x="82" y="138"/>
                    <a:pt x="79" y="1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60" name="Freeform 88">
              <a:extLst>
                <a:ext uri="{FF2B5EF4-FFF2-40B4-BE49-F238E27FC236}">
                  <a16:creationId xmlns:a16="http://schemas.microsoft.com/office/drawing/2014/main" id="{DDCFB91D-2217-B57F-4E3C-12BF3CA63E6A}"/>
                </a:ext>
              </a:extLst>
            </p:cNvPr>
            <p:cNvSpPr>
              <a:spLocks/>
            </p:cNvSpPr>
            <p:nvPr/>
          </p:nvSpPr>
          <p:spPr bwMode="auto">
            <a:xfrm>
              <a:off x="3838576" y="4186238"/>
              <a:ext cx="77788" cy="212725"/>
            </a:xfrm>
            <a:custGeom>
              <a:avLst/>
              <a:gdLst>
                <a:gd name="T0" fmla="*/ 8 w 42"/>
                <a:gd name="T1" fmla="*/ 116 h 116"/>
                <a:gd name="T2" fmla="*/ 4 w 42"/>
                <a:gd name="T3" fmla="*/ 115 h 116"/>
                <a:gd name="T4" fmla="*/ 2 w 42"/>
                <a:gd name="T5" fmla="*/ 105 h 116"/>
                <a:gd name="T6" fmla="*/ 19 w 42"/>
                <a:gd name="T7" fmla="*/ 34 h 116"/>
                <a:gd name="T8" fmla="*/ 27 w 42"/>
                <a:gd name="T9" fmla="*/ 5 h 116"/>
                <a:gd name="T10" fmla="*/ 37 w 42"/>
                <a:gd name="T11" fmla="*/ 2 h 116"/>
                <a:gd name="T12" fmla="*/ 40 w 42"/>
                <a:gd name="T13" fmla="*/ 12 h 116"/>
                <a:gd name="T14" fmla="*/ 34 w 42"/>
                <a:gd name="T15" fmla="*/ 34 h 116"/>
                <a:gd name="T16" fmla="*/ 15 w 42"/>
                <a:gd name="T17" fmla="*/ 112 h 116"/>
                <a:gd name="T18" fmla="*/ 8 w 42"/>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16">
                  <a:moveTo>
                    <a:pt x="8" y="116"/>
                  </a:moveTo>
                  <a:cubicBezTo>
                    <a:pt x="7" y="116"/>
                    <a:pt x="6" y="116"/>
                    <a:pt x="4" y="115"/>
                  </a:cubicBezTo>
                  <a:cubicBezTo>
                    <a:pt x="1" y="113"/>
                    <a:pt x="0" y="109"/>
                    <a:pt x="2" y="105"/>
                  </a:cubicBezTo>
                  <a:cubicBezTo>
                    <a:pt x="14" y="85"/>
                    <a:pt x="19" y="61"/>
                    <a:pt x="19" y="34"/>
                  </a:cubicBezTo>
                  <a:cubicBezTo>
                    <a:pt x="19" y="24"/>
                    <a:pt x="22" y="14"/>
                    <a:pt x="27" y="5"/>
                  </a:cubicBezTo>
                  <a:cubicBezTo>
                    <a:pt x="29" y="1"/>
                    <a:pt x="34" y="0"/>
                    <a:pt x="37" y="2"/>
                  </a:cubicBezTo>
                  <a:cubicBezTo>
                    <a:pt x="41" y="4"/>
                    <a:pt x="42" y="8"/>
                    <a:pt x="40" y="12"/>
                  </a:cubicBezTo>
                  <a:cubicBezTo>
                    <a:pt x="36" y="19"/>
                    <a:pt x="34" y="26"/>
                    <a:pt x="34" y="34"/>
                  </a:cubicBezTo>
                  <a:cubicBezTo>
                    <a:pt x="34" y="64"/>
                    <a:pt x="28" y="90"/>
                    <a:pt x="15" y="112"/>
                  </a:cubicBezTo>
                  <a:cubicBezTo>
                    <a:pt x="13" y="115"/>
                    <a:pt x="11" y="116"/>
                    <a:pt x="8" y="1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61" name="Freeform 89">
              <a:extLst>
                <a:ext uri="{FF2B5EF4-FFF2-40B4-BE49-F238E27FC236}">
                  <a16:creationId xmlns:a16="http://schemas.microsoft.com/office/drawing/2014/main" id="{69E73BBF-5140-63BF-25D8-2DBDA8BAF496}"/>
                </a:ext>
              </a:extLst>
            </p:cNvPr>
            <p:cNvSpPr>
              <a:spLocks/>
            </p:cNvSpPr>
            <p:nvPr/>
          </p:nvSpPr>
          <p:spPr bwMode="auto">
            <a:xfrm>
              <a:off x="3890963" y="4186238"/>
              <a:ext cx="155575" cy="330200"/>
            </a:xfrm>
            <a:custGeom>
              <a:avLst/>
              <a:gdLst>
                <a:gd name="T0" fmla="*/ 32 w 85"/>
                <a:gd name="T1" fmla="*/ 180 h 180"/>
                <a:gd name="T2" fmla="*/ 27 w 85"/>
                <a:gd name="T3" fmla="*/ 178 h 180"/>
                <a:gd name="T4" fmla="*/ 26 w 85"/>
                <a:gd name="T5" fmla="*/ 168 h 180"/>
                <a:gd name="T6" fmla="*/ 70 w 85"/>
                <a:gd name="T7" fmla="*/ 34 h 180"/>
                <a:gd name="T8" fmla="*/ 51 w 85"/>
                <a:gd name="T9" fmla="*/ 15 h 180"/>
                <a:gd name="T10" fmla="*/ 32 w 85"/>
                <a:gd name="T11" fmla="*/ 34 h 180"/>
                <a:gd name="T12" fmla="*/ 15 w 85"/>
                <a:gd name="T13" fmla="*/ 113 h 180"/>
                <a:gd name="T14" fmla="*/ 5 w 85"/>
                <a:gd name="T15" fmla="*/ 117 h 180"/>
                <a:gd name="T16" fmla="*/ 1 w 85"/>
                <a:gd name="T17" fmla="*/ 107 h 180"/>
                <a:gd name="T18" fmla="*/ 17 w 85"/>
                <a:gd name="T19" fmla="*/ 34 h 180"/>
                <a:gd name="T20" fmla="*/ 51 w 85"/>
                <a:gd name="T21" fmla="*/ 0 h 180"/>
                <a:gd name="T22" fmla="*/ 85 w 85"/>
                <a:gd name="T23" fmla="*/ 34 h 180"/>
                <a:gd name="T24" fmla="*/ 37 w 85"/>
                <a:gd name="T25" fmla="*/ 177 h 180"/>
                <a:gd name="T26" fmla="*/ 32 w 85"/>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80">
                  <a:moveTo>
                    <a:pt x="32" y="180"/>
                  </a:moveTo>
                  <a:cubicBezTo>
                    <a:pt x="30" y="180"/>
                    <a:pt x="28" y="179"/>
                    <a:pt x="27" y="178"/>
                  </a:cubicBezTo>
                  <a:cubicBezTo>
                    <a:pt x="24" y="176"/>
                    <a:pt x="23" y="171"/>
                    <a:pt x="26" y="168"/>
                  </a:cubicBezTo>
                  <a:cubicBezTo>
                    <a:pt x="55" y="131"/>
                    <a:pt x="70" y="85"/>
                    <a:pt x="70" y="34"/>
                  </a:cubicBezTo>
                  <a:cubicBezTo>
                    <a:pt x="70" y="23"/>
                    <a:pt x="62" y="15"/>
                    <a:pt x="51" y="15"/>
                  </a:cubicBezTo>
                  <a:cubicBezTo>
                    <a:pt x="40" y="15"/>
                    <a:pt x="32" y="23"/>
                    <a:pt x="32" y="34"/>
                  </a:cubicBezTo>
                  <a:cubicBezTo>
                    <a:pt x="32" y="63"/>
                    <a:pt x="26" y="89"/>
                    <a:pt x="15" y="113"/>
                  </a:cubicBezTo>
                  <a:cubicBezTo>
                    <a:pt x="13" y="117"/>
                    <a:pt x="9" y="118"/>
                    <a:pt x="5" y="117"/>
                  </a:cubicBezTo>
                  <a:cubicBezTo>
                    <a:pt x="1" y="115"/>
                    <a:pt x="0" y="110"/>
                    <a:pt x="1" y="107"/>
                  </a:cubicBezTo>
                  <a:cubicBezTo>
                    <a:pt x="12" y="85"/>
                    <a:pt x="17" y="60"/>
                    <a:pt x="17" y="34"/>
                  </a:cubicBezTo>
                  <a:cubicBezTo>
                    <a:pt x="17" y="15"/>
                    <a:pt x="32" y="0"/>
                    <a:pt x="51" y="0"/>
                  </a:cubicBezTo>
                  <a:cubicBezTo>
                    <a:pt x="70" y="0"/>
                    <a:pt x="85" y="15"/>
                    <a:pt x="85" y="34"/>
                  </a:cubicBezTo>
                  <a:cubicBezTo>
                    <a:pt x="85" y="88"/>
                    <a:pt x="69" y="138"/>
                    <a:pt x="37" y="177"/>
                  </a:cubicBezTo>
                  <a:cubicBezTo>
                    <a:pt x="36" y="179"/>
                    <a:pt x="34" y="180"/>
                    <a:pt x="32" y="1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62" name="Freeform 90">
              <a:extLst>
                <a:ext uri="{FF2B5EF4-FFF2-40B4-BE49-F238E27FC236}">
                  <a16:creationId xmlns:a16="http://schemas.microsoft.com/office/drawing/2014/main" id="{59D6F24F-49C5-B00E-7FC0-AECC9BEC9F23}"/>
                </a:ext>
              </a:extLst>
            </p:cNvPr>
            <p:cNvSpPr>
              <a:spLocks/>
            </p:cNvSpPr>
            <p:nvPr/>
          </p:nvSpPr>
          <p:spPr bwMode="auto">
            <a:xfrm>
              <a:off x="3844926" y="4405313"/>
              <a:ext cx="55563" cy="63500"/>
            </a:xfrm>
            <a:custGeom>
              <a:avLst/>
              <a:gdLst>
                <a:gd name="T0" fmla="*/ 9 w 31"/>
                <a:gd name="T1" fmla="*/ 34 h 34"/>
                <a:gd name="T2" fmla="*/ 4 w 31"/>
                <a:gd name="T3" fmla="*/ 33 h 34"/>
                <a:gd name="T4" fmla="*/ 3 w 31"/>
                <a:gd name="T5" fmla="*/ 22 h 34"/>
                <a:gd name="T6" fmla="*/ 17 w 31"/>
                <a:gd name="T7" fmla="*/ 4 h 34"/>
                <a:gd name="T8" fmla="*/ 27 w 31"/>
                <a:gd name="T9" fmla="*/ 2 h 34"/>
                <a:gd name="T10" fmla="*/ 29 w 31"/>
                <a:gd name="T11" fmla="*/ 12 h 34"/>
                <a:gd name="T12" fmla="*/ 14 w 31"/>
                <a:gd name="T13" fmla="*/ 32 h 34"/>
                <a:gd name="T14" fmla="*/ 9 w 31"/>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9" y="34"/>
                  </a:moveTo>
                  <a:cubicBezTo>
                    <a:pt x="7" y="34"/>
                    <a:pt x="5" y="34"/>
                    <a:pt x="4" y="33"/>
                  </a:cubicBezTo>
                  <a:cubicBezTo>
                    <a:pt x="1" y="30"/>
                    <a:pt x="0" y="25"/>
                    <a:pt x="3" y="22"/>
                  </a:cubicBezTo>
                  <a:cubicBezTo>
                    <a:pt x="8" y="17"/>
                    <a:pt x="13" y="11"/>
                    <a:pt x="17" y="4"/>
                  </a:cubicBezTo>
                  <a:cubicBezTo>
                    <a:pt x="19" y="1"/>
                    <a:pt x="23" y="0"/>
                    <a:pt x="27" y="2"/>
                  </a:cubicBezTo>
                  <a:cubicBezTo>
                    <a:pt x="30" y="4"/>
                    <a:pt x="31" y="9"/>
                    <a:pt x="29" y="12"/>
                  </a:cubicBezTo>
                  <a:cubicBezTo>
                    <a:pt x="25" y="19"/>
                    <a:pt x="19" y="26"/>
                    <a:pt x="14" y="32"/>
                  </a:cubicBezTo>
                  <a:cubicBezTo>
                    <a:pt x="13" y="34"/>
                    <a:pt x="11" y="34"/>
                    <a:pt x="9" y="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63" name="Freeform 91">
              <a:extLst>
                <a:ext uri="{FF2B5EF4-FFF2-40B4-BE49-F238E27FC236}">
                  <a16:creationId xmlns:a16="http://schemas.microsoft.com/office/drawing/2014/main" id="{04BEA6DB-4D4D-7BF7-4878-19A4E624E09C}"/>
                </a:ext>
              </a:extLst>
            </p:cNvPr>
            <p:cNvSpPr>
              <a:spLocks/>
            </p:cNvSpPr>
            <p:nvPr/>
          </p:nvSpPr>
          <p:spPr bwMode="auto">
            <a:xfrm>
              <a:off x="4067176" y="4125913"/>
              <a:ext cx="109538" cy="352425"/>
            </a:xfrm>
            <a:custGeom>
              <a:avLst/>
              <a:gdLst>
                <a:gd name="T0" fmla="*/ 16 w 59"/>
                <a:gd name="T1" fmla="*/ 193 h 193"/>
                <a:gd name="T2" fmla="*/ 11 w 59"/>
                <a:gd name="T3" fmla="*/ 191 h 193"/>
                <a:gd name="T4" fmla="*/ 11 w 59"/>
                <a:gd name="T5" fmla="*/ 147 h 193"/>
                <a:gd name="T6" fmla="*/ 13 w 59"/>
                <a:gd name="T7" fmla="*/ 141 h 193"/>
                <a:gd name="T8" fmla="*/ 20 w 59"/>
                <a:gd name="T9" fmla="*/ 110 h 193"/>
                <a:gd name="T10" fmla="*/ 28 w 59"/>
                <a:gd name="T11" fmla="*/ 104 h 193"/>
                <a:gd name="T12" fmla="*/ 34 w 59"/>
                <a:gd name="T13" fmla="*/ 112 h 193"/>
                <a:gd name="T14" fmla="*/ 27 w 59"/>
                <a:gd name="T15" fmla="*/ 146 h 193"/>
                <a:gd name="T16" fmla="*/ 25 w 59"/>
                <a:gd name="T17" fmla="*/ 152 h 193"/>
                <a:gd name="T18" fmla="*/ 20 w 59"/>
                <a:gd name="T19" fmla="*/ 171 h 193"/>
                <a:gd name="T20" fmla="*/ 44 w 59"/>
                <a:gd name="T21" fmla="*/ 99 h 193"/>
                <a:gd name="T22" fmla="*/ 6 w 59"/>
                <a:gd name="T23" fmla="*/ 14 h 193"/>
                <a:gd name="T24" fmla="*/ 4 w 59"/>
                <a:gd name="T25" fmla="*/ 4 h 193"/>
                <a:gd name="T26" fmla="*/ 15 w 59"/>
                <a:gd name="T27" fmla="*/ 2 h 193"/>
                <a:gd name="T28" fmla="*/ 59 w 59"/>
                <a:gd name="T29" fmla="*/ 99 h 193"/>
                <a:gd name="T30" fmla="*/ 21 w 59"/>
                <a:gd name="T31" fmla="*/ 191 h 193"/>
                <a:gd name="T32" fmla="*/ 16 w 59"/>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93">
                  <a:moveTo>
                    <a:pt x="16" y="193"/>
                  </a:moveTo>
                  <a:cubicBezTo>
                    <a:pt x="14" y="193"/>
                    <a:pt x="12" y="192"/>
                    <a:pt x="11" y="191"/>
                  </a:cubicBezTo>
                  <a:cubicBezTo>
                    <a:pt x="0" y="181"/>
                    <a:pt x="6" y="162"/>
                    <a:pt x="11" y="147"/>
                  </a:cubicBezTo>
                  <a:cubicBezTo>
                    <a:pt x="12" y="145"/>
                    <a:pt x="12" y="143"/>
                    <a:pt x="13" y="141"/>
                  </a:cubicBezTo>
                  <a:cubicBezTo>
                    <a:pt x="16" y="131"/>
                    <a:pt x="18" y="121"/>
                    <a:pt x="20" y="110"/>
                  </a:cubicBezTo>
                  <a:cubicBezTo>
                    <a:pt x="20" y="106"/>
                    <a:pt x="24" y="103"/>
                    <a:pt x="28" y="104"/>
                  </a:cubicBezTo>
                  <a:cubicBezTo>
                    <a:pt x="32" y="105"/>
                    <a:pt x="35" y="108"/>
                    <a:pt x="34" y="112"/>
                  </a:cubicBezTo>
                  <a:cubicBezTo>
                    <a:pt x="33" y="123"/>
                    <a:pt x="30" y="135"/>
                    <a:pt x="27" y="146"/>
                  </a:cubicBezTo>
                  <a:cubicBezTo>
                    <a:pt x="26" y="148"/>
                    <a:pt x="26" y="150"/>
                    <a:pt x="25" y="152"/>
                  </a:cubicBezTo>
                  <a:cubicBezTo>
                    <a:pt x="23" y="157"/>
                    <a:pt x="21" y="165"/>
                    <a:pt x="20" y="171"/>
                  </a:cubicBezTo>
                  <a:cubicBezTo>
                    <a:pt x="35" y="153"/>
                    <a:pt x="44" y="127"/>
                    <a:pt x="44" y="99"/>
                  </a:cubicBezTo>
                  <a:cubicBezTo>
                    <a:pt x="44" y="63"/>
                    <a:pt x="30" y="32"/>
                    <a:pt x="6" y="14"/>
                  </a:cubicBezTo>
                  <a:cubicBezTo>
                    <a:pt x="3" y="12"/>
                    <a:pt x="2" y="7"/>
                    <a:pt x="4" y="4"/>
                  </a:cubicBezTo>
                  <a:cubicBezTo>
                    <a:pt x="7" y="1"/>
                    <a:pt x="11" y="0"/>
                    <a:pt x="15" y="2"/>
                  </a:cubicBezTo>
                  <a:cubicBezTo>
                    <a:pt x="43" y="23"/>
                    <a:pt x="59" y="58"/>
                    <a:pt x="59" y="99"/>
                  </a:cubicBezTo>
                  <a:cubicBezTo>
                    <a:pt x="59" y="137"/>
                    <a:pt x="45" y="170"/>
                    <a:pt x="21" y="191"/>
                  </a:cubicBezTo>
                  <a:cubicBezTo>
                    <a:pt x="19" y="192"/>
                    <a:pt x="17" y="193"/>
                    <a:pt x="16" y="19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64" name="Freeform 92">
              <a:extLst>
                <a:ext uri="{FF2B5EF4-FFF2-40B4-BE49-F238E27FC236}">
                  <a16:creationId xmlns:a16="http://schemas.microsoft.com/office/drawing/2014/main" id="{54670EB2-1B40-8C38-F292-9316BCA81C7C}"/>
                </a:ext>
              </a:extLst>
            </p:cNvPr>
            <p:cNvSpPr>
              <a:spLocks/>
            </p:cNvSpPr>
            <p:nvPr/>
          </p:nvSpPr>
          <p:spPr bwMode="auto">
            <a:xfrm>
              <a:off x="4102101" y="4233863"/>
              <a:ext cx="31750" cy="63500"/>
            </a:xfrm>
            <a:custGeom>
              <a:avLst/>
              <a:gdLst>
                <a:gd name="T0" fmla="*/ 10 w 17"/>
                <a:gd name="T1" fmla="*/ 35 h 35"/>
                <a:gd name="T2" fmla="*/ 2 w 17"/>
                <a:gd name="T3" fmla="*/ 28 h 35"/>
                <a:gd name="T4" fmla="*/ 1 w 17"/>
                <a:gd name="T5" fmla="*/ 10 h 35"/>
                <a:gd name="T6" fmla="*/ 6 w 17"/>
                <a:gd name="T7" fmla="*/ 1 h 35"/>
                <a:gd name="T8" fmla="*/ 15 w 17"/>
                <a:gd name="T9" fmla="*/ 7 h 35"/>
                <a:gd name="T10" fmla="*/ 17 w 17"/>
                <a:gd name="T11" fmla="*/ 28 h 35"/>
                <a:gd name="T12" fmla="*/ 10 w 17"/>
                <a:gd name="T13" fmla="*/ 35 h 35"/>
                <a:gd name="T14" fmla="*/ 10 w 17"/>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5">
                  <a:moveTo>
                    <a:pt x="10" y="35"/>
                  </a:moveTo>
                  <a:cubicBezTo>
                    <a:pt x="6" y="35"/>
                    <a:pt x="2" y="32"/>
                    <a:pt x="2" y="28"/>
                  </a:cubicBezTo>
                  <a:cubicBezTo>
                    <a:pt x="2" y="17"/>
                    <a:pt x="1" y="10"/>
                    <a:pt x="1" y="10"/>
                  </a:cubicBezTo>
                  <a:cubicBezTo>
                    <a:pt x="0" y="6"/>
                    <a:pt x="2" y="2"/>
                    <a:pt x="6" y="1"/>
                  </a:cubicBezTo>
                  <a:cubicBezTo>
                    <a:pt x="10" y="0"/>
                    <a:pt x="14" y="3"/>
                    <a:pt x="15" y="7"/>
                  </a:cubicBezTo>
                  <a:cubicBezTo>
                    <a:pt x="15" y="7"/>
                    <a:pt x="17" y="15"/>
                    <a:pt x="17" y="28"/>
                  </a:cubicBezTo>
                  <a:cubicBezTo>
                    <a:pt x="17" y="32"/>
                    <a:pt x="14" y="35"/>
                    <a:pt x="10" y="35"/>
                  </a:cubicBezTo>
                  <a:cubicBezTo>
                    <a:pt x="10" y="35"/>
                    <a:pt x="10" y="35"/>
                    <a:pt x="10"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65" name="Freeform 93">
              <a:extLst>
                <a:ext uri="{FF2B5EF4-FFF2-40B4-BE49-F238E27FC236}">
                  <a16:creationId xmlns:a16="http://schemas.microsoft.com/office/drawing/2014/main" id="{5CC9AB02-25B9-C9A0-B951-7602EEB36B03}"/>
                </a:ext>
              </a:extLst>
            </p:cNvPr>
            <p:cNvSpPr>
              <a:spLocks/>
            </p:cNvSpPr>
            <p:nvPr/>
          </p:nvSpPr>
          <p:spPr bwMode="auto">
            <a:xfrm>
              <a:off x="3822701" y="4216400"/>
              <a:ext cx="46038" cy="115888"/>
            </a:xfrm>
            <a:custGeom>
              <a:avLst/>
              <a:gdLst>
                <a:gd name="T0" fmla="*/ 9 w 25"/>
                <a:gd name="T1" fmla="*/ 63 h 63"/>
                <a:gd name="T2" fmla="*/ 6 w 25"/>
                <a:gd name="T3" fmla="*/ 62 h 63"/>
                <a:gd name="T4" fmla="*/ 2 w 25"/>
                <a:gd name="T5" fmla="*/ 53 h 63"/>
                <a:gd name="T6" fmla="*/ 7 w 25"/>
                <a:gd name="T7" fmla="*/ 24 h 63"/>
                <a:gd name="T8" fmla="*/ 9 w 25"/>
                <a:gd name="T9" fmla="*/ 6 h 63"/>
                <a:gd name="T10" fmla="*/ 19 w 25"/>
                <a:gd name="T11" fmla="*/ 1 h 63"/>
                <a:gd name="T12" fmla="*/ 24 w 25"/>
                <a:gd name="T13" fmla="*/ 10 h 63"/>
                <a:gd name="T14" fmla="*/ 22 w 25"/>
                <a:gd name="T15" fmla="*/ 25 h 63"/>
                <a:gd name="T16" fmla="*/ 16 w 25"/>
                <a:gd name="T17" fmla="*/ 58 h 63"/>
                <a:gd name="T18" fmla="*/ 9 w 25"/>
                <a:gd name="T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3">
                  <a:moveTo>
                    <a:pt x="9" y="63"/>
                  </a:moveTo>
                  <a:cubicBezTo>
                    <a:pt x="8" y="63"/>
                    <a:pt x="7" y="63"/>
                    <a:pt x="6" y="62"/>
                  </a:cubicBezTo>
                  <a:cubicBezTo>
                    <a:pt x="2" y="61"/>
                    <a:pt x="0" y="57"/>
                    <a:pt x="2" y="53"/>
                  </a:cubicBezTo>
                  <a:cubicBezTo>
                    <a:pt x="5" y="44"/>
                    <a:pt x="6" y="33"/>
                    <a:pt x="7" y="24"/>
                  </a:cubicBezTo>
                  <a:cubicBezTo>
                    <a:pt x="8" y="18"/>
                    <a:pt x="8" y="11"/>
                    <a:pt x="9" y="6"/>
                  </a:cubicBezTo>
                  <a:cubicBezTo>
                    <a:pt x="11" y="3"/>
                    <a:pt x="15" y="0"/>
                    <a:pt x="19" y="1"/>
                  </a:cubicBezTo>
                  <a:cubicBezTo>
                    <a:pt x="22" y="2"/>
                    <a:pt x="25" y="7"/>
                    <a:pt x="24" y="10"/>
                  </a:cubicBezTo>
                  <a:cubicBezTo>
                    <a:pt x="23" y="14"/>
                    <a:pt x="22" y="20"/>
                    <a:pt x="22" y="25"/>
                  </a:cubicBezTo>
                  <a:cubicBezTo>
                    <a:pt x="21" y="35"/>
                    <a:pt x="20" y="47"/>
                    <a:pt x="16" y="58"/>
                  </a:cubicBezTo>
                  <a:cubicBezTo>
                    <a:pt x="15" y="61"/>
                    <a:pt x="12" y="63"/>
                    <a:pt x="9" y="6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grpSp>
      <p:sp>
        <p:nvSpPr>
          <p:cNvPr id="253" name="Freeform 236">
            <a:extLst>
              <a:ext uri="{FF2B5EF4-FFF2-40B4-BE49-F238E27FC236}">
                <a16:creationId xmlns:a16="http://schemas.microsoft.com/office/drawing/2014/main" id="{B933C554-F158-8E46-420C-E79A5E2A1F67}"/>
              </a:ext>
            </a:extLst>
          </p:cNvPr>
          <p:cNvSpPr>
            <a:spLocks noEditPoints="1"/>
          </p:cNvSpPr>
          <p:nvPr/>
        </p:nvSpPr>
        <p:spPr bwMode="auto">
          <a:xfrm>
            <a:off x="11234781" y="3744475"/>
            <a:ext cx="312738" cy="385763"/>
          </a:xfrm>
          <a:custGeom>
            <a:avLst/>
            <a:gdLst>
              <a:gd name="T0" fmla="*/ 308 w 313"/>
              <a:gd name="T1" fmla="*/ 51 h 388"/>
              <a:gd name="T2" fmla="*/ 265 w 313"/>
              <a:gd name="T3" fmla="*/ 46 h 388"/>
              <a:gd name="T4" fmla="*/ 164 w 313"/>
              <a:gd name="T5" fmla="*/ 4 h 388"/>
              <a:gd name="T6" fmla="*/ 157 w 313"/>
              <a:gd name="T7" fmla="*/ 0 h 388"/>
              <a:gd name="T8" fmla="*/ 141 w 313"/>
              <a:gd name="T9" fmla="*/ 10 h 388"/>
              <a:gd name="T10" fmla="*/ 57 w 313"/>
              <a:gd name="T11" fmla="*/ 45 h 388"/>
              <a:gd name="T12" fmla="*/ 6 w 313"/>
              <a:gd name="T13" fmla="*/ 51 h 388"/>
              <a:gd name="T14" fmla="*/ 0 w 313"/>
              <a:gd name="T15" fmla="*/ 151 h 388"/>
              <a:gd name="T16" fmla="*/ 0 w 313"/>
              <a:gd name="T17" fmla="*/ 156 h 388"/>
              <a:gd name="T18" fmla="*/ 2 w 313"/>
              <a:gd name="T19" fmla="*/ 180 h 388"/>
              <a:gd name="T20" fmla="*/ 26 w 313"/>
              <a:gd name="T21" fmla="*/ 261 h 388"/>
              <a:gd name="T22" fmla="*/ 73 w 313"/>
              <a:gd name="T23" fmla="*/ 329 h 388"/>
              <a:gd name="T24" fmla="*/ 103 w 313"/>
              <a:gd name="T25" fmla="*/ 356 h 388"/>
              <a:gd name="T26" fmla="*/ 163 w 313"/>
              <a:gd name="T27" fmla="*/ 386 h 388"/>
              <a:gd name="T28" fmla="*/ 239 w 313"/>
              <a:gd name="T29" fmla="*/ 330 h 388"/>
              <a:gd name="T30" fmla="*/ 290 w 313"/>
              <a:gd name="T31" fmla="*/ 256 h 388"/>
              <a:gd name="T32" fmla="*/ 313 w 313"/>
              <a:gd name="T33" fmla="*/ 172 h 388"/>
              <a:gd name="T34" fmla="*/ 313 w 313"/>
              <a:gd name="T35" fmla="*/ 159 h 388"/>
              <a:gd name="T36" fmla="*/ 313 w 313"/>
              <a:gd name="T37" fmla="*/ 52 h 388"/>
              <a:gd name="T38" fmla="*/ 154 w 313"/>
              <a:gd name="T39" fmla="*/ 347 h 388"/>
              <a:gd name="T40" fmla="*/ 35 w 313"/>
              <a:gd name="T41" fmla="*/ 152 h 388"/>
              <a:gd name="T42" fmla="*/ 38 w 313"/>
              <a:gd name="T43" fmla="*/ 85 h 388"/>
              <a:gd name="T44" fmla="*/ 154 w 313"/>
              <a:gd name="T45" fmla="*/ 44 h 388"/>
              <a:gd name="T46" fmla="*/ 157 w 313"/>
              <a:gd name="T47" fmla="*/ 46 h 388"/>
              <a:gd name="T48" fmla="*/ 157 w 313"/>
              <a:gd name="T49" fmla="*/ 200 h 388"/>
              <a:gd name="T50" fmla="*/ 121 w 313"/>
              <a:gd name="T51" fmla="*/ 164 h 388"/>
              <a:gd name="T52" fmla="*/ 97 w 313"/>
              <a:gd name="T53" fmla="*/ 185 h 388"/>
              <a:gd name="T54" fmla="*/ 155 w 313"/>
              <a:gd name="T55" fmla="*/ 246 h 388"/>
              <a:gd name="T56" fmla="*/ 157 w 313"/>
              <a:gd name="T57" fmla="*/ 346 h 388"/>
              <a:gd name="T58" fmla="*/ 159 w 313"/>
              <a:gd name="T59" fmla="*/ 246 h 388"/>
              <a:gd name="T60" fmla="*/ 157 w 313"/>
              <a:gd name="T61" fmla="*/ 206 h 388"/>
              <a:gd name="T62" fmla="*/ 218 w 313"/>
              <a:gd name="T63" fmla="*/ 140 h 388"/>
              <a:gd name="T64" fmla="*/ 242 w 313"/>
              <a:gd name="T65" fmla="*/ 1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88">
                <a:moveTo>
                  <a:pt x="313" y="52"/>
                </a:moveTo>
                <a:cubicBezTo>
                  <a:pt x="312" y="51"/>
                  <a:pt x="310" y="51"/>
                  <a:pt x="308" y="51"/>
                </a:cubicBezTo>
                <a:cubicBezTo>
                  <a:pt x="302" y="51"/>
                  <a:pt x="297" y="51"/>
                  <a:pt x="292" y="50"/>
                </a:cubicBezTo>
                <a:cubicBezTo>
                  <a:pt x="283" y="49"/>
                  <a:pt x="274" y="48"/>
                  <a:pt x="265" y="46"/>
                </a:cubicBezTo>
                <a:cubicBezTo>
                  <a:pt x="243" y="42"/>
                  <a:pt x="223" y="36"/>
                  <a:pt x="203" y="26"/>
                </a:cubicBezTo>
                <a:cubicBezTo>
                  <a:pt x="189" y="20"/>
                  <a:pt x="176" y="13"/>
                  <a:pt x="164" y="4"/>
                </a:cubicBezTo>
                <a:cubicBezTo>
                  <a:pt x="162" y="3"/>
                  <a:pt x="160" y="1"/>
                  <a:pt x="157" y="0"/>
                </a:cubicBezTo>
                <a:cubicBezTo>
                  <a:pt x="157" y="0"/>
                  <a:pt x="157" y="0"/>
                  <a:pt x="157" y="0"/>
                </a:cubicBezTo>
                <a:cubicBezTo>
                  <a:pt x="155" y="1"/>
                  <a:pt x="154" y="1"/>
                  <a:pt x="152" y="2"/>
                </a:cubicBezTo>
                <a:cubicBezTo>
                  <a:pt x="149" y="5"/>
                  <a:pt x="145" y="7"/>
                  <a:pt x="141" y="10"/>
                </a:cubicBezTo>
                <a:cubicBezTo>
                  <a:pt x="129" y="17"/>
                  <a:pt x="117" y="24"/>
                  <a:pt x="104" y="29"/>
                </a:cubicBezTo>
                <a:cubicBezTo>
                  <a:pt x="89" y="36"/>
                  <a:pt x="73" y="41"/>
                  <a:pt x="57" y="45"/>
                </a:cubicBezTo>
                <a:cubicBezTo>
                  <a:pt x="45" y="47"/>
                  <a:pt x="34" y="49"/>
                  <a:pt x="22" y="50"/>
                </a:cubicBezTo>
                <a:cubicBezTo>
                  <a:pt x="17" y="51"/>
                  <a:pt x="11" y="51"/>
                  <a:pt x="6" y="51"/>
                </a:cubicBezTo>
                <a:cubicBezTo>
                  <a:pt x="4" y="51"/>
                  <a:pt x="2" y="51"/>
                  <a:pt x="0" y="52"/>
                </a:cubicBezTo>
                <a:cubicBezTo>
                  <a:pt x="0" y="85"/>
                  <a:pt x="0" y="118"/>
                  <a:pt x="0" y="151"/>
                </a:cubicBezTo>
                <a:cubicBezTo>
                  <a:pt x="1" y="152"/>
                  <a:pt x="0" y="153"/>
                  <a:pt x="0" y="154"/>
                </a:cubicBezTo>
                <a:cubicBezTo>
                  <a:pt x="0" y="155"/>
                  <a:pt x="0" y="156"/>
                  <a:pt x="0" y="156"/>
                </a:cubicBezTo>
                <a:cubicBezTo>
                  <a:pt x="0" y="157"/>
                  <a:pt x="0" y="158"/>
                  <a:pt x="0" y="158"/>
                </a:cubicBezTo>
                <a:cubicBezTo>
                  <a:pt x="1" y="166"/>
                  <a:pt x="1" y="173"/>
                  <a:pt x="2" y="180"/>
                </a:cubicBezTo>
                <a:cubicBezTo>
                  <a:pt x="3" y="192"/>
                  <a:pt x="6" y="204"/>
                  <a:pt x="9" y="215"/>
                </a:cubicBezTo>
                <a:cubicBezTo>
                  <a:pt x="13" y="231"/>
                  <a:pt x="19" y="246"/>
                  <a:pt x="26" y="261"/>
                </a:cubicBezTo>
                <a:cubicBezTo>
                  <a:pt x="32" y="274"/>
                  <a:pt x="40" y="286"/>
                  <a:pt x="48" y="298"/>
                </a:cubicBezTo>
                <a:cubicBezTo>
                  <a:pt x="56" y="309"/>
                  <a:pt x="64" y="320"/>
                  <a:pt x="73" y="329"/>
                </a:cubicBezTo>
                <a:cubicBezTo>
                  <a:pt x="78" y="334"/>
                  <a:pt x="82" y="338"/>
                  <a:pt x="87" y="342"/>
                </a:cubicBezTo>
                <a:cubicBezTo>
                  <a:pt x="92" y="347"/>
                  <a:pt x="97" y="352"/>
                  <a:pt x="103" y="356"/>
                </a:cubicBezTo>
                <a:cubicBezTo>
                  <a:pt x="118" y="368"/>
                  <a:pt x="134" y="378"/>
                  <a:pt x="151" y="386"/>
                </a:cubicBezTo>
                <a:cubicBezTo>
                  <a:pt x="155" y="388"/>
                  <a:pt x="159" y="388"/>
                  <a:pt x="163" y="386"/>
                </a:cubicBezTo>
                <a:cubicBezTo>
                  <a:pt x="169" y="383"/>
                  <a:pt x="174" y="380"/>
                  <a:pt x="179" y="377"/>
                </a:cubicBezTo>
                <a:cubicBezTo>
                  <a:pt x="202" y="364"/>
                  <a:pt x="222" y="349"/>
                  <a:pt x="239" y="330"/>
                </a:cubicBezTo>
                <a:cubicBezTo>
                  <a:pt x="247" y="322"/>
                  <a:pt x="254" y="314"/>
                  <a:pt x="261" y="305"/>
                </a:cubicBezTo>
                <a:cubicBezTo>
                  <a:pt x="272" y="290"/>
                  <a:pt x="282" y="274"/>
                  <a:pt x="290" y="256"/>
                </a:cubicBezTo>
                <a:cubicBezTo>
                  <a:pt x="298" y="238"/>
                  <a:pt x="305" y="219"/>
                  <a:pt x="309" y="199"/>
                </a:cubicBezTo>
                <a:cubicBezTo>
                  <a:pt x="311" y="190"/>
                  <a:pt x="312" y="181"/>
                  <a:pt x="313" y="172"/>
                </a:cubicBezTo>
                <a:cubicBezTo>
                  <a:pt x="313" y="169"/>
                  <a:pt x="313" y="165"/>
                  <a:pt x="313" y="162"/>
                </a:cubicBezTo>
                <a:cubicBezTo>
                  <a:pt x="313" y="161"/>
                  <a:pt x="313" y="160"/>
                  <a:pt x="313" y="159"/>
                </a:cubicBezTo>
                <a:cubicBezTo>
                  <a:pt x="313" y="158"/>
                  <a:pt x="313" y="157"/>
                  <a:pt x="313" y="156"/>
                </a:cubicBezTo>
                <a:cubicBezTo>
                  <a:pt x="313" y="122"/>
                  <a:pt x="313" y="87"/>
                  <a:pt x="313" y="52"/>
                </a:cubicBezTo>
                <a:close/>
                <a:moveTo>
                  <a:pt x="157" y="346"/>
                </a:moveTo>
                <a:cubicBezTo>
                  <a:pt x="157" y="349"/>
                  <a:pt x="157" y="349"/>
                  <a:pt x="154" y="347"/>
                </a:cubicBezTo>
                <a:cubicBezTo>
                  <a:pt x="97" y="314"/>
                  <a:pt x="59" y="264"/>
                  <a:pt x="42" y="200"/>
                </a:cubicBezTo>
                <a:cubicBezTo>
                  <a:pt x="38" y="184"/>
                  <a:pt x="36" y="168"/>
                  <a:pt x="35" y="152"/>
                </a:cubicBezTo>
                <a:cubicBezTo>
                  <a:pt x="35" y="130"/>
                  <a:pt x="35" y="108"/>
                  <a:pt x="35" y="87"/>
                </a:cubicBezTo>
                <a:cubicBezTo>
                  <a:pt x="35" y="84"/>
                  <a:pt x="36" y="85"/>
                  <a:pt x="38" y="85"/>
                </a:cubicBezTo>
                <a:cubicBezTo>
                  <a:pt x="52" y="83"/>
                  <a:pt x="67" y="80"/>
                  <a:pt x="81" y="76"/>
                </a:cubicBezTo>
                <a:cubicBezTo>
                  <a:pt x="107" y="68"/>
                  <a:pt x="131" y="58"/>
                  <a:pt x="154" y="44"/>
                </a:cubicBezTo>
                <a:cubicBezTo>
                  <a:pt x="155" y="44"/>
                  <a:pt x="156" y="43"/>
                  <a:pt x="157" y="43"/>
                </a:cubicBezTo>
                <a:cubicBezTo>
                  <a:pt x="157" y="44"/>
                  <a:pt x="157" y="45"/>
                  <a:pt x="157" y="46"/>
                </a:cubicBezTo>
                <a:cubicBezTo>
                  <a:pt x="157" y="96"/>
                  <a:pt x="157" y="147"/>
                  <a:pt x="157" y="197"/>
                </a:cubicBezTo>
                <a:cubicBezTo>
                  <a:pt x="157" y="198"/>
                  <a:pt x="157" y="199"/>
                  <a:pt x="157" y="200"/>
                </a:cubicBezTo>
                <a:cubicBezTo>
                  <a:pt x="156" y="199"/>
                  <a:pt x="155" y="199"/>
                  <a:pt x="155" y="198"/>
                </a:cubicBezTo>
                <a:cubicBezTo>
                  <a:pt x="143" y="187"/>
                  <a:pt x="132" y="176"/>
                  <a:pt x="121" y="164"/>
                </a:cubicBezTo>
                <a:cubicBezTo>
                  <a:pt x="120" y="163"/>
                  <a:pt x="119" y="163"/>
                  <a:pt x="118" y="164"/>
                </a:cubicBezTo>
                <a:cubicBezTo>
                  <a:pt x="111" y="171"/>
                  <a:pt x="104" y="178"/>
                  <a:pt x="97" y="185"/>
                </a:cubicBezTo>
                <a:cubicBezTo>
                  <a:pt x="96" y="186"/>
                  <a:pt x="96" y="187"/>
                  <a:pt x="97" y="188"/>
                </a:cubicBezTo>
                <a:cubicBezTo>
                  <a:pt x="117" y="207"/>
                  <a:pt x="136" y="227"/>
                  <a:pt x="155" y="246"/>
                </a:cubicBezTo>
                <a:cubicBezTo>
                  <a:pt x="156" y="247"/>
                  <a:pt x="157" y="248"/>
                  <a:pt x="157" y="250"/>
                </a:cubicBezTo>
                <a:cubicBezTo>
                  <a:pt x="157" y="282"/>
                  <a:pt x="157" y="314"/>
                  <a:pt x="157" y="346"/>
                </a:cubicBezTo>
                <a:close/>
                <a:moveTo>
                  <a:pt x="242" y="163"/>
                </a:moveTo>
                <a:cubicBezTo>
                  <a:pt x="214" y="190"/>
                  <a:pt x="186" y="218"/>
                  <a:pt x="159" y="246"/>
                </a:cubicBezTo>
                <a:cubicBezTo>
                  <a:pt x="158" y="246"/>
                  <a:pt x="158" y="247"/>
                  <a:pt x="157" y="247"/>
                </a:cubicBezTo>
                <a:cubicBezTo>
                  <a:pt x="157" y="233"/>
                  <a:pt x="157" y="219"/>
                  <a:pt x="157" y="206"/>
                </a:cubicBezTo>
                <a:cubicBezTo>
                  <a:pt x="157" y="202"/>
                  <a:pt x="158" y="199"/>
                  <a:pt x="161" y="197"/>
                </a:cubicBezTo>
                <a:cubicBezTo>
                  <a:pt x="180" y="178"/>
                  <a:pt x="199" y="159"/>
                  <a:pt x="218" y="140"/>
                </a:cubicBezTo>
                <a:cubicBezTo>
                  <a:pt x="219" y="138"/>
                  <a:pt x="220" y="138"/>
                  <a:pt x="222" y="140"/>
                </a:cubicBezTo>
                <a:cubicBezTo>
                  <a:pt x="228" y="146"/>
                  <a:pt x="235" y="153"/>
                  <a:pt x="242" y="160"/>
                </a:cubicBezTo>
                <a:cubicBezTo>
                  <a:pt x="243" y="161"/>
                  <a:pt x="243" y="161"/>
                  <a:pt x="242" y="163"/>
                </a:cubicBezTo>
                <a:close/>
              </a:path>
            </a:pathLst>
          </a:custGeom>
          <a:solidFill>
            <a:srgbClr val="FFFFFF"/>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Body)"/>
              <a:cs typeface="+mn-cs"/>
            </a:endParaRPr>
          </a:p>
        </p:txBody>
      </p:sp>
      <p:sp>
        <p:nvSpPr>
          <p:cNvPr id="254" name="Rechteck 21">
            <a:extLst>
              <a:ext uri="{FF2B5EF4-FFF2-40B4-BE49-F238E27FC236}">
                <a16:creationId xmlns:a16="http://schemas.microsoft.com/office/drawing/2014/main" id="{F578F68A-2313-72F1-3FF1-E18D84E7DEAB}"/>
              </a:ext>
            </a:extLst>
          </p:cNvPr>
          <p:cNvSpPr txBox="1">
            <a:spLocks/>
          </p:cNvSpPr>
          <p:nvPr/>
        </p:nvSpPr>
        <p:spPr bwMode="gray">
          <a:xfrm>
            <a:off x="10899104" y="3411408"/>
            <a:ext cx="957875" cy="168552"/>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chor="ctr">
            <a:noAutofit/>
          </a:bodyPr>
          <a:lstStyle>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Zero </a:t>
            </a:r>
            <a:b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br>
            <a:r>
              <a:rPr kumimoji="0" lang="en-US" sz="1200" b="0" i="0" u="none" strike="noStrike" kern="1200" cap="none" spc="0" normalizeH="0" baseline="0" noProof="0">
                <a:ln>
                  <a:noFill/>
                </a:ln>
                <a:solidFill>
                  <a:srgbClr val="FFFFFF"/>
                </a:solidFill>
                <a:effectLst/>
                <a:uLnTx/>
                <a:uFillTx/>
                <a:latin typeface="Arial (Body)"/>
                <a:ea typeface="Roboto Medium" panose="02000000000000000000" pitchFamily="2" charset="0"/>
                <a:cs typeface="+mn-cs"/>
              </a:rPr>
              <a:t>Trust</a:t>
            </a:r>
          </a:p>
        </p:txBody>
      </p:sp>
      <p:sp>
        <p:nvSpPr>
          <p:cNvPr id="3" name="Footer Placeholder 1">
            <a:extLst>
              <a:ext uri="{FF2B5EF4-FFF2-40B4-BE49-F238E27FC236}">
                <a16:creationId xmlns:a16="http://schemas.microsoft.com/office/drawing/2014/main" id="{F1CFA588-35A5-8DF9-B362-A306D34C480C}"/>
              </a:ext>
            </a:extLst>
          </p:cNvPr>
          <p:cNvSpPr>
            <a:spLocks noGrp="1"/>
          </p:cNvSpPr>
          <p:nvPr>
            <p:ph type="ftr" sz="quarter" idx="10"/>
          </p:nvPr>
        </p:nvSpPr>
        <p:spPr>
          <a:xfrm>
            <a:off x="228600" y="6556248"/>
            <a:ext cx="2590800" cy="182880"/>
          </a:xfrm>
          <a:prstGeom prst="rect">
            <a:avLst/>
          </a:prstGeom>
        </p:spPr>
        <p:txBody>
          <a:bodyPr wrap="none" anchor="ctr"/>
          <a:lstStyle>
            <a:lvl1pPr>
              <a:defRPr sz="800">
                <a:solidFill>
                  <a:schemeClr val="accent2"/>
                </a:solidFill>
              </a:defRPr>
            </a:lvl1p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1" lang="pt-BR" sz="800" b="0" i="0" u="none" strike="noStrike" kern="1200" cap="none" spc="0" normalizeH="0" baseline="0" noProof="0">
                <a:ln>
                  <a:noFill/>
                </a:ln>
                <a:solidFill>
                  <a:srgbClr val="6785C1"/>
                </a:solidFill>
                <a:effectLst/>
                <a:uLnTx/>
                <a:uFillTx/>
                <a:latin typeface="Arial"/>
                <a:cs typeface="+mn-cs"/>
              </a:rPr>
              <a:t>© 2023 NTT DATA, Inc.</a:t>
            </a:r>
            <a:r>
              <a:rPr kumimoji="1" lang="en-US" sz="800" b="0" i="0" u="none" strike="noStrike" kern="1200" cap="none" spc="0" normalizeH="0" baseline="0" noProof="0">
                <a:ln>
                  <a:noFill/>
                </a:ln>
                <a:solidFill>
                  <a:srgbClr val="6785C1"/>
                </a:solidFill>
                <a:effectLst/>
                <a:uLnTx/>
                <a:uFillTx/>
                <a:latin typeface="Arial"/>
                <a:cs typeface="+mn-cs"/>
              </a:rPr>
              <a:t> All rights reserved.</a:t>
            </a:r>
          </a:p>
        </p:txBody>
      </p:sp>
      <p:sp>
        <p:nvSpPr>
          <p:cNvPr id="5" name="Slide Number Placeholder 2">
            <a:extLst>
              <a:ext uri="{FF2B5EF4-FFF2-40B4-BE49-F238E27FC236}">
                <a16:creationId xmlns:a16="http://schemas.microsoft.com/office/drawing/2014/main" id="{49FD8595-4860-A60A-D303-E546DF6329E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2EA2340-BE12-4138-BE15-7C339B03EB4B}" type="slidenum">
              <a:rPr kumimoji="1" lang="en-US" sz="800" b="0" i="0" u="none" strike="noStrike" kern="1200" cap="none" spc="0" normalizeH="0" baseline="0" noProof="0" smtClean="0">
                <a:ln>
                  <a:noFill/>
                </a:ln>
                <a:solidFill>
                  <a:srgbClr val="6785C1"/>
                </a:solidFill>
                <a:effectLst/>
                <a:uLnTx/>
                <a:uFillTx/>
                <a:latin typeface="Arial"/>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1" lang="en-US" sz="800" b="0" i="0" u="none" strike="noStrike" kern="1200" cap="none" spc="0" normalizeH="0" baseline="0" noProof="0">
              <a:ln>
                <a:noFill/>
              </a:ln>
              <a:solidFill>
                <a:srgbClr val="6785C1"/>
              </a:solidFill>
              <a:effectLst/>
              <a:uLnTx/>
              <a:uFillTx/>
              <a:latin typeface="Arial"/>
              <a:cs typeface="+mn-cs"/>
            </a:endParaRPr>
          </a:p>
        </p:txBody>
      </p:sp>
    </p:spTree>
    <p:extLst>
      <p:ext uri="{BB962C8B-B14F-4D97-AF65-F5344CB8AC3E}">
        <p14:creationId xmlns:p14="http://schemas.microsoft.com/office/powerpoint/2010/main" val="292881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048AAA-E37F-4BB3-A0D6-1C709EAF9209}"/>
              </a:ext>
            </a:extLst>
          </p:cNvPr>
          <p:cNvSpPr>
            <a:spLocks noGrp="1"/>
          </p:cNvSpPr>
          <p:nvPr>
            <p:ph type="ftr" sz="quarter" idx="10"/>
          </p:nvPr>
        </p:nvSpPr>
        <p:spPr/>
        <p:txBody>
          <a:bodyPr/>
          <a:lstStyle/>
          <a:p>
            <a:r>
              <a:rPr lang="en-US" dirty="0"/>
              <a:t>© 2019 NTT DATA, Inc. All rights reserved.</a:t>
            </a:r>
          </a:p>
        </p:txBody>
      </p:sp>
      <p:sp>
        <p:nvSpPr>
          <p:cNvPr id="4" name="Slide Number Placeholder 3">
            <a:extLst>
              <a:ext uri="{FF2B5EF4-FFF2-40B4-BE49-F238E27FC236}">
                <a16:creationId xmlns:a16="http://schemas.microsoft.com/office/drawing/2014/main" id="{8A529FBE-7556-47F7-B8C1-419628F4A205}"/>
              </a:ext>
            </a:extLst>
          </p:cNvPr>
          <p:cNvSpPr>
            <a:spLocks noGrp="1"/>
          </p:cNvSpPr>
          <p:nvPr>
            <p:ph type="sldNum" sz="quarter" idx="11"/>
          </p:nvPr>
        </p:nvSpPr>
        <p:spPr/>
        <p:txBody>
          <a:bodyPr/>
          <a:lstStyle/>
          <a:p>
            <a:fld id="{92EA2340-BE12-4138-BE15-7C339B03EB4B}" type="slidenum">
              <a:rPr lang="en-US" smtClean="0"/>
              <a:pPr/>
              <a:t>6</a:t>
            </a:fld>
            <a:endParaRPr lang="en-US" dirty="0"/>
          </a:p>
        </p:txBody>
      </p:sp>
      <p:sp>
        <p:nvSpPr>
          <p:cNvPr id="6" name="Title 5">
            <a:extLst>
              <a:ext uri="{FF2B5EF4-FFF2-40B4-BE49-F238E27FC236}">
                <a16:creationId xmlns:a16="http://schemas.microsoft.com/office/drawing/2014/main" id="{02C44725-F9D2-4D76-B165-6EBF0AB07CBD}"/>
              </a:ext>
            </a:extLst>
          </p:cNvPr>
          <p:cNvSpPr>
            <a:spLocks noGrp="1"/>
          </p:cNvSpPr>
          <p:nvPr>
            <p:ph type="title"/>
          </p:nvPr>
        </p:nvSpPr>
        <p:spPr/>
        <p:txBody>
          <a:bodyPr/>
          <a:lstStyle/>
          <a:p>
            <a:r>
              <a:rPr lang="en-US" dirty="0"/>
              <a:t>In Today’s World It Takes Five Key Tenets and Expertise to Prevent Attacks</a:t>
            </a:r>
          </a:p>
        </p:txBody>
      </p:sp>
      <p:grpSp>
        <p:nvGrpSpPr>
          <p:cNvPr id="8" name="Group 7">
            <a:extLst>
              <a:ext uri="{FF2B5EF4-FFF2-40B4-BE49-F238E27FC236}">
                <a16:creationId xmlns:a16="http://schemas.microsoft.com/office/drawing/2014/main" id="{590EF6A3-53DE-4F54-921E-F258FCA37412}"/>
              </a:ext>
            </a:extLst>
          </p:cNvPr>
          <p:cNvGrpSpPr/>
          <p:nvPr/>
        </p:nvGrpSpPr>
        <p:grpSpPr>
          <a:xfrm>
            <a:off x="304800" y="1511025"/>
            <a:ext cx="11592539" cy="4508775"/>
            <a:chOff x="382648" y="1206240"/>
            <a:chExt cx="11592539" cy="4508775"/>
          </a:xfrm>
        </p:grpSpPr>
        <p:sp>
          <p:nvSpPr>
            <p:cNvPr id="9" name="TextBox 8">
              <a:extLst>
                <a:ext uri="{FF2B5EF4-FFF2-40B4-BE49-F238E27FC236}">
                  <a16:creationId xmlns:a16="http://schemas.microsoft.com/office/drawing/2014/main" id="{8C9A9AA3-6DA2-438F-AFE0-108B88B0F360}"/>
                </a:ext>
              </a:extLst>
            </p:cNvPr>
            <p:cNvSpPr txBox="1"/>
            <p:nvPr/>
          </p:nvSpPr>
          <p:spPr>
            <a:xfrm>
              <a:off x="1747121" y="1518656"/>
              <a:ext cx="1748591" cy="2348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000" i="0" u="none" strike="noStrike" kern="1200" cap="none" spc="0" normalizeH="0" baseline="0" noProof="0" dirty="0">
                  <a:ln>
                    <a:noFill/>
                  </a:ln>
                  <a:solidFill>
                    <a:schemeClr val="accent2"/>
                  </a:solidFill>
                  <a:effectLst/>
                  <a:uLnTx/>
                  <a:uFillTx/>
                  <a:latin typeface="Arial"/>
                  <a:cs typeface="+mn-cs"/>
                </a:rPr>
                <a:t>Analytics</a:t>
              </a:r>
            </a:p>
          </p:txBody>
        </p:sp>
        <p:sp>
          <p:nvSpPr>
            <p:cNvPr id="10" name="TextBox 9">
              <a:extLst>
                <a:ext uri="{FF2B5EF4-FFF2-40B4-BE49-F238E27FC236}">
                  <a16:creationId xmlns:a16="http://schemas.microsoft.com/office/drawing/2014/main" id="{960DB45F-3A0A-4850-B733-2584F558D4B2}"/>
                </a:ext>
              </a:extLst>
            </p:cNvPr>
            <p:cNvSpPr txBox="1"/>
            <p:nvPr/>
          </p:nvSpPr>
          <p:spPr>
            <a:xfrm>
              <a:off x="3667376" y="1379621"/>
              <a:ext cx="8145625" cy="51296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02336" marR="0" lvl="1" indent="-283464" algn="l" defTabSz="914400" rtl="0" eaLnBrk="1" fontAlgn="auto" latinLnBrk="0" hangingPunct="1">
                <a:lnSpc>
                  <a:spcPts val="1400"/>
                </a:lnSpc>
                <a:spcBef>
                  <a:spcPts val="1200"/>
                </a:spcBef>
                <a:spcAft>
                  <a:spcPts val="0"/>
                </a:spcAft>
                <a:buClr>
                  <a:srgbClr val="0080B1">
                    <a:lumMod val="100000"/>
                  </a:srgbClr>
                </a:buClr>
                <a:buSzPct val="100000"/>
                <a:buFont typeface="Trebuchet MS" panose="020B0603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Analytics using data from traditional and non-traditional sources for internal and external threats</a:t>
              </a:r>
            </a:p>
            <a:p>
              <a:pPr marL="402336" marR="0" lvl="1" indent="-283464" algn="l" defTabSz="914400" rtl="0" eaLnBrk="1" fontAlgn="auto" latinLnBrk="0" hangingPunct="1">
                <a:lnSpc>
                  <a:spcPts val="1400"/>
                </a:lnSpc>
                <a:spcBef>
                  <a:spcPts val="1200"/>
                </a:spcBef>
                <a:spcAft>
                  <a:spcPts val="0"/>
                </a:spcAft>
                <a:buClr>
                  <a:srgbClr val="0080B1">
                    <a:lumMod val="100000"/>
                  </a:srgbClr>
                </a:buClr>
                <a:buSzPct val="100000"/>
                <a:buFont typeface="Trebuchet MS" panose="020B0603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Analytics for IoT-collected data in infrastructure security services</a:t>
              </a:r>
            </a:p>
          </p:txBody>
        </p:sp>
        <p:sp>
          <p:nvSpPr>
            <p:cNvPr id="11" name="AutoShape 3">
              <a:extLst>
                <a:ext uri="{FF2B5EF4-FFF2-40B4-BE49-F238E27FC236}">
                  <a16:creationId xmlns:a16="http://schemas.microsoft.com/office/drawing/2014/main" id="{5BBBEF55-6A85-4165-8C7E-68F155A7C4BF}"/>
                </a:ext>
              </a:extLst>
            </p:cNvPr>
            <p:cNvSpPr>
              <a:spLocks noChangeAspect="1" noChangeArrowheads="1" noTextEdit="1"/>
            </p:cNvSpPr>
            <p:nvPr/>
          </p:nvSpPr>
          <p:spPr bwMode="auto">
            <a:xfrm>
              <a:off x="788682" y="1324777"/>
              <a:ext cx="580314" cy="5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12" name="Chevron 68">
              <a:extLst>
                <a:ext uri="{FF2B5EF4-FFF2-40B4-BE49-F238E27FC236}">
                  <a16:creationId xmlns:a16="http://schemas.microsoft.com/office/drawing/2014/main" id="{E9A0C123-6563-4316-8CC6-8A778AD72CF5}"/>
                </a:ext>
              </a:extLst>
            </p:cNvPr>
            <p:cNvSpPr/>
            <p:nvPr/>
          </p:nvSpPr>
          <p:spPr>
            <a:xfrm>
              <a:off x="3336535" y="1390292"/>
              <a:ext cx="185160" cy="512961"/>
            </a:xfrm>
            <a:prstGeom prst="chevron">
              <a:avLst>
                <a:gd name="adj" fmla="val 64137"/>
              </a:avLst>
            </a:prstGeom>
            <a:solidFill>
              <a:schemeClr val="accent2"/>
            </a:solidFill>
            <a:ln w="952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srgbClr val="FFFFFF"/>
                </a:solidFill>
                <a:effectLst/>
                <a:uLnTx/>
                <a:uFillTx/>
                <a:latin typeface="Arial"/>
                <a:cs typeface="+mn-cs"/>
              </a:endParaRPr>
            </a:p>
          </p:txBody>
        </p:sp>
        <p:sp>
          <p:nvSpPr>
            <p:cNvPr id="13" name="TextBox 12">
              <a:extLst>
                <a:ext uri="{FF2B5EF4-FFF2-40B4-BE49-F238E27FC236}">
                  <a16:creationId xmlns:a16="http://schemas.microsoft.com/office/drawing/2014/main" id="{806BD8C1-5862-4FBB-9ADE-E7DA893996F3}"/>
                </a:ext>
              </a:extLst>
            </p:cNvPr>
            <p:cNvSpPr txBox="1"/>
            <p:nvPr/>
          </p:nvSpPr>
          <p:spPr>
            <a:xfrm>
              <a:off x="1747121" y="2397982"/>
              <a:ext cx="1758079" cy="2348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000" i="0" u="none" strike="noStrike" kern="1200" cap="none" spc="0" normalizeH="0" baseline="0" noProof="0" dirty="0">
                  <a:ln>
                    <a:noFill/>
                  </a:ln>
                  <a:solidFill>
                    <a:schemeClr val="accent2"/>
                  </a:solidFill>
                  <a:effectLst/>
                  <a:uLnTx/>
                  <a:uFillTx/>
                  <a:latin typeface="Arial"/>
                  <a:cs typeface="+mn-cs"/>
                </a:rPr>
                <a:t>Automation</a:t>
              </a:r>
            </a:p>
          </p:txBody>
        </p:sp>
        <p:sp>
          <p:nvSpPr>
            <p:cNvPr id="14" name="TextBox 13">
              <a:extLst>
                <a:ext uri="{FF2B5EF4-FFF2-40B4-BE49-F238E27FC236}">
                  <a16:creationId xmlns:a16="http://schemas.microsoft.com/office/drawing/2014/main" id="{A646C2EC-948A-41C7-ADFE-7C59DD72867A}"/>
                </a:ext>
              </a:extLst>
            </p:cNvPr>
            <p:cNvSpPr txBox="1"/>
            <p:nvPr/>
          </p:nvSpPr>
          <p:spPr>
            <a:xfrm>
              <a:off x="3623182" y="2272307"/>
              <a:ext cx="8189819" cy="4950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00050" marR="0" lvl="1" indent="-285750" algn="l" defTabSz="914400" rtl="0" eaLnBrk="1" fontAlgn="base" latinLnBrk="0" hangingPunct="1">
                <a:lnSpc>
                  <a:spcPct val="100000"/>
                </a:lnSpc>
                <a:spcBef>
                  <a:spcPts val="500"/>
                </a:spcBef>
                <a:spcAft>
                  <a:spcPts val="0"/>
                </a:spcAft>
                <a:buClr>
                  <a:schemeClr val="bg2"/>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Minimizing manual processes while improving incident response consistency</a:t>
              </a:r>
            </a:p>
            <a:p>
              <a:pPr marL="400050" marR="0" lvl="1" indent="-285750" algn="l" defTabSz="914400" rtl="0" eaLnBrk="1" fontAlgn="base" latinLnBrk="0" hangingPunct="1">
                <a:lnSpc>
                  <a:spcPct val="100000"/>
                </a:lnSpc>
                <a:spcBef>
                  <a:spcPts val="500"/>
                </a:spcBef>
                <a:spcAft>
                  <a:spcPts val="0"/>
                </a:spcAft>
                <a:buClr>
                  <a:schemeClr val="bg2"/>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Integrating different security and non-security products/platforms automating across services</a:t>
              </a:r>
            </a:p>
          </p:txBody>
        </p:sp>
        <p:sp>
          <p:nvSpPr>
            <p:cNvPr id="15" name="AutoShape 48">
              <a:extLst>
                <a:ext uri="{FF2B5EF4-FFF2-40B4-BE49-F238E27FC236}">
                  <a16:creationId xmlns:a16="http://schemas.microsoft.com/office/drawing/2014/main" id="{B9E35EC8-ED26-4BCE-A292-243660F5211E}"/>
                </a:ext>
              </a:extLst>
            </p:cNvPr>
            <p:cNvSpPr>
              <a:spLocks noChangeAspect="1" noChangeArrowheads="1" noTextEdit="1"/>
            </p:cNvSpPr>
            <p:nvPr/>
          </p:nvSpPr>
          <p:spPr bwMode="auto">
            <a:xfrm>
              <a:off x="788682" y="2206588"/>
              <a:ext cx="583463" cy="5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16" name="Chevron 69">
              <a:extLst>
                <a:ext uri="{FF2B5EF4-FFF2-40B4-BE49-F238E27FC236}">
                  <a16:creationId xmlns:a16="http://schemas.microsoft.com/office/drawing/2014/main" id="{25DAE5C8-0445-48BA-91BE-272877970871}"/>
                </a:ext>
              </a:extLst>
            </p:cNvPr>
            <p:cNvSpPr/>
            <p:nvPr/>
          </p:nvSpPr>
          <p:spPr>
            <a:xfrm>
              <a:off x="3336535" y="2324179"/>
              <a:ext cx="186165" cy="512961"/>
            </a:xfrm>
            <a:prstGeom prst="chevron">
              <a:avLst>
                <a:gd name="adj" fmla="val 64137"/>
              </a:avLst>
            </a:prstGeom>
            <a:solidFill>
              <a:schemeClr val="accent2"/>
            </a:solidFill>
            <a:ln w="952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srgbClr val="FFFFFF"/>
                </a:solidFill>
                <a:effectLst/>
                <a:uLnTx/>
                <a:uFillTx/>
                <a:latin typeface="Arial"/>
                <a:cs typeface="+mn-cs"/>
              </a:endParaRPr>
            </a:p>
          </p:txBody>
        </p:sp>
        <p:sp>
          <p:nvSpPr>
            <p:cNvPr id="17" name="TextBox 16">
              <a:extLst>
                <a:ext uri="{FF2B5EF4-FFF2-40B4-BE49-F238E27FC236}">
                  <a16:creationId xmlns:a16="http://schemas.microsoft.com/office/drawing/2014/main" id="{B8284598-5E51-42E3-9335-C5CDFD8C80F5}"/>
                </a:ext>
              </a:extLst>
            </p:cNvPr>
            <p:cNvSpPr txBox="1"/>
            <p:nvPr/>
          </p:nvSpPr>
          <p:spPr>
            <a:xfrm>
              <a:off x="1747121" y="3429000"/>
              <a:ext cx="1683435" cy="2000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000" i="0" u="none" strike="noStrike" kern="1200" cap="none" spc="0" normalizeH="0" baseline="0" noProof="0" dirty="0">
                  <a:ln>
                    <a:noFill/>
                  </a:ln>
                  <a:solidFill>
                    <a:schemeClr val="accent2"/>
                  </a:solidFill>
                  <a:effectLst/>
                  <a:uLnTx/>
                  <a:uFillTx/>
                  <a:latin typeface="Arial"/>
                  <a:cs typeface="+mn-cs"/>
                </a:rPr>
                <a:t>Artificial Intelligence </a:t>
              </a:r>
              <a:endParaRPr kumimoji="1" lang="en-US" sz="2000" i="1" u="none" strike="noStrike" kern="1200" cap="none" spc="0" normalizeH="0" baseline="0" noProof="0" dirty="0">
                <a:ln>
                  <a:noFill/>
                </a:ln>
                <a:solidFill>
                  <a:schemeClr val="accent2"/>
                </a:solidFill>
                <a:effectLst/>
                <a:uLnTx/>
                <a:uFillTx/>
                <a:latin typeface="Arial"/>
                <a:cs typeface="+mn-cs"/>
              </a:endParaRPr>
            </a:p>
          </p:txBody>
        </p:sp>
        <p:sp>
          <p:nvSpPr>
            <p:cNvPr id="18" name="TextBox 17">
              <a:extLst>
                <a:ext uri="{FF2B5EF4-FFF2-40B4-BE49-F238E27FC236}">
                  <a16:creationId xmlns:a16="http://schemas.microsoft.com/office/drawing/2014/main" id="{CFB61FC6-2EEE-44D3-92B5-65C9874E3956}"/>
                </a:ext>
              </a:extLst>
            </p:cNvPr>
            <p:cNvSpPr txBox="1"/>
            <p:nvPr/>
          </p:nvSpPr>
          <p:spPr>
            <a:xfrm>
              <a:off x="3683927" y="3200400"/>
              <a:ext cx="8155610" cy="51296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4070" marR="0" lvl="1" indent="-285750" algn="l" defTabSz="914400" rtl="0" eaLnBrk="1" fontAlgn="auto" latinLnBrk="0" hangingPunct="1">
                <a:lnSpc>
                  <a:spcPts val="1400"/>
                </a:lnSpc>
                <a:spcBef>
                  <a:spcPts val="1200"/>
                </a:spcBef>
                <a:spcAft>
                  <a:spcPts val="0"/>
                </a:spcAft>
                <a:buClr>
                  <a:srgbClr val="0080B1">
                    <a:lumMod val="100000"/>
                  </a:srgbClr>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mn-cs"/>
                </a:rPr>
                <a:t>Use of artificial intelligence to speed up the threat detection process </a:t>
              </a:r>
            </a:p>
            <a:p>
              <a:pPr marL="344070" marR="0" lvl="1" indent="-285750" algn="l" defTabSz="914400" rtl="0" eaLnBrk="1" fontAlgn="auto" latinLnBrk="0" hangingPunct="1">
                <a:lnSpc>
                  <a:spcPts val="1400"/>
                </a:lnSpc>
                <a:spcBef>
                  <a:spcPts val="1200"/>
                </a:spcBef>
                <a:spcAft>
                  <a:spcPts val="0"/>
                </a:spcAft>
                <a:buClr>
                  <a:srgbClr val="0080B1">
                    <a:lumMod val="100000"/>
                  </a:srgbClr>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Real-time intelligent threat detection to reduce the number of suspicious incidents</a:t>
              </a:r>
              <a:endParaRPr kumimoji="1" lang="en-US" sz="1400" b="0" i="0" u="none" strike="noStrike" kern="1200" cap="none" spc="0" normalizeH="0" baseline="0" noProof="0" dirty="0">
                <a:ln>
                  <a:noFill/>
                </a:ln>
                <a:solidFill>
                  <a:schemeClr val="tx1"/>
                </a:solidFill>
                <a:effectLst/>
                <a:uLnTx/>
                <a:uFillTx/>
                <a:latin typeface="Arial"/>
              </a:endParaRPr>
            </a:p>
          </p:txBody>
        </p:sp>
        <p:sp>
          <p:nvSpPr>
            <p:cNvPr id="19" name="AutoShape 73">
              <a:extLst>
                <a:ext uri="{FF2B5EF4-FFF2-40B4-BE49-F238E27FC236}">
                  <a16:creationId xmlns:a16="http://schemas.microsoft.com/office/drawing/2014/main" id="{5E7AB8B0-C790-498B-BC4A-F11641471D91}"/>
                </a:ext>
              </a:extLst>
            </p:cNvPr>
            <p:cNvSpPr>
              <a:spLocks noChangeAspect="1" noChangeArrowheads="1" noTextEdit="1"/>
            </p:cNvSpPr>
            <p:nvPr/>
          </p:nvSpPr>
          <p:spPr bwMode="auto">
            <a:xfrm>
              <a:off x="743859" y="3108018"/>
              <a:ext cx="627434" cy="59779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20" name="Chevron 70">
              <a:extLst>
                <a:ext uri="{FF2B5EF4-FFF2-40B4-BE49-F238E27FC236}">
                  <a16:creationId xmlns:a16="http://schemas.microsoft.com/office/drawing/2014/main" id="{D43D5AA5-0A9E-482B-9186-7953AE7EF808}"/>
                </a:ext>
              </a:extLst>
            </p:cNvPr>
            <p:cNvSpPr/>
            <p:nvPr/>
          </p:nvSpPr>
          <p:spPr>
            <a:xfrm>
              <a:off x="3336535" y="3258066"/>
              <a:ext cx="200195" cy="512961"/>
            </a:xfrm>
            <a:prstGeom prst="chevron">
              <a:avLst>
                <a:gd name="adj" fmla="val 64137"/>
              </a:avLst>
            </a:prstGeom>
            <a:solidFill>
              <a:schemeClr val="accent2"/>
            </a:solidFill>
            <a:ln w="952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srgbClr val="FFFFFF"/>
                </a:solidFill>
                <a:effectLst/>
                <a:uLnTx/>
                <a:uFillTx/>
                <a:latin typeface="Arial"/>
                <a:cs typeface="+mn-cs"/>
              </a:endParaRPr>
            </a:p>
          </p:txBody>
        </p:sp>
        <p:sp>
          <p:nvSpPr>
            <p:cNvPr id="21" name="TextBox 20">
              <a:extLst>
                <a:ext uri="{FF2B5EF4-FFF2-40B4-BE49-F238E27FC236}">
                  <a16:creationId xmlns:a16="http://schemas.microsoft.com/office/drawing/2014/main" id="{FD52F92C-79A7-4CBF-800F-9C74BA71BC81}"/>
                </a:ext>
              </a:extLst>
            </p:cNvPr>
            <p:cNvSpPr txBox="1"/>
            <p:nvPr/>
          </p:nvSpPr>
          <p:spPr>
            <a:xfrm>
              <a:off x="1747121" y="4301828"/>
              <a:ext cx="1684004" cy="2540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000" i="0" u="none" strike="noStrike" kern="1200" cap="none" spc="0" normalizeH="0" baseline="0" noProof="0" dirty="0">
                  <a:ln>
                    <a:noFill/>
                  </a:ln>
                  <a:solidFill>
                    <a:schemeClr val="accent2"/>
                  </a:solidFill>
                  <a:effectLst/>
                  <a:uLnTx/>
                  <a:uFillTx/>
                  <a:latin typeface="Arial"/>
                  <a:cs typeface="+mn-cs"/>
                </a:rPr>
                <a:t>Robust Architecture</a:t>
              </a:r>
            </a:p>
          </p:txBody>
        </p:sp>
        <p:sp>
          <p:nvSpPr>
            <p:cNvPr id="22" name="TextBox 21">
              <a:extLst>
                <a:ext uri="{FF2B5EF4-FFF2-40B4-BE49-F238E27FC236}">
                  <a16:creationId xmlns:a16="http://schemas.microsoft.com/office/drawing/2014/main" id="{FBCDABC2-506D-4D71-AA4B-EE04CBFEA42F}"/>
                </a:ext>
              </a:extLst>
            </p:cNvPr>
            <p:cNvSpPr txBox="1"/>
            <p:nvPr/>
          </p:nvSpPr>
          <p:spPr>
            <a:xfrm>
              <a:off x="3645627" y="4162793"/>
              <a:ext cx="8212197" cy="4950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00050" marR="0" lvl="1" indent="-285750" algn="l" defTabSz="914400" rtl="0" eaLnBrk="1" fontAlgn="base" latinLnBrk="0" hangingPunct="1">
                <a:lnSpc>
                  <a:spcPct val="100000"/>
                </a:lnSpc>
                <a:spcBef>
                  <a:spcPts val="500"/>
                </a:spcBef>
                <a:spcAft>
                  <a:spcPts val="0"/>
                </a:spcAft>
                <a:buClr>
                  <a:schemeClr val="bg2"/>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Security orchestration and correlation of information to improve ROI</a:t>
              </a:r>
            </a:p>
            <a:p>
              <a:pPr marL="400050" marR="0" lvl="1" indent="-285750" algn="l" defTabSz="914400" rtl="0" eaLnBrk="1" fontAlgn="base" latinLnBrk="0" hangingPunct="1">
                <a:lnSpc>
                  <a:spcPct val="100000"/>
                </a:lnSpc>
                <a:spcBef>
                  <a:spcPts val="500"/>
                </a:spcBef>
                <a:spcAft>
                  <a:spcPts val="0"/>
                </a:spcAft>
                <a:buClr>
                  <a:schemeClr val="bg2"/>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Solutions across all architectures and AI enabled proactive security management</a:t>
              </a:r>
            </a:p>
          </p:txBody>
        </p:sp>
        <p:sp>
          <p:nvSpPr>
            <p:cNvPr id="23" name="AutoShape 15">
              <a:extLst>
                <a:ext uri="{FF2B5EF4-FFF2-40B4-BE49-F238E27FC236}">
                  <a16:creationId xmlns:a16="http://schemas.microsoft.com/office/drawing/2014/main" id="{23A13271-B846-4587-B365-FE198BDA1F07}"/>
                </a:ext>
              </a:extLst>
            </p:cNvPr>
            <p:cNvSpPr>
              <a:spLocks noChangeAspect="1" noChangeArrowheads="1" noTextEdit="1"/>
            </p:cNvSpPr>
            <p:nvPr/>
          </p:nvSpPr>
          <p:spPr bwMode="auto">
            <a:xfrm>
              <a:off x="743859" y="4115404"/>
              <a:ext cx="626862" cy="5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607" tIns="28804" rIns="57607" bIns="2880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24" name="Chevron 71">
              <a:extLst>
                <a:ext uri="{FF2B5EF4-FFF2-40B4-BE49-F238E27FC236}">
                  <a16:creationId xmlns:a16="http://schemas.microsoft.com/office/drawing/2014/main" id="{B454499B-DEEB-4FA7-86EF-15BE76FF0E43}"/>
                </a:ext>
              </a:extLst>
            </p:cNvPr>
            <p:cNvSpPr/>
            <p:nvPr/>
          </p:nvSpPr>
          <p:spPr>
            <a:xfrm>
              <a:off x="3336535" y="4191953"/>
              <a:ext cx="200198" cy="512961"/>
            </a:xfrm>
            <a:prstGeom prst="chevron">
              <a:avLst>
                <a:gd name="adj" fmla="val 64137"/>
              </a:avLst>
            </a:prstGeom>
            <a:solidFill>
              <a:schemeClr val="accent2"/>
            </a:solidFill>
            <a:ln w="952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srgbClr val="FFFFFF"/>
                </a:solidFill>
                <a:effectLst/>
                <a:uLnTx/>
                <a:uFillTx/>
                <a:latin typeface="Arial"/>
                <a:cs typeface="+mn-cs"/>
              </a:endParaRPr>
            </a:p>
          </p:txBody>
        </p:sp>
        <p:sp>
          <p:nvSpPr>
            <p:cNvPr id="25" name="TextBox 24">
              <a:extLst>
                <a:ext uri="{FF2B5EF4-FFF2-40B4-BE49-F238E27FC236}">
                  <a16:creationId xmlns:a16="http://schemas.microsoft.com/office/drawing/2014/main" id="{82DE5420-F6E9-45E3-B62F-EEF32BC6E3D4}"/>
                </a:ext>
              </a:extLst>
            </p:cNvPr>
            <p:cNvSpPr txBox="1"/>
            <p:nvPr/>
          </p:nvSpPr>
          <p:spPr>
            <a:xfrm>
              <a:off x="1747121" y="5244063"/>
              <a:ext cx="1440459" cy="2208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000" i="0" u="none" strike="noStrike" kern="1200" cap="none" spc="0" normalizeH="0" baseline="0" noProof="0" dirty="0">
                  <a:ln>
                    <a:noFill/>
                  </a:ln>
                  <a:solidFill>
                    <a:schemeClr val="accent2"/>
                  </a:solidFill>
                  <a:effectLst/>
                  <a:uLnTx/>
                  <a:uFillTx/>
                  <a:latin typeface="Arial"/>
                  <a:cs typeface="+mn-cs"/>
                </a:rPr>
                <a:t>Security intelligence</a:t>
              </a:r>
            </a:p>
          </p:txBody>
        </p:sp>
        <p:sp>
          <p:nvSpPr>
            <p:cNvPr id="26" name="TextBox 25">
              <a:extLst>
                <a:ext uri="{FF2B5EF4-FFF2-40B4-BE49-F238E27FC236}">
                  <a16:creationId xmlns:a16="http://schemas.microsoft.com/office/drawing/2014/main" id="{E529CE29-EA42-45D1-B37D-364468EA814E}"/>
                </a:ext>
              </a:extLst>
            </p:cNvPr>
            <p:cNvSpPr txBox="1"/>
            <p:nvPr/>
          </p:nvSpPr>
          <p:spPr>
            <a:xfrm>
              <a:off x="3623182" y="5115168"/>
              <a:ext cx="8116101" cy="4950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00050" marR="0" lvl="1" indent="-285750" algn="l" defTabSz="914400" rtl="0" eaLnBrk="1" fontAlgn="base" latinLnBrk="0" hangingPunct="1">
                <a:lnSpc>
                  <a:spcPct val="100000"/>
                </a:lnSpc>
                <a:spcBef>
                  <a:spcPts val="500"/>
                </a:spcBef>
                <a:spcAft>
                  <a:spcPts val="0"/>
                </a:spcAft>
                <a:buClr>
                  <a:schemeClr val="bg2"/>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A security intelligence group backed by an  R&amp;D expenditure of $4B </a:t>
              </a:r>
            </a:p>
            <a:p>
              <a:pPr marL="400050" marR="0" lvl="1" indent="-285750" algn="l" defTabSz="914400" rtl="0" eaLnBrk="1" fontAlgn="base" latinLnBrk="0" hangingPunct="1">
                <a:lnSpc>
                  <a:spcPct val="100000"/>
                </a:lnSpc>
                <a:spcBef>
                  <a:spcPts val="500"/>
                </a:spcBef>
                <a:spcAft>
                  <a:spcPts val="0"/>
                </a:spcAft>
                <a:buClr>
                  <a:schemeClr val="bg2"/>
                </a:buClr>
                <a:buSzPct val="100000"/>
                <a:buFont typeface="Arial" panose="020B0604020202020204" pitchFamily="34" charset="0"/>
                <a:buChar char="•"/>
                <a:tabLst/>
                <a:defRPr/>
              </a:pPr>
              <a:r>
                <a:rPr kumimoji="1" lang="en-US" sz="1400" b="0" i="0" u="none" strike="noStrike" kern="1200" cap="none" spc="0" normalizeH="0" baseline="0" noProof="0" dirty="0">
                  <a:ln>
                    <a:noFill/>
                  </a:ln>
                  <a:solidFill>
                    <a:schemeClr val="tx1"/>
                  </a:solidFill>
                  <a:effectLst/>
                  <a:uLnTx/>
                  <a:uFillTx/>
                  <a:latin typeface="Arial"/>
                  <a:cs typeface="Arial" pitchFamily="34" charset="0"/>
                </a:rPr>
                <a:t>40% of world's internet traffic flowing through NTT’s Global Information Technology Network  </a:t>
              </a:r>
            </a:p>
          </p:txBody>
        </p:sp>
        <p:sp>
          <p:nvSpPr>
            <p:cNvPr id="27" name="AutoShape 33">
              <a:extLst>
                <a:ext uri="{FF2B5EF4-FFF2-40B4-BE49-F238E27FC236}">
                  <a16:creationId xmlns:a16="http://schemas.microsoft.com/office/drawing/2014/main" id="{4FB5809F-4E4B-4C2E-BB54-8597FF3FAE44}"/>
                </a:ext>
              </a:extLst>
            </p:cNvPr>
            <p:cNvSpPr>
              <a:spLocks noChangeAspect="1" noChangeArrowheads="1" noTextEdit="1"/>
            </p:cNvSpPr>
            <p:nvPr/>
          </p:nvSpPr>
          <p:spPr bwMode="auto">
            <a:xfrm>
              <a:off x="862400" y="5070264"/>
              <a:ext cx="572052" cy="5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607" tIns="28804" rIns="57607" bIns="2880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28" name="Chevron 72">
              <a:extLst>
                <a:ext uri="{FF2B5EF4-FFF2-40B4-BE49-F238E27FC236}">
                  <a16:creationId xmlns:a16="http://schemas.microsoft.com/office/drawing/2014/main" id="{5D43EB6A-9BF6-4857-91EC-860FA8FAACD0}"/>
                </a:ext>
              </a:extLst>
            </p:cNvPr>
            <p:cNvSpPr/>
            <p:nvPr/>
          </p:nvSpPr>
          <p:spPr>
            <a:xfrm>
              <a:off x="3336535" y="5125839"/>
              <a:ext cx="182694" cy="512961"/>
            </a:xfrm>
            <a:prstGeom prst="chevron">
              <a:avLst>
                <a:gd name="adj" fmla="val 64137"/>
              </a:avLst>
            </a:prstGeom>
            <a:solidFill>
              <a:schemeClr val="accent2"/>
            </a:solidFill>
            <a:ln w="952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srgbClr val="FFFFFF"/>
                </a:solidFill>
                <a:effectLst/>
                <a:uLnTx/>
                <a:uFillTx/>
                <a:latin typeface="Arial"/>
                <a:cs typeface="+mn-cs"/>
              </a:endParaRPr>
            </a:p>
          </p:txBody>
        </p:sp>
        <p:grpSp>
          <p:nvGrpSpPr>
            <p:cNvPr id="29" name="Group 28">
              <a:extLst>
                <a:ext uri="{FF2B5EF4-FFF2-40B4-BE49-F238E27FC236}">
                  <a16:creationId xmlns:a16="http://schemas.microsoft.com/office/drawing/2014/main" id="{0D401310-D4E0-47FF-B3C9-2F88CEDF0434}"/>
                </a:ext>
              </a:extLst>
            </p:cNvPr>
            <p:cNvGrpSpPr>
              <a:grpSpLocks noChangeAspect="1"/>
            </p:cNvGrpSpPr>
            <p:nvPr/>
          </p:nvGrpSpPr>
          <p:grpSpPr>
            <a:xfrm>
              <a:off x="591195" y="1206240"/>
              <a:ext cx="844267" cy="843453"/>
              <a:chOff x="6464300" y="2606675"/>
              <a:chExt cx="1646238" cy="1644650"/>
            </a:xfrm>
          </p:grpSpPr>
          <p:sp>
            <p:nvSpPr>
              <p:cNvPr id="51" name="AutoShape 15">
                <a:extLst>
                  <a:ext uri="{FF2B5EF4-FFF2-40B4-BE49-F238E27FC236}">
                    <a16:creationId xmlns:a16="http://schemas.microsoft.com/office/drawing/2014/main" id="{CFEE475C-3399-43AC-A058-385964664A5F}"/>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nvGrpSpPr>
              <p:cNvPr id="52" name="Group 51">
                <a:extLst>
                  <a:ext uri="{FF2B5EF4-FFF2-40B4-BE49-F238E27FC236}">
                    <a16:creationId xmlns:a16="http://schemas.microsoft.com/office/drawing/2014/main" id="{17B83D80-722A-447B-A7C5-7F585F5A8BCE}"/>
                  </a:ext>
                </a:extLst>
              </p:cNvPr>
              <p:cNvGrpSpPr/>
              <p:nvPr/>
            </p:nvGrpSpPr>
            <p:grpSpPr>
              <a:xfrm>
                <a:off x="6635750" y="2963862"/>
                <a:ext cx="1367015" cy="1238250"/>
                <a:chOff x="6635750" y="2963862"/>
                <a:chExt cx="1367015" cy="1238250"/>
              </a:xfrm>
            </p:grpSpPr>
            <p:sp>
              <p:nvSpPr>
                <p:cNvPr id="53" name="Freeform 60">
                  <a:extLst>
                    <a:ext uri="{FF2B5EF4-FFF2-40B4-BE49-F238E27FC236}">
                      <a16:creationId xmlns:a16="http://schemas.microsoft.com/office/drawing/2014/main" id="{AEBDE9AA-AF71-41A1-998D-A1623224C364}"/>
                    </a:ext>
                  </a:extLst>
                </p:cNvPr>
                <p:cNvSpPr>
                  <a:spLocks/>
                </p:cNvSpPr>
                <p:nvPr/>
              </p:nvSpPr>
              <p:spPr bwMode="auto">
                <a:xfrm>
                  <a:off x="6635750"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346518 w 1367015"/>
                    <a:gd name="connsiteY32" fmla="*/ 565150 h 1238250"/>
                    <a:gd name="connsiteX33" fmla="*/ 306388 w 1367015"/>
                    <a:gd name="connsiteY33" fmla="*/ 606784 h 1238250"/>
                    <a:gd name="connsiteX34" fmla="*/ 306388 w 1367015"/>
                    <a:gd name="connsiteY34" fmla="*/ 608938 h 1238250"/>
                    <a:gd name="connsiteX35" fmla="*/ 319765 w 1367015"/>
                    <a:gd name="connsiteY35" fmla="*/ 636933 h 1238250"/>
                    <a:gd name="connsiteX36" fmla="*/ 346518 w 1367015"/>
                    <a:gd name="connsiteY36" fmla="*/ 647700 h 1238250"/>
                    <a:gd name="connsiteX37" fmla="*/ 387351 w 1367015"/>
                    <a:gd name="connsiteY37" fmla="*/ 606784 h 1238250"/>
                    <a:gd name="connsiteX38" fmla="*/ 383127 w 1367015"/>
                    <a:gd name="connsiteY38" fmla="*/ 588838 h 1238250"/>
                    <a:gd name="connsiteX39" fmla="*/ 360598 w 1367015"/>
                    <a:gd name="connsiteY39" fmla="*/ 568021 h 1238250"/>
                    <a:gd name="connsiteX40" fmla="*/ 346518 w 1367015"/>
                    <a:gd name="connsiteY40" fmla="*/ 565150 h 1238250"/>
                    <a:gd name="connsiteX41" fmla="*/ 760846 w 1367015"/>
                    <a:gd name="connsiteY41" fmla="*/ 492125 h 1238250"/>
                    <a:gd name="connsiteX42" fmla="*/ 735591 w 1367015"/>
                    <a:gd name="connsiteY42" fmla="*/ 499181 h 1238250"/>
                    <a:gd name="connsiteX43" fmla="*/ 710335 w 1367015"/>
                    <a:gd name="connsiteY43" fmla="*/ 535164 h 1238250"/>
                    <a:gd name="connsiteX44" fmla="*/ 709613 w 1367015"/>
                    <a:gd name="connsiteY44" fmla="*/ 542925 h 1238250"/>
                    <a:gd name="connsiteX45" fmla="*/ 760846 w 1367015"/>
                    <a:gd name="connsiteY45" fmla="*/ 593725 h 1238250"/>
                    <a:gd name="connsiteX46" fmla="*/ 767341 w 1367015"/>
                    <a:gd name="connsiteY46" fmla="*/ 593725 h 1238250"/>
                    <a:gd name="connsiteX47" fmla="*/ 804864 w 1367015"/>
                    <a:gd name="connsiteY47" fmla="*/ 570442 h 1238250"/>
                    <a:gd name="connsiteX48" fmla="*/ 812801 w 1367015"/>
                    <a:gd name="connsiteY48" fmla="*/ 542925 h 1238250"/>
                    <a:gd name="connsiteX49" fmla="*/ 812801 w 1367015"/>
                    <a:gd name="connsiteY49" fmla="*/ 539397 h 1238250"/>
                    <a:gd name="connsiteX50" fmla="*/ 768062 w 1367015"/>
                    <a:gd name="connsiteY50" fmla="*/ 492831 h 1238250"/>
                    <a:gd name="connsiteX51" fmla="*/ 760846 w 1367015"/>
                    <a:gd name="connsiteY51" fmla="*/ 492125 h 1238250"/>
                    <a:gd name="connsiteX52" fmla="*/ 891455 w 1367015"/>
                    <a:gd name="connsiteY52" fmla="*/ 415925 h 1238250"/>
                    <a:gd name="connsiteX53" fmla="*/ 915035 w 1367015"/>
                    <a:gd name="connsiteY53" fmla="*/ 434485 h 1238250"/>
                    <a:gd name="connsiteX54" fmla="*/ 920751 w 1367015"/>
                    <a:gd name="connsiteY54" fmla="*/ 439482 h 1238250"/>
                    <a:gd name="connsiteX55" fmla="*/ 877164 w 1367015"/>
                    <a:gd name="connsiteY55" fmla="*/ 474460 h 1238250"/>
                    <a:gd name="connsiteX56" fmla="*/ 850012 w 1367015"/>
                    <a:gd name="connsiteY56" fmla="*/ 496589 h 1238250"/>
                    <a:gd name="connsiteX57" fmla="*/ 838579 w 1367015"/>
                    <a:gd name="connsiteY57" fmla="*/ 505155 h 1238250"/>
                    <a:gd name="connsiteX58" fmla="*/ 844296 w 1367015"/>
                    <a:gd name="connsiteY58" fmla="*/ 519432 h 1238250"/>
                    <a:gd name="connsiteX59" fmla="*/ 847154 w 1367015"/>
                    <a:gd name="connsiteY59" fmla="*/ 542989 h 1238250"/>
                    <a:gd name="connsiteX60" fmla="*/ 845725 w 1367015"/>
                    <a:gd name="connsiteY60" fmla="*/ 561549 h 1238250"/>
                    <a:gd name="connsiteX61" fmla="*/ 824289 w 1367015"/>
                    <a:gd name="connsiteY61" fmla="*/ 601524 h 1238250"/>
                    <a:gd name="connsiteX62" fmla="*/ 761409 w 1367015"/>
                    <a:gd name="connsiteY62" fmla="*/ 628650 h 1238250"/>
                    <a:gd name="connsiteX63" fmla="*/ 676379 w 1367015"/>
                    <a:gd name="connsiteY63" fmla="*/ 542989 h 1238250"/>
                    <a:gd name="connsiteX64" fmla="*/ 678523 w 1367015"/>
                    <a:gd name="connsiteY64" fmla="*/ 523715 h 1238250"/>
                    <a:gd name="connsiteX65" fmla="*/ 582775 w 1367015"/>
                    <a:gd name="connsiteY65" fmla="*/ 477316 h 1238250"/>
                    <a:gd name="connsiteX66" fmla="*/ 569913 w 1367015"/>
                    <a:gd name="connsiteY66" fmla="*/ 470891 h 1238250"/>
                    <a:gd name="connsiteX67" fmla="*/ 594208 w 1367015"/>
                    <a:gd name="connsiteY67" fmla="*/ 441623 h 1238250"/>
                    <a:gd name="connsiteX68" fmla="*/ 694957 w 1367015"/>
                    <a:gd name="connsiteY68" fmla="*/ 490165 h 1238250"/>
                    <a:gd name="connsiteX69" fmla="*/ 715679 w 1367015"/>
                    <a:gd name="connsiteY69" fmla="*/ 470891 h 1238250"/>
                    <a:gd name="connsiteX70" fmla="*/ 761409 w 1367015"/>
                    <a:gd name="connsiteY70" fmla="*/ 457328 h 1238250"/>
                    <a:gd name="connsiteX71" fmla="*/ 789991 w 1367015"/>
                    <a:gd name="connsiteY71" fmla="*/ 462325 h 1238250"/>
                    <a:gd name="connsiteX72" fmla="*/ 815714 w 1367015"/>
                    <a:gd name="connsiteY72" fmla="*/ 476602 h 1238250"/>
                    <a:gd name="connsiteX73" fmla="*/ 831434 w 1367015"/>
                    <a:gd name="connsiteY73" fmla="*/ 464466 h 1238250"/>
                    <a:gd name="connsiteX74" fmla="*/ 891455 w 1367015"/>
                    <a:gd name="connsiteY74" fmla="*/ 415925 h 1238250"/>
                    <a:gd name="connsiteX75" fmla="*/ 772661 w 1367015"/>
                    <a:gd name="connsiteY75" fmla="*/ 346605 h 1238250"/>
                    <a:gd name="connsiteX76" fmla="*/ 628158 w 1367015"/>
                    <a:gd name="connsiteY76" fmla="*/ 379415 h 1238250"/>
                    <a:gd name="connsiteX77" fmla="*/ 571784 w 1367015"/>
                    <a:gd name="connsiteY77" fmla="*/ 420783 h 1238250"/>
                    <a:gd name="connsiteX78" fmla="*/ 546809 w 1367015"/>
                    <a:gd name="connsiteY78" fmla="*/ 449314 h 1238250"/>
                    <a:gd name="connsiteX79" fmla="*/ 524687 w 1367015"/>
                    <a:gd name="connsiteY79" fmla="*/ 482123 h 1238250"/>
                    <a:gd name="connsiteX80" fmla="*/ 564648 w 1367015"/>
                    <a:gd name="connsiteY80" fmla="*/ 800235 h 1238250"/>
                    <a:gd name="connsiteX81" fmla="*/ 678110 w 1367015"/>
                    <a:gd name="connsiteY81" fmla="*/ 869420 h 1238250"/>
                    <a:gd name="connsiteX82" fmla="*/ 837955 w 1367015"/>
                    <a:gd name="connsiteY82" fmla="*/ 869420 h 1238250"/>
                    <a:gd name="connsiteX83" fmla="*/ 921445 w 1367015"/>
                    <a:gd name="connsiteY83" fmla="*/ 826625 h 1238250"/>
                    <a:gd name="connsiteX84" fmla="*/ 944280 w 1367015"/>
                    <a:gd name="connsiteY84" fmla="*/ 807367 h 1238250"/>
                    <a:gd name="connsiteX85" fmla="*/ 967115 w 1367015"/>
                    <a:gd name="connsiteY85" fmla="*/ 783117 h 1238250"/>
                    <a:gd name="connsiteX86" fmla="*/ 959979 w 1367015"/>
                    <a:gd name="connsiteY86" fmla="*/ 437902 h 1238250"/>
                    <a:gd name="connsiteX87" fmla="*/ 951416 w 1367015"/>
                    <a:gd name="connsiteY87" fmla="*/ 427916 h 1238250"/>
                    <a:gd name="connsiteX88" fmla="*/ 937858 w 1367015"/>
                    <a:gd name="connsiteY88" fmla="*/ 415791 h 1238250"/>
                    <a:gd name="connsiteX89" fmla="*/ 912882 w 1367015"/>
                    <a:gd name="connsiteY89" fmla="*/ 395106 h 1238250"/>
                    <a:gd name="connsiteX90" fmla="*/ 772661 w 1367015"/>
                    <a:gd name="connsiteY90" fmla="*/ 346605 h 1238250"/>
                    <a:gd name="connsiteX91" fmla="*/ 785477 w 1367015"/>
                    <a:gd name="connsiteY91" fmla="*/ 308032 h 1238250"/>
                    <a:gd name="connsiteX92" fmla="*/ 945296 w 1367015"/>
                    <a:gd name="connsiteY92" fmla="*/ 370115 h 1238250"/>
                    <a:gd name="connsiteX93" fmla="*/ 969609 w 1367015"/>
                    <a:gd name="connsiteY93" fmla="*/ 390809 h 1238250"/>
                    <a:gd name="connsiteX94" fmla="*/ 980335 w 1367015"/>
                    <a:gd name="connsiteY94" fmla="*/ 400799 h 1238250"/>
                    <a:gd name="connsiteX95" fmla="*/ 991061 w 1367015"/>
                    <a:gd name="connsiteY95" fmla="*/ 413644 h 1238250"/>
                    <a:gd name="connsiteX96" fmla="*/ 1008223 w 1367015"/>
                    <a:gd name="connsiteY96" fmla="*/ 791852 h 1238250"/>
                    <a:gd name="connsiteX97" fmla="*/ 1080445 w 1367015"/>
                    <a:gd name="connsiteY97" fmla="*/ 866780 h 1238250"/>
                    <a:gd name="connsiteX98" fmla="*/ 1081875 w 1367015"/>
                    <a:gd name="connsiteY98" fmla="*/ 868921 h 1238250"/>
                    <a:gd name="connsiteX99" fmla="*/ 1081875 w 1367015"/>
                    <a:gd name="connsiteY99" fmla="*/ 876770 h 1238250"/>
                    <a:gd name="connsiteX100" fmla="*/ 1056848 w 1367015"/>
                    <a:gd name="connsiteY100" fmla="*/ 900319 h 1238250"/>
                    <a:gd name="connsiteX101" fmla="*/ 1055418 w 1367015"/>
                    <a:gd name="connsiteY101" fmla="*/ 901746 h 1238250"/>
                    <a:gd name="connsiteX102" fmla="*/ 1023954 w 1367015"/>
                    <a:gd name="connsiteY102" fmla="*/ 931717 h 1238250"/>
                    <a:gd name="connsiteX103" fmla="*/ 1014658 w 1367015"/>
                    <a:gd name="connsiteY103" fmla="*/ 940994 h 1238250"/>
                    <a:gd name="connsiteX104" fmla="*/ 1003217 w 1367015"/>
                    <a:gd name="connsiteY104" fmla="*/ 940994 h 1238250"/>
                    <a:gd name="connsiteX105" fmla="*/ 993921 w 1367015"/>
                    <a:gd name="connsiteY105" fmla="*/ 931717 h 1238250"/>
                    <a:gd name="connsiteX106" fmla="*/ 963888 w 1367015"/>
                    <a:gd name="connsiteY106" fmla="*/ 900319 h 1238250"/>
                    <a:gd name="connsiteX107" fmla="*/ 933140 w 1367015"/>
                    <a:gd name="connsiteY107" fmla="*/ 868921 h 1238250"/>
                    <a:gd name="connsiteX108" fmla="*/ 930995 w 1367015"/>
                    <a:gd name="connsiteY108" fmla="*/ 866780 h 1238250"/>
                    <a:gd name="connsiteX109" fmla="*/ 926704 w 1367015"/>
                    <a:gd name="connsiteY109" fmla="*/ 868921 h 1238250"/>
                    <a:gd name="connsiteX110" fmla="*/ 864493 w 1367015"/>
                    <a:gd name="connsiteY110" fmla="*/ 900319 h 1238250"/>
                    <a:gd name="connsiteX111" fmla="*/ 651400 w 1367015"/>
                    <a:gd name="connsiteY111" fmla="*/ 900319 h 1238250"/>
                    <a:gd name="connsiteX112" fmla="*/ 589189 w 1367015"/>
                    <a:gd name="connsiteY112" fmla="*/ 868921 h 1238250"/>
                    <a:gd name="connsiteX113" fmla="*/ 536988 w 1367015"/>
                    <a:gd name="connsiteY113" fmla="*/ 826105 h 1238250"/>
                    <a:gd name="connsiteX114" fmla="*/ 457615 w 1367015"/>
                    <a:gd name="connsiteY114" fmla="*/ 554937 h 1238250"/>
                    <a:gd name="connsiteX115" fmla="*/ 481213 w 1367015"/>
                    <a:gd name="connsiteY115" fmla="*/ 482863 h 1238250"/>
                    <a:gd name="connsiteX116" fmla="*/ 530553 w 1367015"/>
                    <a:gd name="connsiteY116" fmla="*/ 408649 h 1238250"/>
                    <a:gd name="connsiteX117" fmla="*/ 545569 w 1367015"/>
                    <a:gd name="connsiteY117" fmla="*/ 392236 h 1238250"/>
                    <a:gd name="connsiteX118" fmla="*/ 592049 w 1367015"/>
                    <a:gd name="connsiteY118" fmla="*/ 355843 h 1238250"/>
                    <a:gd name="connsiteX119" fmla="*/ 619222 w 1367015"/>
                    <a:gd name="connsiteY119" fmla="*/ 340143 h 1238250"/>
                    <a:gd name="connsiteX120" fmla="*/ 785477 w 1367015"/>
                    <a:gd name="connsiteY120" fmla="*/ 308032 h 1238250"/>
                    <a:gd name="connsiteX121" fmla="*/ 555676 w 1367015"/>
                    <a:gd name="connsiteY121" fmla="*/ 304800 h 1238250"/>
                    <a:gd name="connsiteX122" fmla="*/ 595313 w 1367015"/>
                    <a:gd name="connsiteY122" fmla="*/ 316982 h 1238250"/>
                    <a:gd name="connsiteX123" fmla="*/ 563462 w 1367015"/>
                    <a:gd name="connsiteY123" fmla="*/ 337046 h 1238250"/>
                    <a:gd name="connsiteX124" fmla="*/ 555676 w 1367015"/>
                    <a:gd name="connsiteY124" fmla="*/ 336330 h 1238250"/>
                    <a:gd name="connsiteX125" fmla="*/ 515331 w 1367015"/>
                    <a:gd name="connsiteY125" fmla="*/ 377175 h 1238250"/>
                    <a:gd name="connsiteX126" fmla="*/ 515331 w 1367015"/>
                    <a:gd name="connsiteY126" fmla="*/ 379325 h 1238250"/>
                    <a:gd name="connsiteX127" fmla="*/ 490558 w 1367015"/>
                    <a:gd name="connsiteY127" fmla="*/ 407988 h 1238250"/>
                    <a:gd name="connsiteX128" fmla="*/ 484188 w 1367015"/>
                    <a:gd name="connsiteY128" fmla="*/ 377175 h 1238250"/>
                    <a:gd name="connsiteX129" fmla="*/ 555676 w 1367015"/>
                    <a:gd name="connsiteY129" fmla="*/ 304800 h 1238250"/>
                    <a:gd name="connsiteX130" fmla="*/ 1089384 w 1367015"/>
                    <a:gd name="connsiteY130" fmla="*/ 233362 h 1238250"/>
                    <a:gd name="connsiteX131" fmla="*/ 1047750 w 1367015"/>
                    <a:gd name="connsiteY131" fmla="*/ 274996 h 1238250"/>
                    <a:gd name="connsiteX132" fmla="*/ 1049186 w 1367015"/>
                    <a:gd name="connsiteY132" fmla="*/ 286481 h 1238250"/>
                    <a:gd name="connsiteX133" fmla="*/ 1069285 w 1367015"/>
                    <a:gd name="connsiteY133" fmla="*/ 310887 h 1238250"/>
                    <a:gd name="connsiteX134" fmla="*/ 1089384 w 1367015"/>
                    <a:gd name="connsiteY134" fmla="*/ 315912 h 1238250"/>
                    <a:gd name="connsiteX135" fmla="*/ 1130300 w 1367015"/>
                    <a:gd name="connsiteY135" fmla="*/ 274996 h 1238250"/>
                    <a:gd name="connsiteX136" fmla="*/ 1128865 w 1367015"/>
                    <a:gd name="connsiteY136" fmla="*/ 264229 h 1238250"/>
                    <a:gd name="connsiteX137" fmla="*/ 1109483 w 1367015"/>
                    <a:gd name="connsiteY137" fmla="*/ 239105 h 1238250"/>
                    <a:gd name="connsiteX138" fmla="*/ 1089384 w 1367015"/>
                    <a:gd name="connsiteY138" fmla="*/ 233362 h 1238250"/>
                    <a:gd name="connsiteX139" fmla="*/ 15705 w 1367015"/>
                    <a:gd name="connsiteY139" fmla="*/ 0 h 1238250"/>
                    <a:gd name="connsiteX140" fmla="*/ 1289220 w 1367015"/>
                    <a:gd name="connsiteY140" fmla="*/ 0 h 1238250"/>
                    <a:gd name="connsiteX141" fmla="*/ 1304925 w 1367015"/>
                    <a:gd name="connsiteY141" fmla="*/ 15698 h 1238250"/>
                    <a:gd name="connsiteX142" fmla="*/ 1304925 w 1367015"/>
                    <a:gd name="connsiteY142" fmla="*/ 916166 h 1238250"/>
                    <a:gd name="connsiteX143" fmla="*/ 1289220 w 1367015"/>
                    <a:gd name="connsiteY143" fmla="*/ 931863 h 1238250"/>
                    <a:gd name="connsiteX144" fmla="*/ 1219977 w 1367015"/>
                    <a:gd name="connsiteY144" fmla="*/ 931863 h 1238250"/>
                    <a:gd name="connsiteX145" fmla="*/ 1189995 w 1367015"/>
                    <a:gd name="connsiteY145" fmla="*/ 900468 h 1238250"/>
                    <a:gd name="connsiteX146" fmla="*/ 1273516 w 1367015"/>
                    <a:gd name="connsiteY146" fmla="*/ 900468 h 1238250"/>
                    <a:gd name="connsiteX147" fmla="*/ 1273516 w 1367015"/>
                    <a:gd name="connsiteY147" fmla="*/ 151267 h 1238250"/>
                    <a:gd name="connsiteX148" fmla="*/ 1242106 w 1367015"/>
                    <a:gd name="connsiteY148" fmla="*/ 175527 h 1238250"/>
                    <a:gd name="connsiteX149" fmla="*/ 1154302 w 1367015"/>
                    <a:gd name="connsiteY149" fmla="*/ 243312 h 1238250"/>
                    <a:gd name="connsiteX150" fmla="*/ 1161441 w 1367015"/>
                    <a:gd name="connsiteY150" fmla="*/ 274707 h 1238250"/>
                    <a:gd name="connsiteX151" fmla="*/ 1089341 w 1367015"/>
                    <a:gd name="connsiteY151" fmla="*/ 346773 h 1238250"/>
                    <a:gd name="connsiteX152" fmla="*/ 1043655 w 1367015"/>
                    <a:gd name="connsiteY152" fmla="*/ 331076 h 1238250"/>
                    <a:gd name="connsiteX153" fmla="*/ 993685 w 1367015"/>
                    <a:gd name="connsiteY153" fmla="*/ 371033 h 1238250"/>
                    <a:gd name="connsiteX154" fmla="*/ 969414 w 1367015"/>
                    <a:gd name="connsiteY154" fmla="*/ 349627 h 1238250"/>
                    <a:gd name="connsiteX155" fmla="*/ 1024381 w 1367015"/>
                    <a:gd name="connsiteY155" fmla="*/ 306102 h 1238250"/>
                    <a:gd name="connsiteX156" fmla="*/ 1016528 w 1367015"/>
                    <a:gd name="connsiteY156" fmla="*/ 274707 h 1238250"/>
                    <a:gd name="connsiteX157" fmla="*/ 1089341 w 1367015"/>
                    <a:gd name="connsiteY157" fmla="*/ 201928 h 1238250"/>
                    <a:gd name="connsiteX158" fmla="*/ 1135028 w 1367015"/>
                    <a:gd name="connsiteY158" fmla="*/ 219052 h 1238250"/>
                    <a:gd name="connsiteX159" fmla="*/ 1242106 w 1367015"/>
                    <a:gd name="connsiteY159" fmla="*/ 136283 h 1238250"/>
                    <a:gd name="connsiteX160" fmla="*/ 1269946 w 1367015"/>
                    <a:gd name="connsiteY160" fmla="*/ 114878 h 1238250"/>
                    <a:gd name="connsiteX161" fmla="*/ 1273516 w 1367015"/>
                    <a:gd name="connsiteY161" fmla="*/ 112737 h 1238250"/>
                    <a:gd name="connsiteX162" fmla="*/ 1273516 w 1367015"/>
                    <a:gd name="connsiteY162" fmla="*/ 31395 h 1238250"/>
                    <a:gd name="connsiteX163" fmla="*/ 31410 w 1367015"/>
                    <a:gd name="connsiteY163" fmla="*/ 31395 h 1238250"/>
                    <a:gd name="connsiteX164" fmla="*/ 31410 w 1367015"/>
                    <a:gd name="connsiteY164" fmla="*/ 741352 h 1238250"/>
                    <a:gd name="connsiteX165" fmla="*/ 62819 w 1367015"/>
                    <a:gd name="connsiteY165" fmla="*/ 726368 h 1238250"/>
                    <a:gd name="connsiteX166" fmla="*/ 276976 w 1367015"/>
                    <a:gd name="connsiteY166" fmla="*/ 623621 h 1238250"/>
                    <a:gd name="connsiteX167" fmla="*/ 274834 w 1367015"/>
                    <a:gd name="connsiteY167" fmla="*/ 607210 h 1238250"/>
                    <a:gd name="connsiteX168" fmla="*/ 346933 w 1367015"/>
                    <a:gd name="connsiteY168" fmla="*/ 534430 h 1238250"/>
                    <a:gd name="connsiteX169" fmla="*/ 383340 w 1367015"/>
                    <a:gd name="connsiteY169" fmla="*/ 543706 h 1238250"/>
                    <a:gd name="connsiteX170" fmla="*/ 454725 w 1367015"/>
                    <a:gd name="connsiteY170" fmla="*/ 465218 h 1238250"/>
                    <a:gd name="connsiteX171" fmla="*/ 429026 w 1367015"/>
                    <a:gd name="connsiteY171" fmla="*/ 540138 h 1238250"/>
                    <a:gd name="connsiteX172" fmla="*/ 406183 w 1367015"/>
                    <a:gd name="connsiteY172" fmla="*/ 565112 h 1238250"/>
                    <a:gd name="connsiteX173" fmla="*/ 419746 w 1367015"/>
                    <a:gd name="connsiteY173" fmla="*/ 607210 h 1238250"/>
                    <a:gd name="connsiteX174" fmla="*/ 346933 w 1367015"/>
                    <a:gd name="connsiteY174" fmla="*/ 679275 h 1238250"/>
                    <a:gd name="connsiteX175" fmla="*/ 290539 w 1367015"/>
                    <a:gd name="connsiteY175" fmla="*/ 651448 h 1238250"/>
                    <a:gd name="connsiteX176" fmla="*/ 62819 w 1367015"/>
                    <a:gd name="connsiteY176" fmla="*/ 761331 h 1238250"/>
                    <a:gd name="connsiteX177" fmla="*/ 31410 w 1367015"/>
                    <a:gd name="connsiteY177" fmla="*/ 776315 h 1238250"/>
                    <a:gd name="connsiteX178" fmla="*/ 31410 w 1367015"/>
                    <a:gd name="connsiteY178" fmla="*/ 900468 h 1238250"/>
                    <a:gd name="connsiteX179" fmla="*/ 579650 w 1367015"/>
                    <a:gd name="connsiteY179" fmla="*/ 900468 h 1238250"/>
                    <a:gd name="connsiteX180" fmla="*/ 645324 w 1367015"/>
                    <a:gd name="connsiteY180" fmla="*/ 931863 h 1238250"/>
                    <a:gd name="connsiteX181" fmla="*/ 15705 w 1367015"/>
                    <a:gd name="connsiteY181" fmla="*/ 931863 h 1238250"/>
                    <a:gd name="connsiteX182" fmla="*/ 0 w 1367015"/>
                    <a:gd name="connsiteY182" fmla="*/ 916166 h 1238250"/>
                    <a:gd name="connsiteX183" fmla="*/ 0 w 1367015"/>
                    <a:gd name="connsiteY183" fmla="*/ 15698 h 1238250"/>
                    <a:gd name="connsiteX184" fmla="*/ 15705 w 1367015"/>
                    <a:gd name="connsiteY18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54" name="Freeform 61">
                  <a:extLst>
                    <a:ext uri="{FF2B5EF4-FFF2-40B4-BE49-F238E27FC236}">
                      <a16:creationId xmlns:a16="http://schemas.microsoft.com/office/drawing/2014/main" id="{7FF5F0AA-DDD8-4785-9278-8FDF2990CF97}"/>
                    </a:ext>
                  </a:extLst>
                </p:cNvPr>
                <p:cNvSpPr>
                  <a:spLocks/>
                </p:cNvSpPr>
                <p:nvPr/>
              </p:nvSpPr>
              <p:spPr bwMode="auto">
                <a:xfrm>
                  <a:off x="6697662" y="3179762"/>
                  <a:ext cx="1181100" cy="654050"/>
                </a:xfrm>
                <a:custGeom>
                  <a:avLst/>
                  <a:gdLst>
                    <a:gd name="connsiteX0" fmla="*/ 363861 w 1181100"/>
                    <a:gd name="connsiteY0" fmla="*/ 458787 h 654050"/>
                    <a:gd name="connsiteX1" fmla="*/ 452503 w 1181100"/>
                    <a:gd name="connsiteY1" fmla="*/ 632593 h 654050"/>
                    <a:gd name="connsiteX2" fmla="*/ 474663 w 1181100"/>
                    <a:gd name="connsiteY2" fmla="*/ 654050 h 654050"/>
                    <a:gd name="connsiteX3" fmla="*/ 0 w 1181100"/>
                    <a:gd name="connsiteY3" fmla="*/ 654050 h 654050"/>
                    <a:gd name="connsiteX4" fmla="*/ 0 w 1181100"/>
                    <a:gd name="connsiteY4" fmla="*/ 581095 h 654050"/>
                    <a:gd name="connsiteX5" fmla="*/ 221605 w 1181100"/>
                    <a:gd name="connsiteY5" fmla="*/ 473807 h 654050"/>
                    <a:gd name="connsiteX6" fmla="*/ 284512 w 1181100"/>
                    <a:gd name="connsiteY6" fmla="*/ 495265 h 654050"/>
                    <a:gd name="connsiteX7" fmla="*/ 363861 w 1181100"/>
                    <a:gd name="connsiteY7" fmla="*/ 458787 h 654050"/>
                    <a:gd name="connsiteX8" fmla="*/ 881470 w 1181100"/>
                    <a:gd name="connsiteY8" fmla="*/ 250825 h 654050"/>
                    <a:gd name="connsiteX9" fmla="*/ 879327 w 1181100"/>
                    <a:gd name="connsiteY9" fmla="*/ 543393 h 654050"/>
                    <a:gd name="connsiteX10" fmla="*/ 859328 w 1181100"/>
                    <a:gd name="connsiteY10" fmla="*/ 564748 h 654050"/>
                    <a:gd name="connsiteX11" fmla="*/ 840757 w 1181100"/>
                    <a:gd name="connsiteY11" fmla="*/ 581121 h 654050"/>
                    <a:gd name="connsiteX12" fmla="*/ 840043 w 1181100"/>
                    <a:gd name="connsiteY12" fmla="*/ 581833 h 654050"/>
                    <a:gd name="connsiteX13" fmla="*/ 696476 w 1181100"/>
                    <a:gd name="connsiteY13" fmla="*/ 630238 h 654050"/>
                    <a:gd name="connsiteX14" fmla="*/ 526481 w 1181100"/>
                    <a:gd name="connsiteY14" fmla="*/ 558342 h 654050"/>
                    <a:gd name="connsiteX15" fmla="*/ 489339 w 1181100"/>
                    <a:gd name="connsiteY15" fmla="*/ 284993 h 654050"/>
                    <a:gd name="connsiteX16" fmla="*/ 586479 w 1181100"/>
                    <a:gd name="connsiteY16" fmla="*/ 331975 h 654050"/>
                    <a:gd name="connsiteX17" fmla="*/ 699333 w 1181100"/>
                    <a:gd name="connsiteY17" fmla="*/ 441599 h 654050"/>
                    <a:gd name="connsiteX18" fmla="*/ 805044 w 1181100"/>
                    <a:gd name="connsiteY18" fmla="*/ 368279 h 654050"/>
                    <a:gd name="connsiteX19" fmla="*/ 812901 w 1181100"/>
                    <a:gd name="connsiteY19" fmla="*/ 328416 h 654050"/>
                    <a:gd name="connsiteX20" fmla="*/ 811472 w 1181100"/>
                    <a:gd name="connsiteY20" fmla="*/ 314179 h 654050"/>
                    <a:gd name="connsiteX21" fmla="*/ 810758 w 1181100"/>
                    <a:gd name="connsiteY21" fmla="*/ 307061 h 654050"/>
                    <a:gd name="connsiteX22" fmla="*/ 815758 w 1181100"/>
                    <a:gd name="connsiteY22" fmla="*/ 302790 h 654050"/>
                    <a:gd name="connsiteX23" fmla="*/ 850043 w 1181100"/>
                    <a:gd name="connsiteY23" fmla="*/ 275739 h 654050"/>
                    <a:gd name="connsiteX24" fmla="*/ 881470 w 1181100"/>
                    <a:gd name="connsiteY24" fmla="*/ 250825 h 654050"/>
                    <a:gd name="connsiteX25" fmla="*/ 1181100 w 1181100"/>
                    <a:gd name="connsiteY25" fmla="*/ 0 h 654050"/>
                    <a:gd name="connsiteX26" fmla="*/ 1181100 w 1181100"/>
                    <a:gd name="connsiteY26" fmla="*/ 654050 h 654050"/>
                    <a:gd name="connsiteX27" fmla="*/ 1099004 w 1181100"/>
                    <a:gd name="connsiteY27" fmla="*/ 654050 h 654050"/>
                    <a:gd name="connsiteX28" fmla="*/ 1096863 w 1181100"/>
                    <a:gd name="connsiteY28" fmla="*/ 651908 h 654050"/>
                    <a:gd name="connsiteX29" fmla="*/ 1069022 w 1181100"/>
                    <a:gd name="connsiteY29" fmla="*/ 638342 h 654050"/>
                    <a:gd name="connsiteX30" fmla="*/ 1066166 w 1181100"/>
                    <a:gd name="connsiteY30" fmla="*/ 637628 h 654050"/>
                    <a:gd name="connsiteX31" fmla="*/ 1064024 w 1181100"/>
                    <a:gd name="connsiteY31" fmla="*/ 637628 h 654050"/>
                    <a:gd name="connsiteX32" fmla="*/ 1048319 w 1181100"/>
                    <a:gd name="connsiteY32" fmla="*/ 640484 h 654050"/>
                    <a:gd name="connsiteX33" fmla="*/ 1040466 w 1181100"/>
                    <a:gd name="connsiteY33" fmla="*/ 629773 h 654050"/>
                    <a:gd name="connsiteX34" fmla="*/ 986212 w 1181100"/>
                    <a:gd name="connsiteY34" fmla="*/ 573365 h 654050"/>
                    <a:gd name="connsiteX35" fmla="*/ 954087 w 1181100"/>
                    <a:gd name="connsiteY35" fmla="*/ 178507 h 654050"/>
                    <a:gd name="connsiteX36" fmla="*/ 985498 w 1181100"/>
                    <a:gd name="connsiteY36" fmla="*/ 153516 h 654050"/>
                    <a:gd name="connsiteX37" fmla="*/ 1028330 w 1181100"/>
                    <a:gd name="connsiteY37" fmla="*/ 162798 h 654050"/>
                    <a:gd name="connsiteX38" fmla="*/ 1131843 w 1181100"/>
                    <a:gd name="connsiteY38" fmla="*/ 59264 h 654050"/>
                    <a:gd name="connsiteX39" fmla="*/ 1129701 w 1181100"/>
                    <a:gd name="connsiteY39" fmla="*/ 3998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1100" h="654050">
                      <a:moveTo>
                        <a:pt x="363861" y="458787"/>
                      </a:moveTo>
                      <a:cubicBezTo>
                        <a:pt x="375299" y="521729"/>
                        <a:pt x="404608" y="582525"/>
                        <a:pt x="452503" y="632593"/>
                      </a:cubicBezTo>
                      <a:cubicBezTo>
                        <a:pt x="459651" y="640460"/>
                        <a:pt x="466800" y="647613"/>
                        <a:pt x="474663" y="654050"/>
                      </a:cubicBezTo>
                      <a:cubicBezTo>
                        <a:pt x="474663" y="654050"/>
                        <a:pt x="474663" y="654050"/>
                        <a:pt x="0" y="654050"/>
                      </a:cubicBezTo>
                      <a:cubicBezTo>
                        <a:pt x="0" y="654050"/>
                        <a:pt x="0" y="654050"/>
                        <a:pt x="0" y="581095"/>
                      </a:cubicBezTo>
                      <a:cubicBezTo>
                        <a:pt x="0" y="581095"/>
                        <a:pt x="0" y="581095"/>
                        <a:pt x="221605" y="473807"/>
                      </a:cubicBezTo>
                      <a:cubicBezTo>
                        <a:pt x="239476" y="487397"/>
                        <a:pt x="261637" y="495265"/>
                        <a:pt x="284512" y="495265"/>
                      </a:cubicBezTo>
                      <a:cubicBezTo>
                        <a:pt x="316681" y="495265"/>
                        <a:pt x="344560" y="480960"/>
                        <a:pt x="363861" y="458787"/>
                      </a:cubicBezTo>
                      <a:close/>
                      <a:moveTo>
                        <a:pt x="881470" y="250825"/>
                      </a:moveTo>
                      <a:cubicBezTo>
                        <a:pt x="948611" y="336246"/>
                        <a:pt x="949325" y="457972"/>
                        <a:pt x="879327" y="543393"/>
                      </a:cubicBezTo>
                      <a:cubicBezTo>
                        <a:pt x="873613" y="551223"/>
                        <a:pt x="866471" y="558342"/>
                        <a:pt x="859328" y="564748"/>
                      </a:cubicBezTo>
                      <a:cubicBezTo>
                        <a:pt x="852185" y="571867"/>
                        <a:pt x="846471" y="577562"/>
                        <a:pt x="840757" y="581121"/>
                      </a:cubicBezTo>
                      <a:cubicBezTo>
                        <a:pt x="840757" y="581121"/>
                        <a:pt x="840757" y="581121"/>
                        <a:pt x="840043" y="581833"/>
                      </a:cubicBezTo>
                      <a:cubicBezTo>
                        <a:pt x="799330" y="613154"/>
                        <a:pt x="747903" y="630238"/>
                        <a:pt x="696476" y="630238"/>
                      </a:cubicBezTo>
                      <a:cubicBezTo>
                        <a:pt x="631478" y="630238"/>
                        <a:pt x="571480" y="604612"/>
                        <a:pt x="526481" y="558342"/>
                      </a:cubicBezTo>
                      <a:cubicBezTo>
                        <a:pt x="455055" y="483598"/>
                        <a:pt x="442912" y="372550"/>
                        <a:pt x="489339" y="284993"/>
                      </a:cubicBezTo>
                      <a:cubicBezTo>
                        <a:pt x="489339" y="284993"/>
                        <a:pt x="489339" y="284993"/>
                        <a:pt x="586479" y="331975"/>
                      </a:cubicBezTo>
                      <a:cubicBezTo>
                        <a:pt x="588622" y="392482"/>
                        <a:pt x="638621" y="441599"/>
                        <a:pt x="699333" y="441599"/>
                      </a:cubicBezTo>
                      <a:cubicBezTo>
                        <a:pt x="747903" y="441599"/>
                        <a:pt x="789330" y="410990"/>
                        <a:pt x="805044" y="368279"/>
                      </a:cubicBezTo>
                      <a:cubicBezTo>
                        <a:pt x="810044" y="356178"/>
                        <a:pt x="812901" y="342653"/>
                        <a:pt x="812901" y="328416"/>
                      </a:cubicBezTo>
                      <a:cubicBezTo>
                        <a:pt x="812901" y="323433"/>
                        <a:pt x="812187" y="319162"/>
                        <a:pt x="811472" y="314179"/>
                      </a:cubicBezTo>
                      <a:cubicBezTo>
                        <a:pt x="811472" y="312043"/>
                        <a:pt x="811472" y="309196"/>
                        <a:pt x="810758" y="307061"/>
                      </a:cubicBezTo>
                      <a:cubicBezTo>
                        <a:pt x="810758" y="307061"/>
                        <a:pt x="810758" y="307061"/>
                        <a:pt x="815758" y="302790"/>
                      </a:cubicBezTo>
                      <a:cubicBezTo>
                        <a:pt x="820758" y="299230"/>
                        <a:pt x="830757" y="291400"/>
                        <a:pt x="850043" y="275739"/>
                      </a:cubicBezTo>
                      <a:cubicBezTo>
                        <a:pt x="857899" y="269333"/>
                        <a:pt x="868613" y="260791"/>
                        <a:pt x="881470" y="250825"/>
                      </a:cubicBezTo>
                      <a:close/>
                      <a:moveTo>
                        <a:pt x="1181100" y="0"/>
                      </a:moveTo>
                      <a:cubicBezTo>
                        <a:pt x="1181100" y="0"/>
                        <a:pt x="1181100" y="0"/>
                        <a:pt x="1181100" y="654050"/>
                      </a:cubicBezTo>
                      <a:cubicBezTo>
                        <a:pt x="1181100" y="654050"/>
                        <a:pt x="1181100" y="654050"/>
                        <a:pt x="1099004" y="654050"/>
                      </a:cubicBezTo>
                      <a:cubicBezTo>
                        <a:pt x="1099004" y="654050"/>
                        <a:pt x="1099004" y="654050"/>
                        <a:pt x="1096863" y="651908"/>
                      </a:cubicBezTo>
                      <a:cubicBezTo>
                        <a:pt x="1089724" y="644768"/>
                        <a:pt x="1079730" y="639770"/>
                        <a:pt x="1069022" y="638342"/>
                      </a:cubicBezTo>
                      <a:cubicBezTo>
                        <a:pt x="1069022" y="638342"/>
                        <a:pt x="1069022" y="638342"/>
                        <a:pt x="1066166" y="637628"/>
                      </a:cubicBezTo>
                      <a:cubicBezTo>
                        <a:pt x="1066166" y="637628"/>
                        <a:pt x="1066166" y="637628"/>
                        <a:pt x="1064024" y="637628"/>
                      </a:cubicBezTo>
                      <a:cubicBezTo>
                        <a:pt x="1058313" y="637628"/>
                        <a:pt x="1053316" y="638342"/>
                        <a:pt x="1048319" y="640484"/>
                      </a:cubicBezTo>
                      <a:cubicBezTo>
                        <a:pt x="1046177" y="636913"/>
                        <a:pt x="1043322" y="633343"/>
                        <a:pt x="1040466" y="629773"/>
                      </a:cubicBezTo>
                      <a:cubicBezTo>
                        <a:pt x="1040466" y="629773"/>
                        <a:pt x="1040466" y="629773"/>
                        <a:pt x="986212" y="573365"/>
                      </a:cubicBezTo>
                      <a:cubicBezTo>
                        <a:pt x="1061169" y="448410"/>
                        <a:pt x="1048319" y="289181"/>
                        <a:pt x="954087" y="178507"/>
                      </a:cubicBezTo>
                      <a:cubicBezTo>
                        <a:pt x="954087" y="178507"/>
                        <a:pt x="954087" y="178507"/>
                        <a:pt x="985498" y="153516"/>
                      </a:cubicBezTo>
                      <a:cubicBezTo>
                        <a:pt x="998348" y="159942"/>
                        <a:pt x="1013339" y="162798"/>
                        <a:pt x="1028330" y="162798"/>
                      </a:cubicBezTo>
                      <a:cubicBezTo>
                        <a:pt x="1085441" y="162798"/>
                        <a:pt x="1131843" y="116386"/>
                        <a:pt x="1131843" y="59264"/>
                      </a:cubicBezTo>
                      <a:cubicBezTo>
                        <a:pt x="1131843" y="52838"/>
                        <a:pt x="1131129" y="45698"/>
                        <a:pt x="1129701" y="39985"/>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grpSp>
        <p:grpSp>
          <p:nvGrpSpPr>
            <p:cNvPr id="30" name="Group 29">
              <a:extLst>
                <a:ext uri="{FF2B5EF4-FFF2-40B4-BE49-F238E27FC236}">
                  <a16:creationId xmlns:a16="http://schemas.microsoft.com/office/drawing/2014/main" id="{6287FBCA-50FE-45A1-A4A2-8D3A31EF14A6}"/>
                </a:ext>
              </a:extLst>
            </p:cNvPr>
            <p:cNvGrpSpPr>
              <a:grpSpLocks noChangeAspect="1"/>
            </p:cNvGrpSpPr>
            <p:nvPr/>
          </p:nvGrpSpPr>
          <p:grpSpPr>
            <a:xfrm>
              <a:off x="673150" y="2215989"/>
              <a:ext cx="643446" cy="643446"/>
              <a:chOff x="5273675" y="2606675"/>
              <a:chExt cx="1644650" cy="1644650"/>
            </a:xfrm>
          </p:grpSpPr>
          <p:sp>
            <p:nvSpPr>
              <p:cNvPr id="47" name="AutoShape 73">
                <a:extLst>
                  <a:ext uri="{FF2B5EF4-FFF2-40B4-BE49-F238E27FC236}">
                    <a16:creationId xmlns:a16="http://schemas.microsoft.com/office/drawing/2014/main" id="{8A20CDF0-3E7B-4DD2-9A51-94FE312415E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nvGrpSpPr>
              <p:cNvPr id="48" name="Group 47">
                <a:extLst>
                  <a:ext uri="{FF2B5EF4-FFF2-40B4-BE49-F238E27FC236}">
                    <a16:creationId xmlns:a16="http://schemas.microsoft.com/office/drawing/2014/main" id="{A3856993-1FE0-46F5-BC10-A21A23EB3943}"/>
                  </a:ext>
                </a:extLst>
              </p:cNvPr>
              <p:cNvGrpSpPr/>
              <p:nvPr/>
            </p:nvGrpSpPr>
            <p:grpSpPr>
              <a:xfrm>
                <a:off x="5461794" y="2674144"/>
                <a:ext cx="1268413" cy="1509713"/>
                <a:chOff x="5461000" y="2674938"/>
                <a:chExt cx="1268413" cy="1509713"/>
              </a:xfrm>
            </p:grpSpPr>
            <p:sp>
              <p:nvSpPr>
                <p:cNvPr id="49" name="Freeform 75">
                  <a:extLst>
                    <a:ext uri="{FF2B5EF4-FFF2-40B4-BE49-F238E27FC236}">
                      <a16:creationId xmlns:a16="http://schemas.microsoft.com/office/drawing/2014/main" id="{A3BC3F59-4D51-4970-8CA5-2F04621F2091}"/>
                    </a:ext>
                  </a:extLst>
                </p:cNvPr>
                <p:cNvSpPr>
                  <a:spLocks noEditPoints="1"/>
                </p:cNvSpPr>
                <p:nvPr/>
              </p:nvSpPr>
              <p:spPr bwMode="auto">
                <a:xfrm>
                  <a:off x="5595938" y="3543300"/>
                  <a:ext cx="998538" cy="538163"/>
                </a:xfrm>
                <a:custGeom>
                  <a:avLst/>
                  <a:gdLst>
                    <a:gd name="T0" fmla="*/ 858 w 1400"/>
                    <a:gd name="T1" fmla="*/ 0 h 754"/>
                    <a:gd name="T2" fmla="*/ 859 w 1400"/>
                    <a:gd name="T3" fmla="*/ 301 h 754"/>
                    <a:gd name="T4" fmla="*/ 557 w 1400"/>
                    <a:gd name="T5" fmla="*/ 302 h 754"/>
                    <a:gd name="T6" fmla="*/ 557 w 1400"/>
                    <a:gd name="T7" fmla="*/ 0 h 754"/>
                    <a:gd name="T8" fmla="*/ 858 w 1400"/>
                    <a:gd name="T9" fmla="*/ 0 h 754"/>
                    <a:gd name="T10" fmla="*/ 705 w 1400"/>
                    <a:gd name="T11" fmla="*/ 532 h 754"/>
                    <a:gd name="T12" fmla="*/ 816 w 1400"/>
                    <a:gd name="T13" fmla="*/ 643 h 754"/>
                    <a:gd name="T14" fmla="*/ 705 w 1400"/>
                    <a:gd name="T15" fmla="*/ 754 h 754"/>
                    <a:gd name="T16" fmla="*/ 594 w 1400"/>
                    <a:gd name="T17" fmla="*/ 643 h 754"/>
                    <a:gd name="T18" fmla="*/ 705 w 1400"/>
                    <a:gd name="T19" fmla="*/ 532 h 754"/>
                    <a:gd name="T20" fmla="*/ 111 w 1400"/>
                    <a:gd name="T21" fmla="*/ 532 h 754"/>
                    <a:gd name="T22" fmla="*/ 222 w 1400"/>
                    <a:gd name="T23" fmla="*/ 643 h 754"/>
                    <a:gd name="T24" fmla="*/ 111 w 1400"/>
                    <a:gd name="T25" fmla="*/ 754 h 754"/>
                    <a:gd name="T26" fmla="*/ 0 w 1400"/>
                    <a:gd name="T27" fmla="*/ 643 h 754"/>
                    <a:gd name="T28" fmla="*/ 111 w 1400"/>
                    <a:gd name="T29" fmla="*/ 532 h 754"/>
                    <a:gd name="T30" fmla="*/ 1289 w 1400"/>
                    <a:gd name="T31" fmla="*/ 532 h 754"/>
                    <a:gd name="T32" fmla="*/ 1400 w 1400"/>
                    <a:gd name="T33" fmla="*/ 643 h 754"/>
                    <a:gd name="T34" fmla="*/ 1289 w 1400"/>
                    <a:gd name="T35" fmla="*/ 754 h 754"/>
                    <a:gd name="T36" fmla="*/ 1178 w 1400"/>
                    <a:gd name="T37" fmla="*/ 643 h 754"/>
                    <a:gd name="T38" fmla="*/ 1289 w 1400"/>
                    <a:gd name="T39" fmla="*/ 53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754">
                      <a:moveTo>
                        <a:pt x="858" y="0"/>
                      </a:moveTo>
                      <a:cubicBezTo>
                        <a:pt x="859" y="301"/>
                        <a:pt x="859" y="301"/>
                        <a:pt x="859" y="301"/>
                      </a:cubicBezTo>
                      <a:cubicBezTo>
                        <a:pt x="557" y="302"/>
                        <a:pt x="557" y="302"/>
                        <a:pt x="557" y="302"/>
                      </a:cubicBezTo>
                      <a:cubicBezTo>
                        <a:pt x="557" y="0"/>
                        <a:pt x="557" y="0"/>
                        <a:pt x="557" y="0"/>
                      </a:cubicBezTo>
                      <a:cubicBezTo>
                        <a:pt x="858" y="0"/>
                        <a:pt x="858" y="0"/>
                        <a:pt x="858" y="0"/>
                      </a:cubicBezTo>
                      <a:close/>
                      <a:moveTo>
                        <a:pt x="705" y="532"/>
                      </a:moveTo>
                      <a:cubicBezTo>
                        <a:pt x="766" y="532"/>
                        <a:pt x="816" y="582"/>
                        <a:pt x="816" y="643"/>
                      </a:cubicBezTo>
                      <a:cubicBezTo>
                        <a:pt x="816" y="704"/>
                        <a:pt x="766" y="754"/>
                        <a:pt x="705" y="754"/>
                      </a:cubicBezTo>
                      <a:cubicBezTo>
                        <a:pt x="644" y="754"/>
                        <a:pt x="594" y="704"/>
                        <a:pt x="594" y="643"/>
                      </a:cubicBezTo>
                      <a:cubicBezTo>
                        <a:pt x="594" y="582"/>
                        <a:pt x="644" y="532"/>
                        <a:pt x="705" y="532"/>
                      </a:cubicBezTo>
                      <a:close/>
                      <a:moveTo>
                        <a:pt x="111" y="532"/>
                      </a:moveTo>
                      <a:cubicBezTo>
                        <a:pt x="172" y="532"/>
                        <a:pt x="222" y="582"/>
                        <a:pt x="222" y="643"/>
                      </a:cubicBezTo>
                      <a:cubicBezTo>
                        <a:pt x="222" y="704"/>
                        <a:pt x="172" y="754"/>
                        <a:pt x="111" y="754"/>
                      </a:cubicBezTo>
                      <a:cubicBezTo>
                        <a:pt x="50" y="754"/>
                        <a:pt x="0" y="704"/>
                        <a:pt x="0" y="643"/>
                      </a:cubicBezTo>
                      <a:cubicBezTo>
                        <a:pt x="0" y="582"/>
                        <a:pt x="50" y="532"/>
                        <a:pt x="111" y="532"/>
                      </a:cubicBezTo>
                      <a:close/>
                      <a:moveTo>
                        <a:pt x="1289" y="532"/>
                      </a:moveTo>
                      <a:cubicBezTo>
                        <a:pt x="1350" y="532"/>
                        <a:pt x="1400" y="582"/>
                        <a:pt x="1400" y="643"/>
                      </a:cubicBezTo>
                      <a:cubicBezTo>
                        <a:pt x="1400" y="704"/>
                        <a:pt x="1350" y="754"/>
                        <a:pt x="1289" y="754"/>
                      </a:cubicBezTo>
                      <a:cubicBezTo>
                        <a:pt x="1228" y="754"/>
                        <a:pt x="1178" y="704"/>
                        <a:pt x="1178" y="643"/>
                      </a:cubicBezTo>
                      <a:cubicBezTo>
                        <a:pt x="1178" y="582"/>
                        <a:pt x="1228" y="532"/>
                        <a:pt x="1289" y="5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50" name="Freeform 76">
                  <a:extLst>
                    <a:ext uri="{FF2B5EF4-FFF2-40B4-BE49-F238E27FC236}">
                      <a16:creationId xmlns:a16="http://schemas.microsoft.com/office/drawing/2014/main" id="{8815099C-AFE4-4179-AD0A-BF0A39824B57}"/>
                    </a:ext>
                  </a:extLst>
                </p:cNvPr>
                <p:cNvSpPr>
                  <a:spLocks noEditPoints="1"/>
                </p:cNvSpPr>
                <p:nvPr/>
              </p:nvSpPr>
              <p:spPr bwMode="auto">
                <a:xfrm>
                  <a:off x="5461000" y="2674938"/>
                  <a:ext cx="1268413" cy="1509713"/>
                </a:xfrm>
                <a:custGeom>
                  <a:avLst/>
                  <a:gdLst>
                    <a:gd name="T0" fmla="*/ 1519 w 1776"/>
                    <a:gd name="T1" fmla="*/ 1602 h 2114"/>
                    <a:gd name="T2" fmla="*/ 257 w 1776"/>
                    <a:gd name="T3" fmla="*/ 1602 h 2114"/>
                    <a:gd name="T4" fmla="*/ 0 w 1776"/>
                    <a:gd name="T5" fmla="*/ 1858 h 2114"/>
                    <a:gd name="T6" fmla="*/ 257 w 1776"/>
                    <a:gd name="T7" fmla="*/ 2114 h 2114"/>
                    <a:gd name="T8" fmla="*/ 1519 w 1776"/>
                    <a:gd name="T9" fmla="*/ 2114 h 2114"/>
                    <a:gd name="T10" fmla="*/ 1776 w 1776"/>
                    <a:gd name="T11" fmla="*/ 1858 h 2114"/>
                    <a:gd name="T12" fmla="*/ 1519 w 1776"/>
                    <a:gd name="T13" fmla="*/ 1602 h 2114"/>
                    <a:gd name="T14" fmla="*/ 1519 w 1776"/>
                    <a:gd name="T15" fmla="*/ 2011 h 2114"/>
                    <a:gd name="T16" fmla="*/ 257 w 1776"/>
                    <a:gd name="T17" fmla="*/ 2011 h 2114"/>
                    <a:gd name="T18" fmla="*/ 103 w 1776"/>
                    <a:gd name="T19" fmla="*/ 1858 h 2114"/>
                    <a:gd name="T20" fmla="*/ 257 w 1776"/>
                    <a:gd name="T21" fmla="*/ 1705 h 2114"/>
                    <a:gd name="T22" fmla="*/ 1519 w 1776"/>
                    <a:gd name="T23" fmla="*/ 1705 h 2114"/>
                    <a:gd name="T24" fmla="*/ 1673 w 1776"/>
                    <a:gd name="T25" fmla="*/ 1858 h 2114"/>
                    <a:gd name="T26" fmla="*/ 1519 w 1776"/>
                    <a:gd name="T27" fmla="*/ 2011 h 2114"/>
                    <a:gd name="T28" fmla="*/ 0 w 1776"/>
                    <a:gd name="T29" fmla="*/ 189 h 2114"/>
                    <a:gd name="T30" fmla="*/ 0 w 1776"/>
                    <a:gd name="T31" fmla="*/ 356 h 2114"/>
                    <a:gd name="T32" fmla="*/ 710 w 1776"/>
                    <a:gd name="T33" fmla="*/ 356 h 2114"/>
                    <a:gd name="T34" fmla="*/ 710 w 1776"/>
                    <a:gd name="T35" fmla="*/ 517 h 2114"/>
                    <a:gd name="T36" fmla="*/ 794 w 1776"/>
                    <a:gd name="T37" fmla="*/ 559 h 2114"/>
                    <a:gd name="T38" fmla="*/ 794 w 1776"/>
                    <a:gd name="T39" fmla="*/ 698 h 2114"/>
                    <a:gd name="T40" fmla="*/ 680 w 1776"/>
                    <a:gd name="T41" fmla="*/ 779 h 2114"/>
                    <a:gd name="T42" fmla="*/ 659 w 1776"/>
                    <a:gd name="T43" fmla="*/ 932 h 2114"/>
                    <a:gd name="T44" fmla="*/ 490 w 1776"/>
                    <a:gd name="T45" fmla="*/ 1113 h 2114"/>
                    <a:gd name="T46" fmla="*/ 654 w 1776"/>
                    <a:gd name="T47" fmla="*/ 1464 h 2114"/>
                    <a:gd name="T48" fmla="*/ 690 w 1776"/>
                    <a:gd name="T49" fmla="*/ 1447 h 2114"/>
                    <a:gd name="T50" fmla="*/ 690 w 1776"/>
                    <a:gd name="T51" fmla="*/ 1365 h 2114"/>
                    <a:gd name="T52" fmla="*/ 637 w 1776"/>
                    <a:gd name="T53" fmla="*/ 1136 h 2114"/>
                    <a:gd name="T54" fmla="*/ 742 w 1776"/>
                    <a:gd name="T55" fmla="*/ 1023 h 2114"/>
                    <a:gd name="T56" fmla="*/ 1049 w 1776"/>
                    <a:gd name="T57" fmla="*/ 1023 h 2114"/>
                    <a:gd name="T58" fmla="*/ 1154 w 1776"/>
                    <a:gd name="T59" fmla="*/ 1135 h 2114"/>
                    <a:gd name="T60" fmla="*/ 1103 w 1776"/>
                    <a:gd name="T61" fmla="*/ 1362 h 2114"/>
                    <a:gd name="T62" fmla="*/ 1103 w 1776"/>
                    <a:gd name="T63" fmla="*/ 1447 h 2114"/>
                    <a:gd name="T64" fmla="*/ 1138 w 1776"/>
                    <a:gd name="T65" fmla="*/ 1463 h 2114"/>
                    <a:gd name="T66" fmla="*/ 1302 w 1776"/>
                    <a:gd name="T67" fmla="*/ 1112 h 2114"/>
                    <a:gd name="T68" fmla="*/ 1133 w 1776"/>
                    <a:gd name="T69" fmla="*/ 932 h 2114"/>
                    <a:gd name="T70" fmla="*/ 1112 w 1776"/>
                    <a:gd name="T71" fmla="*/ 750 h 2114"/>
                    <a:gd name="T72" fmla="*/ 998 w 1776"/>
                    <a:gd name="T73" fmla="*/ 698 h 2114"/>
                    <a:gd name="T74" fmla="*/ 997 w 1776"/>
                    <a:gd name="T75" fmla="*/ 559 h 2114"/>
                    <a:gd name="T76" fmla="*/ 1082 w 1776"/>
                    <a:gd name="T77" fmla="*/ 517 h 2114"/>
                    <a:gd name="T78" fmla="*/ 1082 w 1776"/>
                    <a:gd name="T79" fmla="*/ 356 h 2114"/>
                    <a:gd name="T80" fmla="*/ 1776 w 1776"/>
                    <a:gd name="T81" fmla="*/ 356 h 2114"/>
                    <a:gd name="T82" fmla="*/ 1776 w 1776"/>
                    <a:gd name="T83" fmla="*/ 189 h 2114"/>
                    <a:gd name="T84" fmla="*/ 1049 w 1776"/>
                    <a:gd name="T85" fmla="*/ 189 h 2114"/>
                    <a:gd name="T86" fmla="*/ 1076 w 1776"/>
                    <a:gd name="T87" fmla="*/ 91 h 2114"/>
                    <a:gd name="T88" fmla="*/ 1776 w 1776"/>
                    <a:gd name="T89" fmla="*/ 91 h 2114"/>
                    <a:gd name="T90" fmla="*/ 1776 w 1776"/>
                    <a:gd name="T91" fmla="*/ 0 h 2114"/>
                    <a:gd name="T92" fmla="*/ 1005 w 1776"/>
                    <a:gd name="T93" fmla="*/ 0 h 2114"/>
                    <a:gd name="T94" fmla="*/ 956 w 1776"/>
                    <a:gd name="T95" fmla="*/ 189 h 2114"/>
                    <a:gd name="T96" fmla="*/ 835 w 1776"/>
                    <a:gd name="T97" fmla="*/ 189 h 2114"/>
                    <a:gd name="T98" fmla="*/ 786 w 1776"/>
                    <a:gd name="T99" fmla="*/ 0 h 2114"/>
                    <a:gd name="T100" fmla="*/ 0 w 1776"/>
                    <a:gd name="T101" fmla="*/ 0 h 2114"/>
                    <a:gd name="T102" fmla="*/ 0 w 1776"/>
                    <a:gd name="T103" fmla="*/ 91 h 2114"/>
                    <a:gd name="T104" fmla="*/ 716 w 1776"/>
                    <a:gd name="T105" fmla="*/ 91 h 2114"/>
                    <a:gd name="T106" fmla="*/ 742 w 1776"/>
                    <a:gd name="T107" fmla="*/ 189 h 2114"/>
                    <a:gd name="T108" fmla="*/ 0 w 1776"/>
                    <a:gd name="T109" fmla="*/ 189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6" h="2114">
                      <a:moveTo>
                        <a:pt x="1519" y="1602"/>
                      </a:moveTo>
                      <a:cubicBezTo>
                        <a:pt x="257" y="1602"/>
                        <a:pt x="257" y="1602"/>
                        <a:pt x="257" y="1602"/>
                      </a:cubicBezTo>
                      <a:cubicBezTo>
                        <a:pt x="116" y="1602"/>
                        <a:pt x="0" y="1717"/>
                        <a:pt x="0" y="1858"/>
                      </a:cubicBezTo>
                      <a:cubicBezTo>
                        <a:pt x="0" y="1999"/>
                        <a:pt x="116" y="2114"/>
                        <a:pt x="257" y="2114"/>
                      </a:cubicBezTo>
                      <a:cubicBezTo>
                        <a:pt x="1519" y="2114"/>
                        <a:pt x="1519" y="2114"/>
                        <a:pt x="1519" y="2114"/>
                      </a:cubicBezTo>
                      <a:cubicBezTo>
                        <a:pt x="1660" y="2114"/>
                        <a:pt x="1776" y="1999"/>
                        <a:pt x="1776" y="1858"/>
                      </a:cubicBezTo>
                      <a:cubicBezTo>
                        <a:pt x="1776" y="1717"/>
                        <a:pt x="1660" y="1602"/>
                        <a:pt x="1519" y="1602"/>
                      </a:cubicBezTo>
                      <a:close/>
                      <a:moveTo>
                        <a:pt x="1519" y="2011"/>
                      </a:moveTo>
                      <a:cubicBezTo>
                        <a:pt x="257" y="2011"/>
                        <a:pt x="257" y="2011"/>
                        <a:pt x="257" y="2011"/>
                      </a:cubicBezTo>
                      <a:cubicBezTo>
                        <a:pt x="173" y="2011"/>
                        <a:pt x="103" y="1942"/>
                        <a:pt x="103" y="1858"/>
                      </a:cubicBezTo>
                      <a:cubicBezTo>
                        <a:pt x="103" y="1774"/>
                        <a:pt x="173" y="1705"/>
                        <a:pt x="257" y="1705"/>
                      </a:cubicBezTo>
                      <a:cubicBezTo>
                        <a:pt x="1519" y="1705"/>
                        <a:pt x="1519" y="1705"/>
                        <a:pt x="1519" y="1705"/>
                      </a:cubicBezTo>
                      <a:cubicBezTo>
                        <a:pt x="1604" y="1705"/>
                        <a:pt x="1673" y="1774"/>
                        <a:pt x="1673" y="1858"/>
                      </a:cubicBezTo>
                      <a:cubicBezTo>
                        <a:pt x="1673" y="1942"/>
                        <a:pt x="1604" y="2011"/>
                        <a:pt x="1519" y="2011"/>
                      </a:cubicBezTo>
                      <a:close/>
                      <a:moveTo>
                        <a:pt x="0" y="189"/>
                      </a:moveTo>
                      <a:cubicBezTo>
                        <a:pt x="0" y="356"/>
                        <a:pt x="0" y="356"/>
                        <a:pt x="0" y="356"/>
                      </a:cubicBezTo>
                      <a:cubicBezTo>
                        <a:pt x="710" y="356"/>
                        <a:pt x="710" y="356"/>
                        <a:pt x="710" y="356"/>
                      </a:cubicBezTo>
                      <a:cubicBezTo>
                        <a:pt x="710" y="517"/>
                        <a:pt x="710" y="517"/>
                        <a:pt x="710" y="517"/>
                      </a:cubicBezTo>
                      <a:cubicBezTo>
                        <a:pt x="794" y="559"/>
                        <a:pt x="794" y="559"/>
                        <a:pt x="794" y="559"/>
                      </a:cubicBezTo>
                      <a:cubicBezTo>
                        <a:pt x="794" y="616"/>
                        <a:pt x="793" y="629"/>
                        <a:pt x="794" y="698"/>
                      </a:cubicBezTo>
                      <a:cubicBezTo>
                        <a:pt x="680" y="779"/>
                        <a:pt x="680" y="779"/>
                        <a:pt x="680" y="779"/>
                      </a:cubicBezTo>
                      <a:cubicBezTo>
                        <a:pt x="659" y="932"/>
                        <a:pt x="659" y="932"/>
                        <a:pt x="659" y="932"/>
                      </a:cubicBezTo>
                      <a:cubicBezTo>
                        <a:pt x="490" y="1113"/>
                        <a:pt x="490" y="1113"/>
                        <a:pt x="490" y="1113"/>
                      </a:cubicBezTo>
                      <a:cubicBezTo>
                        <a:pt x="654" y="1464"/>
                        <a:pt x="654" y="1464"/>
                        <a:pt x="654" y="1464"/>
                      </a:cubicBezTo>
                      <a:cubicBezTo>
                        <a:pt x="690" y="1447"/>
                        <a:pt x="690" y="1447"/>
                        <a:pt x="690" y="1447"/>
                      </a:cubicBezTo>
                      <a:cubicBezTo>
                        <a:pt x="690" y="1365"/>
                        <a:pt x="690" y="1365"/>
                        <a:pt x="690" y="1365"/>
                      </a:cubicBezTo>
                      <a:cubicBezTo>
                        <a:pt x="637" y="1136"/>
                        <a:pt x="637" y="1136"/>
                        <a:pt x="637" y="1136"/>
                      </a:cubicBezTo>
                      <a:cubicBezTo>
                        <a:pt x="742" y="1023"/>
                        <a:pt x="742" y="1023"/>
                        <a:pt x="742" y="1023"/>
                      </a:cubicBezTo>
                      <a:cubicBezTo>
                        <a:pt x="1049" y="1023"/>
                        <a:pt x="1049" y="1023"/>
                        <a:pt x="1049" y="1023"/>
                      </a:cubicBezTo>
                      <a:cubicBezTo>
                        <a:pt x="1154" y="1135"/>
                        <a:pt x="1154" y="1135"/>
                        <a:pt x="1154" y="1135"/>
                      </a:cubicBezTo>
                      <a:cubicBezTo>
                        <a:pt x="1103" y="1362"/>
                        <a:pt x="1103" y="1362"/>
                        <a:pt x="1103" y="1362"/>
                      </a:cubicBezTo>
                      <a:cubicBezTo>
                        <a:pt x="1103" y="1447"/>
                        <a:pt x="1103" y="1447"/>
                        <a:pt x="1103" y="1447"/>
                      </a:cubicBezTo>
                      <a:cubicBezTo>
                        <a:pt x="1138" y="1463"/>
                        <a:pt x="1138" y="1463"/>
                        <a:pt x="1138" y="1463"/>
                      </a:cubicBezTo>
                      <a:cubicBezTo>
                        <a:pt x="1302" y="1112"/>
                        <a:pt x="1302" y="1112"/>
                        <a:pt x="1302" y="1112"/>
                      </a:cubicBezTo>
                      <a:cubicBezTo>
                        <a:pt x="1133" y="932"/>
                        <a:pt x="1133" y="932"/>
                        <a:pt x="1133" y="932"/>
                      </a:cubicBezTo>
                      <a:cubicBezTo>
                        <a:pt x="1112" y="750"/>
                        <a:pt x="1112" y="750"/>
                        <a:pt x="1112" y="750"/>
                      </a:cubicBezTo>
                      <a:cubicBezTo>
                        <a:pt x="998" y="698"/>
                        <a:pt x="998" y="698"/>
                        <a:pt x="998" y="698"/>
                      </a:cubicBezTo>
                      <a:cubicBezTo>
                        <a:pt x="997" y="559"/>
                        <a:pt x="997" y="559"/>
                        <a:pt x="997" y="559"/>
                      </a:cubicBezTo>
                      <a:cubicBezTo>
                        <a:pt x="1082" y="517"/>
                        <a:pt x="1082" y="517"/>
                        <a:pt x="1082" y="517"/>
                      </a:cubicBezTo>
                      <a:cubicBezTo>
                        <a:pt x="1082" y="356"/>
                        <a:pt x="1082" y="356"/>
                        <a:pt x="1082" y="356"/>
                      </a:cubicBezTo>
                      <a:cubicBezTo>
                        <a:pt x="1776" y="356"/>
                        <a:pt x="1776" y="356"/>
                        <a:pt x="1776" y="356"/>
                      </a:cubicBezTo>
                      <a:cubicBezTo>
                        <a:pt x="1776" y="189"/>
                        <a:pt x="1776" y="189"/>
                        <a:pt x="1776" y="189"/>
                      </a:cubicBezTo>
                      <a:cubicBezTo>
                        <a:pt x="1049" y="189"/>
                        <a:pt x="1049" y="189"/>
                        <a:pt x="1049" y="189"/>
                      </a:cubicBezTo>
                      <a:cubicBezTo>
                        <a:pt x="1076" y="91"/>
                        <a:pt x="1076" y="91"/>
                        <a:pt x="1076" y="91"/>
                      </a:cubicBezTo>
                      <a:cubicBezTo>
                        <a:pt x="1776" y="91"/>
                        <a:pt x="1776" y="91"/>
                        <a:pt x="1776" y="91"/>
                      </a:cubicBezTo>
                      <a:cubicBezTo>
                        <a:pt x="1776" y="0"/>
                        <a:pt x="1776" y="0"/>
                        <a:pt x="1776" y="0"/>
                      </a:cubicBezTo>
                      <a:cubicBezTo>
                        <a:pt x="1005" y="0"/>
                        <a:pt x="1005" y="0"/>
                        <a:pt x="1005" y="0"/>
                      </a:cubicBezTo>
                      <a:cubicBezTo>
                        <a:pt x="956" y="189"/>
                        <a:pt x="956" y="189"/>
                        <a:pt x="956" y="189"/>
                      </a:cubicBezTo>
                      <a:cubicBezTo>
                        <a:pt x="835" y="189"/>
                        <a:pt x="835" y="189"/>
                        <a:pt x="835" y="189"/>
                      </a:cubicBezTo>
                      <a:cubicBezTo>
                        <a:pt x="786" y="0"/>
                        <a:pt x="786" y="0"/>
                        <a:pt x="786" y="0"/>
                      </a:cubicBezTo>
                      <a:cubicBezTo>
                        <a:pt x="0" y="0"/>
                        <a:pt x="0" y="0"/>
                        <a:pt x="0" y="0"/>
                      </a:cubicBezTo>
                      <a:cubicBezTo>
                        <a:pt x="0" y="91"/>
                        <a:pt x="0" y="91"/>
                        <a:pt x="0" y="91"/>
                      </a:cubicBezTo>
                      <a:cubicBezTo>
                        <a:pt x="716" y="91"/>
                        <a:pt x="716" y="91"/>
                        <a:pt x="716" y="91"/>
                      </a:cubicBezTo>
                      <a:cubicBezTo>
                        <a:pt x="742" y="189"/>
                        <a:pt x="742" y="189"/>
                        <a:pt x="742" y="189"/>
                      </a:cubicBezTo>
                      <a:lnTo>
                        <a:pt x="0"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grpSp>
        <p:grpSp>
          <p:nvGrpSpPr>
            <p:cNvPr id="31" name="bcgIcons_ArtificialIntelligence">
              <a:extLst>
                <a:ext uri="{FF2B5EF4-FFF2-40B4-BE49-F238E27FC236}">
                  <a16:creationId xmlns:a16="http://schemas.microsoft.com/office/drawing/2014/main" id="{00A15F8A-F672-4CD4-AFB1-24687351364E}"/>
                </a:ext>
              </a:extLst>
            </p:cNvPr>
            <p:cNvGrpSpPr>
              <a:grpSpLocks noChangeAspect="1"/>
            </p:cNvGrpSpPr>
            <p:nvPr/>
          </p:nvGrpSpPr>
          <p:grpSpPr bwMode="auto">
            <a:xfrm>
              <a:off x="500011" y="2956844"/>
              <a:ext cx="1060267" cy="1061250"/>
              <a:chOff x="1682" y="0"/>
              <a:chExt cx="4316" cy="4320"/>
            </a:xfrm>
          </p:grpSpPr>
          <p:sp>
            <p:nvSpPr>
              <p:cNvPr id="44" name="AutoShape 39">
                <a:extLst>
                  <a:ext uri="{FF2B5EF4-FFF2-40B4-BE49-F238E27FC236}">
                    <a16:creationId xmlns:a16="http://schemas.microsoft.com/office/drawing/2014/main" id="{F881576C-478C-4702-BA0B-89F9314AE8E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45" name="Freeform 41">
                <a:extLst>
                  <a:ext uri="{FF2B5EF4-FFF2-40B4-BE49-F238E27FC236}">
                    <a16:creationId xmlns:a16="http://schemas.microsoft.com/office/drawing/2014/main" id="{7CAECA50-53E4-4E2D-838D-295DEA6AA584}"/>
                  </a:ext>
                </a:extLst>
              </p:cNvPr>
              <p:cNvSpPr>
                <a:spLocks noEditPoints="1"/>
              </p:cNvSpPr>
              <p:nvPr/>
            </p:nvSpPr>
            <p:spPr bwMode="auto">
              <a:xfrm>
                <a:off x="2145" y="465"/>
                <a:ext cx="3387" cy="3390"/>
              </a:xfrm>
              <a:custGeom>
                <a:avLst/>
                <a:gdLst>
                  <a:gd name="T0" fmla="*/ 258 w 1808"/>
                  <a:gd name="T1" fmla="*/ 1528 h 1808"/>
                  <a:gd name="T2" fmla="*/ 1528 w 1808"/>
                  <a:gd name="T3" fmla="*/ 258 h 1808"/>
                  <a:gd name="T4" fmla="*/ 1528 w 1808"/>
                  <a:gd name="T5" fmla="*/ 1550 h 1808"/>
                  <a:gd name="T6" fmla="*/ 1506 w 1808"/>
                  <a:gd name="T7" fmla="*/ 302 h 1808"/>
                  <a:gd name="T8" fmla="*/ 550 w 1808"/>
                  <a:gd name="T9" fmla="*/ 180 h 1808"/>
                  <a:gd name="T10" fmla="*/ 506 w 1808"/>
                  <a:gd name="T11" fmla="*/ 22 h 1808"/>
                  <a:gd name="T12" fmla="*/ 550 w 1808"/>
                  <a:gd name="T13" fmla="*/ 180 h 1808"/>
                  <a:gd name="T14" fmla="*/ 779 w 1808"/>
                  <a:gd name="T15" fmla="*/ 0 h 1808"/>
                  <a:gd name="T16" fmla="*/ 779 w 1808"/>
                  <a:gd name="T17" fmla="*/ 202 h 1808"/>
                  <a:gd name="T18" fmla="*/ 1051 w 1808"/>
                  <a:gd name="T19" fmla="*/ 22 h 1808"/>
                  <a:gd name="T20" fmla="*/ 1007 w 1808"/>
                  <a:gd name="T21" fmla="*/ 180 h 1808"/>
                  <a:gd name="T22" fmla="*/ 1302 w 1808"/>
                  <a:gd name="T23" fmla="*/ 180 h 1808"/>
                  <a:gd name="T24" fmla="*/ 1258 w 1808"/>
                  <a:gd name="T25" fmla="*/ 22 h 1808"/>
                  <a:gd name="T26" fmla="*/ 1302 w 1808"/>
                  <a:gd name="T27" fmla="*/ 180 h 1808"/>
                  <a:gd name="T28" fmla="*/ 528 w 1808"/>
                  <a:gd name="T29" fmla="*/ 1606 h 1808"/>
                  <a:gd name="T30" fmla="*/ 528 w 1808"/>
                  <a:gd name="T31" fmla="*/ 1808 h 1808"/>
                  <a:gd name="T32" fmla="*/ 801 w 1808"/>
                  <a:gd name="T33" fmla="*/ 1628 h 1808"/>
                  <a:gd name="T34" fmla="*/ 757 w 1808"/>
                  <a:gd name="T35" fmla="*/ 1786 h 1808"/>
                  <a:gd name="T36" fmla="*/ 1051 w 1808"/>
                  <a:gd name="T37" fmla="*/ 1786 h 1808"/>
                  <a:gd name="T38" fmla="*/ 1007 w 1808"/>
                  <a:gd name="T39" fmla="*/ 1628 h 1808"/>
                  <a:gd name="T40" fmla="*/ 1051 w 1808"/>
                  <a:gd name="T41" fmla="*/ 1786 h 1808"/>
                  <a:gd name="T42" fmla="*/ 1280 w 1808"/>
                  <a:gd name="T43" fmla="*/ 1606 h 1808"/>
                  <a:gd name="T44" fmla="*/ 1280 w 1808"/>
                  <a:gd name="T45" fmla="*/ 1808 h 1808"/>
                  <a:gd name="T46" fmla="*/ 1786 w 1808"/>
                  <a:gd name="T47" fmla="*/ 506 h 1808"/>
                  <a:gd name="T48" fmla="*/ 1628 w 1808"/>
                  <a:gd name="T49" fmla="*/ 550 h 1808"/>
                  <a:gd name="T50" fmla="*/ 1808 w 1808"/>
                  <a:gd name="T51" fmla="*/ 779 h 1808"/>
                  <a:gd name="T52" fmla="*/ 1606 w 1808"/>
                  <a:gd name="T53" fmla="*/ 779 h 1808"/>
                  <a:gd name="T54" fmla="*/ 1808 w 1808"/>
                  <a:gd name="T55" fmla="*/ 779 h 1808"/>
                  <a:gd name="T56" fmla="*/ 1628 w 1808"/>
                  <a:gd name="T57" fmla="*/ 1007 h 1808"/>
                  <a:gd name="T58" fmla="*/ 1786 w 1808"/>
                  <a:gd name="T59" fmla="*/ 1051 h 1808"/>
                  <a:gd name="T60" fmla="*/ 1786 w 1808"/>
                  <a:gd name="T61" fmla="*/ 1258 h 1808"/>
                  <a:gd name="T62" fmla="*/ 1628 w 1808"/>
                  <a:gd name="T63" fmla="*/ 1302 h 1808"/>
                  <a:gd name="T64" fmla="*/ 202 w 1808"/>
                  <a:gd name="T65" fmla="*/ 528 h 1808"/>
                  <a:gd name="T66" fmla="*/ 0 w 1808"/>
                  <a:gd name="T67" fmla="*/ 528 h 1808"/>
                  <a:gd name="T68" fmla="*/ 202 w 1808"/>
                  <a:gd name="T69" fmla="*/ 528 h 1808"/>
                  <a:gd name="T70" fmla="*/ 22 w 1808"/>
                  <a:gd name="T71" fmla="*/ 757 h 1808"/>
                  <a:gd name="T72" fmla="*/ 180 w 1808"/>
                  <a:gd name="T73" fmla="*/ 801 h 1808"/>
                  <a:gd name="T74" fmla="*/ 180 w 1808"/>
                  <a:gd name="T75" fmla="*/ 1007 h 1808"/>
                  <a:gd name="T76" fmla="*/ 22 w 1808"/>
                  <a:gd name="T77" fmla="*/ 1051 h 1808"/>
                  <a:gd name="T78" fmla="*/ 202 w 1808"/>
                  <a:gd name="T79" fmla="*/ 1280 h 1808"/>
                  <a:gd name="T80" fmla="*/ 0 w 1808"/>
                  <a:gd name="T81" fmla="*/ 1280 h 1808"/>
                  <a:gd name="T82" fmla="*/ 202 w 1808"/>
                  <a:gd name="T83" fmla="*/ 1280 h 1808"/>
                  <a:gd name="T84" fmla="*/ 1303 w 1808"/>
                  <a:gd name="T85" fmla="*/ 611 h 1808"/>
                  <a:gd name="T86" fmla="*/ 913 w 1808"/>
                  <a:gd name="T87" fmla="*/ 448 h 1808"/>
                  <a:gd name="T88" fmla="*/ 522 w 1808"/>
                  <a:gd name="T89" fmla="*/ 611 h 1808"/>
                  <a:gd name="T90" fmla="*/ 463 w 1808"/>
                  <a:gd name="T91" fmla="*/ 996 h 1808"/>
                  <a:gd name="T92" fmla="*/ 677 w 1808"/>
                  <a:gd name="T93" fmla="*/ 1339 h 1808"/>
                  <a:gd name="T94" fmla="*/ 1001 w 1808"/>
                  <a:gd name="T95" fmla="*/ 1408 h 1808"/>
                  <a:gd name="T96" fmla="*/ 1362 w 1808"/>
                  <a:gd name="T97" fmla="*/ 996 h 1808"/>
                  <a:gd name="T98" fmla="*/ 707 w 1808"/>
                  <a:gd name="T99" fmla="*/ 1308 h 1808"/>
                  <a:gd name="T100" fmla="*/ 548 w 1808"/>
                  <a:gd name="T101" fmla="*/ 1126 h 1808"/>
                  <a:gd name="T102" fmla="*/ 536 w 1808"/>
                  <a:gd name="T103" fmla="*/ 862 h 1808"/>
                  <a:gd name="T104" fmla="*/ 640 w 1808"/>
                  <a:gd name="T105" fmla="*/ 581 h 1808"/>
                  <a:gd name="T106" fmla="*/ 887 w 1808"/>
                  <a:gd name="T107" fmla="*/ 485 h 1808"/>
                  <a:gd name="T108" fmla="*/ 826 w 1808"/>
                  <a:gd name="T109" fmla="*/ 1364 h 1808"/>
                  <a:gd name="T110" fmla="*/ 1179 w 1808"/>
                  <a:gd name="T111" fmla="*/ 1211 h 1808"/>
                  <a:gd name="T112" fmla="*/ 935 w 1808"/>
                  <a:gd name="T113" fmla="*/ 489 h 1808"/>
                  <a:gd name="T114" fmla="*/ 1170 w 1808"/>
                  <a:gd name="T115" fmla="*/ 563 h 1808"/>
                  <a:gd name="T116" fmla="*/ 1314 w 1808"/>
                  <a:gd name="T117" fmla="*/ 765 h 1808"/>
                  <a:gd name="T118" fmla="*/ 1318 w 1808"/>
                  <a:gd name="T119" fmla="*/ 996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8" h="1808">
                    <a:moveTo>
                      <a:pt x="1528" y="1550"/>
                    </a:moveTo>
                    <a:cubicBezTo>
                      <a:pt x="280" y="1550"/>
                      <a:pt x="280" y="1550"/>
                      <a:pt x="280" y="1550"/>
                    </a:cubicBezTo>
                    <a:cubicBezTo>
                      <a:pt x="268" y="1550"/>
                      <a:pt x="258" y="1540"/>
                      <a:pt x="258" y="1528"/>
                    </a:cubicBezTo>
                    <a:cubicBezTo>
                      <a:pt x="258" y="280"/>
                      <a:pt x="258" y="280"/>
                      <a:pt x="258" y="280"/>
                    </a:cubicBezTo>
                    <a:cubicBezTo>
                      <a:pt x="258" y="268"/>
                      <a:pt x="268" y="258"/>
                      <a:pt x="280" y="258"/>
                    </a:cubicBezTo>
                    <a:cubicBezTo>
                      <a:pt x="1528" y="258"/>
                      <a:pt x="1528" y="258"/>
                      <a:pt x="1528" y="258"/>
                    </a:cubicBezTo>
                    <a:cubicBezTo>
                      <a:pt x="1540" y="258"/>
                      <a:pt x="1550" y="268"/>
                      <a:pt x="1550" y="280"/>
                    </a:cubicBezTo>
                    <a:cubicBezTo>
                      <a:pt x="1550" y="1528"/>
                      <a:pt x="1550" y="1528"/>
                      <a:pt x="1550" y="1528"/>
                    </a:cubicBezTo>
                    <a:cubicBezTo>
                      <a:pt x="1550" y="1540"/>
                      <a:pt x="1540" y="1550"/>
                      <a:pt x="1528" y="1550"/>
                    </a:cubicBezTo>
                    <a:close/>
                    <a:moveTo>
                      <a:pt x="302" y="1506"/>
                    </a:moveTo>
                    <a:cubicBezTo>
                      <a:pt x="1506" y="1506"/>
                      <a:pt x="1506" y="1506"/>
                      <a:pt x="1506" y="1506"/>
                    </a:cubicBezTo>
                    <a:cubicBezTo>
                      <a:pt x="1506" y="302"/>
                      <a:pt x="1506" y="302"/>
                      <a:pt x="1506" y="302"/>
                    </a:cubicBezTo>
                    <a:cubicBezTo>
                      <a:pt x="302" y="302"/>
                      <a:pt x="302" y="302"/>
                      <a:pt x="302" y="302"/>
                    </a:cubicBezTo>
                    <a:lnTo>
                      <a:pt x="302" y="1506"/>
                    </a:lnTo>
                    <a:close/>
                    <a:moveTo>
                      <a:pt x="550" y="180"/>
                    </a:moveTo>
                    <a:cubicBezTo>
                      <a:pt x="550" y="22"/>
                      <a:pt x="550" y="22"/>
                      <a:pt x="550" y="22"/>
                    </a:cubicBezTo>
                    <a:cubicBezTo>
                      <a:pt x="550" y="10"/>
                      <a:pt x="540" y="0"/>
                      <a:pt x="528" y="0"/>
                    </a:cubicBezTo>
                    <a:cubicBezTo>
                      <a:pt x="516" y="0"/>
                      <a:pt x="506" y="10"/>
                      <a:pt x="506" y="22"/>
                    </a:cubicBezTo>
                    <a:cubicBezTo>
                      <a:pt x="506" y="180"/>
                      <a:pt x="506" y="180"/>
                      <a:pt x="506" y="180"/>
                    </a:cubicBezTo>
                    <a:cubicBezTo>
                      <a:pt x="506" y="192"/>
                      <a:pt x="516" y="202"/>
                      <a:pt x="528" y="202"/>
                    </a:cubicBezTo>
                    <a:cubicBezTo>
                      <a:pt x="540" y="202"/>
                      <a:pt x="550" y="192"/>
                      <a:pt x="550" y="180"/>
                    </a:cubicBezTo>
                    <a:close/>
                    <a:moveTo>
                      <a:pt x="801" y="180"/>
                    </a:moveTo>
                    <a:cubicBezTo>
                      <a:pt x="801" y="22"/>
                      <a:pt x="801" y="22"/>
                      <a:pt x="801" y="22"/>
                    </a:cubicBezTo>
                    <a:cubicBezTo>
                      <a:pt x="801" y="10"/>
                      <a:pt x="791" y="0"/>
                      <a:pt x="779" y="0"/>
                    </a:cubicBezTo>
                    <a:cubicBezTo>
                      <a:pt x="766" y="0"/>
                      <a:pt x="757" y="10"/>
                      <a:pt x="757" y="22"/>
                    </a:cubicBezTo>
                    <a:cubicBezTo>
                      <a:pt x="757" y="180"/>
                      <a:pt x="757" y="180"/>
                      <a:pt x="757" y="180"/>
                    </a:cubicBezTo>
                    <a:cubicBezTo>
                      <a:pt x="757" y="192"/>
                      <a:pt x="766" y="202"/>
                      <a:pt x="779" y="202"/>
                    </a:cubicBezTo>
                    <a:cubicBezTo>
                      <a:pt x="791" y="202"/>
                      <a:pt x="801" y="192"/>
                      <a:pt x="801" y="180"/>
                    </a:cubicBezTo>
                    <a:close/>
                    <a:moveTo>
                      <a:pt x="1051" y="180"/>
                    </a:moveTo>
                    <a:cubicBezTo>
                      <a:pt x="1051" y="22"/>
                      <a:pt x="1051" y="22"/>
                      <a:pt x="1051" y="22"/>
                    </a:cubicBezTo>
                    <a:cubicBezTo>
                      <a:pt x="1051" y="10"/>
                      <a:pt x="1042" y="0"/>
                      <a:pt x="1029" y="0"/>
                    </a:cubicBezTo>
                    <a:cubicBezTo>
                      <a:pt x="1017" y="0"/>
                      <a:pt x="1007" y="10"/>
                      <a:pt x="1007" y="22"/>
                    </a:cubicBezTo>
                    <a:cubicBezTo>
                      <a:pt x="1007" y="180"/>
                      <a:pt x="1007" y="180"/>
                      <a:pt x="1007" y="180"/>
                    </a:cubicBezTo>
                    <a:cubicBezTo>
                      <a:pt x="1007" y="192"/>
                      <a:pt x="1017" y="202"/>
                      <a:pt x="1029" y="202"/>
                    </a:cubicBezTo>
                    <a:cubicBezTo>
                      <a:pt x="1042" y="202"/>
                      <a:pt x="1051" y="192"/>
                      <a:pt x="1051" y="180"/>
                    </a:cubicBezTo>
                    <a:close/>
                    <a:moveTo>
                      <a:pt x="1302" y="180"/>
                    </a:moveTo>
                    <a:cubicBezTo>
                      <a:pt x="1302" y="22"/>
                      <a:pt x="1302" y="22"/>
                      <a:pt x="1302" y="22"/>
                    </a:cubicBezTo>
                    <a:cubicBezTo>
                      <a:pt x="1302" y="10"/>
                      <a:pt x="1292" y="0"/>
                      <a:pt x="1280" y="0"/>
                    </a:cubicBezTo>
                    <a:cubicBezTo>
                      <a:pt x="1268" y="0"/>
                      <a:pt x="1258" y="10"/>
                      <a:pt x="1258" y="22"/>
                    </a:cubicBezTo>
                    <a:cubicBezTo>
                      <a:pt x="1258" y="180"/>
                      <a:pt x="1258" y="180"/>
                      <a:pt x="1258" y="180"/>
                    </a:cubicBezTo>
                    <a:cubicBezTo>
                      <a:pt x="1258" y="192"/>
                      <a:pt x="1268" y="202"/>
                      <a:pt x="1280" y="202"/>
                    </a:cubicBezTo>
                    <a:cubicBezTo>
                      <a:pt x="1292" y="202"/>
                      <a:pt x="1302" y="192"/>
                      <a:pt x="1302" y="180"/>
                    </a:cubicBezTo>
                    <a:close/>
                    <a:moveTo>
                      <a:pt x="550" y="1786"/>
                    </a:moveTo>
                    <a:cubicBezTo>
                      <a:pt x="550" y="1628"/>
                      <a:pt x="550" y="1628"/>
                      <a:pt x="550" y="1628"/>
                    </a:cubicBezTo>
                    <a:cubicBezTo>
                      <a:pt x="550" y="1616"/>
                      <a:pt x="540" y="1606"/>
                      <a:pt x="528" y="1606"/>
                    </a:cubicBezTo>
                    <a:cubicBezTo>
                      <a:pt x="516" y="1606"/>
                      <a:pt x="506" y="1616"/>
                      <a:pt x="506" y="1628"/>
                    </a:cubicBezTo>
                    <a:cubicBezTo>
                      <a:pt x="506" y="1786"/>
                      <a:pt x="506" y="1786"/>
                      <a:pt x="506" y="1786"/>
                    </a:cubicBezTo>
                    <a:cubicBezTo>
                      <a:pt x="506" y="1798"/>
                      <a:pt x="516" y="1808"/>
                      <a:pt x="528" y="1808"/>
                    </a:cubicBezTo>
                    <a:cubicBezTo>
                      <a:pt x="540" y="1808"/>
                      <a:pt x="550" y="1798"/>
                      <a:pt x="550" y="1786"/>
                    </a:cubicBezTo>
                    <a:close/>
                    <a:moveTo>
                      <a:pt x="801" y="1786"/>
                    </a:moveTo>
                    <a:cubicBezTo>
                      <a:pt x="801" y="1628"/>
                      <a:pt x="801" y="1628"/>
                      <a:pt x="801" y="1628"/>
                    </a:cubicBezTo>
                    <a:cubicBezTo>
                      <a:pt x="801" y="1616"/>
                      <a:pt x="791" y="1606"/>
                      <a:pt x="779" y="1606"/>
                    </a:cubicBezTo>
                    <a:cubicBezTo>
                      <a:pt x="766" y="1606"/>
                      <a:pt x="757" y="1616"/>
                      <a:pt x="757" y="1628"/>
                    </a:cubicBezTo>
                    <a:cubicBezTo>
                      <a:pt x="757" y="1786"/>
                      <a:pt x="757" y="1786"/>
                      <a:pt x="757" y="1786"/>
                    </a:cubicBezTo>
                    <a:cubicBezTo>
                      <a:pt x="757" y="1798"/>
                      <a:pt x="766" y="1808"/>
                      <a:pt x="779" y="1808"/>
                    </a:cubicBezTo>
                    <a:cubicBezTo>
                      <a:pt x="791" y="1808"/>
                      <a:pt x="801" y="1798"/>
                      <a:pt x="801" y="1786"/>
                    </a:cubicBezTo>
                    <a:close/>
                    <a:moveTo>
                      <a:pt x="1051" y="1786"/>
                    </a:moveTo>
                    <a:cubicBezTo>
                      <a:pt x="1051" y="1628"/>
                      <a:pt x="1051" y="1628"/>
                      <a:pt x="1051" y="1628"/>
                    </a:cubicBezTo>
                    <a:cubicBezTo>
                      <a:pt x="1051" y="1616"/>
                      <a:pt x="1042" y="1606"/>
                      <a:pt x="1029" y="1606"/>
                    </a:cubicBezTo>
                    <a:cubicBezTo>
                      <a:pt x="1017" y="1606"/>
                      <a:pt x="1007" y="1616"/>
                      <a:pt x="1007" y="1628"/>
                    </a:cubicBezTo>
                    <a:cubicBezTo>
                      <a:pt x="1007" y="1786"/>
                      <a:pt x="1007" y="1786"/>
                      <a:pt x="1007" y="1786"/>
                    </a:cubicBezTo>
                    <a:cubicBezTo>
                      <a:pt x="1007" y="1798"/>
                      <a:pt x="1017" y="1808"/>
                      <a:pt x="1029" y="1808"/>
                    </a:cubicBezTo>
                    <a:cubicBezTo>
                      <a:pt x="1042" y="1808"/>
                      <a:pt x="1051" y="1798"/>
                      <a:pt x="1051" y="1786"/>
                    </a:cubicBezTo>
                    <a:close/>
                    <a:moveTo>
                      <a:pt x="1302" y="1786"/>
                    </a:moveTo>
                    <a:cubicBezTo>
                      <a:pt x="1302" y="1628"/>
                      <a:pt x="1302" y="1628"/>
                      <a:pt x="1302" y="1628"/>
                    </a:cubicBezTo>
                    <a:cubicBezTo>
                      <a:pt x="1302" y="1616"/>
                      <a:pt x="1292" y="1606"/>
                      <a:pt x="1280" y="1606"/>
                    </a:cubicBezTo>
                    <a:cubicBezTo>
                      <a:pt x="1268" y="1606"/>
                      <a:pt x="1258" y="1616"/>
                      <a:pt x="1258" y="1628"/>
                    </a:cubicBezTo>
                    <a:cubicBezTo>
                      <a:pt x="1258" y="1786"/>
                      <a:pt x="1258" y="1786"/>
                      <a:pt x="1258" y="1786"/>
                    </a:cubicBezTo>
                    <a:cubicBezTo>
                      <a:pt x="1258" y="1798"/>
                      <a:pt x="1268" y="1808"/>
                      <a:pt x="1280" y="1808"/>
                    </a:cubicBezTo>
                    <a:cubicBezTo>
                      <a:pt x="1292" y="1808"/>
                      <a:pt x="1302" y="1798"/>
                      <a:pt x="1302" y="1786"/>
                    </a:cubicBezTo>
                    <a:close/>
                    <a:moveTo>
                      <a:pt x="1808" y="528"/>
                    </a:moveTo>
                    <a:cubicBezTo>
                      <a:pt x="1808" y="516"/>
                      <a:pt x="1798" y="506"/>
                      <a:pt x="1786" y="506"/>
                    </a:cubicBezTo>
                    <a:cubicBezTo>
                      <a:pt x="1628" y="506"/>
                      <a:pt x="1628" y="506"/>
                      <a:pt x="1628" y="506"/>
                    </a:cubicBezTo>
                    <a:cubicBezTo>
                      <a:pt x="1616" y="506"/>
                      <a:pt x="1606" y="516"/>
                      <a:pt x="1606" y="528"/>
                    </a:cubicBezTo>
                    <a:cubicBezTo>
                      <a:pt x="1606" y="540"/>
                      <a:pt x="1616" y="550"/>
                      <a:pt x="1628" y="550"/>
                    </a:cubicBezTo>
                    <a:cubicBezTo>
                      <a:pt x="1786" y="550"/>
                      <a:pt x="1786" y="550"/>
                      <a:pt x="1786" y="550"/>
                    </a:cubicBezTo>
                    <a:cubicBezTo>
                      <a:pt x="1798" y="550"/>
                      <a:pt x="1808" y="540"/>
                      <a:pt x="1808" y="528"/>
                    </a:cubicBezTo>
                    <a:close/>
                    <a:moveTo>
                      <a:pt x="1808" y="779"/>
                    </a:moveTo>
                    <a:cubicBezTo>
                      <a:pt x="1808" y="766"/>
                      <a:pt x="1798" y="757"/>
                      <a:pt x="1786" y="757"/>
                    </a:cubicBezTo>
                    <a:cubicBezTo>
                      <a:pt x="1628" y="757"/>
                      <a:pt x="1628" y="757"/>
                      <a:pt x="1628" y="757"/>
                    </a:cubicBezTo>
                    <a:cubicBezTo>
                      <a:pt x="1616" y="757"/>
                      <a:pt x="1606" y="766"/>
                      <a:pt x="1606" y="779"/>
                    </a:cubicBezTo>
                    <a:cubicBezTo>
                      <a:pt x="1606" y="791"/>
                      <a:pt x="1616" y="801"/>
                      <a:pt x="1628" y="801"/>
                    </a:cubicBezTo>
                    <a:cubicBezTo>
                      <a:pt x="1786" y="801"/>
                      <a:pt x="1786" y="801"/>
                      <a:pt x="1786" y="801"/>
                    </a:cubicBezTo>
                    <a:cubicBezTo>
                      <a:pt x="1798" y="801"/>
                      <a:pt x="1808" y="791"/>
                      <a:pt x="1808" y="779"/>
                    </a:cubicBezTo>
                    <a:close/>
                    <a:moveTo>
                      <a:pt x="1808" y="1029"/>
                    </a:moveTo>
                    <a:cubicBezTo>
                      <a:pt x="1808" y="1017"/>
                      <a:pt x="1798" y="1007"/>
                      <a:pt x="1786" y="1007"/>
                    </a:cubicBezTo>
                    <a:cubicBezTo>
                      <a:pt x="1628" y="1007"/>
                      <a:pt x="1628" y="1007"/>
                      <a:pt x="1628" y="1007"/>
                    </a:cubicBezTo>
                    <a:cubicBezTo>
                      <a:pt x="1616" y="1007"/>
                      <a:pt x="1606" y="1017"/>
                      <a:pt x="1606" y="1029"/>
                    </a:cubicBezTo>
                    <a:cubicBezTo>
                      <a:pt x="1606" y="1042"/>
                      <a:pt x="1616" y="1051"/>
                      <a:pt x="1628" y="1051"/>
                    </a:cubicBezTo>
                    <a:cubicBezTo>
                      <a:pt x="1786" y="1051"/>
                      <a:pt x="1786" y="1051"/>
                      <a:pt x="1786" y="1051"/>
                    </a:cubicBezTo>
                    <a:cubicBezTo>
                      <a:pt x="1798" y="1051"/>
                      <a:pt x="1808" y="1042"/>
                      <a:pt x="1808" y="1029"/>
                    </a:cubicBezTo>
                    <a:close/>
                    <a:moveTo>
                      <a:pt x="1808" y="1280"/>
                    </a:moveTo>
                    <a:cubicBezTo>
                      <a:pt x="1808" y="1268"/>
                      <a:pt x="1798" y="1258"/>
                      <a:pt x="1786" y="1258"/>
                    </a:cubicBezTo>
                    <a:cubicBezTo>
                      <a:pt x="1628" y="1258"/>
                      <a:pt x="1628" y="1258"/>
                      <a:pt x="1628" y="1258"/>
                    </a:cubicBezTo>
                    <a:cubicBezTo>
                      <a:pt x="1616" y="1258"/>
                      <a:pt x="1606" y="1268"/>
                      <a:pt x="1606" y="1280"/>
                    </a:cubicBezTo>
                    <a:cubicBezTo>
                      <a:pt x="1606" y="1292"/>
                      <a:pt x="1616" y="1302"/>
                      <a:pt x="1628" y="1302"/>
                    </a:cubicBezTo>
                    <a:cubicBezTo>
                      <a:pt x="1786" y="1302"/>
                      <a:pt x="1786" y="1302"/>
                      <a:pt x="1786" y="1302"/>
                    </a:cubicBezTo>
                    <a:cubicBezTo>
                      <a:pt x="1798" y="1302"/>
                      <a:pt x="1808" y="1292"/>
                      <a:pt x="1808" y="1280"/>
                    </a:cubicBezTo>
                    <a:close/>
                    <a:moveTo>
                      <a:pt x="202" y="528"/>
                    </a:moveTo>
                    <a:cubicBezTo>
                      <a:pt x="202" y="516"/>
                      <a:pt x="192" y="506"/>
                      <a:pt x="180" y="506"/>
                    </a:cubicBezTo>
                    <a:cubicBezTo>
                      <a:pt x="22" y="506"/>
                      <a:pt x="22" y="506"/>
                      <a:pt x="22" y="506"/>
                    </a:cubicBezTo>
                    <a:cubicBezTo>
                      <a:pt x="10" y="506"/>
                      <a:pt x="0" y="516"/>
                      <a:pt x="0" y="528"/>
                    </a:cubicBezTo>
                    <a:cubicBezTo>
                      <a:pt x="0" y="540"/>
                      <a:pt x="10" y="550"/>
                      <a:pt x="22" y="550"/>
                    </a:cubicBezTo>
                    <a:cubicBezTo>
                      <a:pt x="180" y="550"/>
                      <a:pt x="180" y="550"/>
                      <a:pt x="180" y="550"/>
                    </a:cubicBezTo>
                    <a:cubicBezTo>
                      <a:pt x="192" y="550"/>
                      <a:pt x="202" y="540"/>
                      <a:pt x="202" y="528"/>
                    </a:cubicBezTo>
                    <a:close/>
                    <a:moveTo>
                      <a:pt x="202" y="779"/>
                    </a:moveTo>
                    <a:cubicBezTo>
                      <a:pt x="202" y="766"/>
                      <a:pt x="192" y="757"/>
                      <a:pt x="180" y="757"/>
                    </a:cubicBezTo>
                    <a:cubicBezTo>
                      <a:pt x="22" y="757"/>
                      <a:pt x="22" y="757"/>
                      <a:pt x="22" y="757"/>
                    </a:cubicBezTo>
                    <a:cubicBezTo>
                      <a:pt x="10" y="757"/>
                      <a:pt x="0" y="766"/>
                      <a:pt x="0" y="779"/>
                    </a:cubicBezTo>
                    <a:cubicBezTo>
                      <a:pt x="0" y="791"/>
                      <a:pt x="10" y="801"/>
                      <a:pt x="22" y="801"/>
                    </a:cubicBezTo>
                    <a:cubicBezTo>
                      <a:pt x="180" y="801"/>
                      <a:pt x="180" y="801"/>
                      <a:pt x="180" y="801"/>
                    </a:cubicBezTo>
                    <a:cubicBezTo>
                      <a:pt x="192" y="801"/>
                      <a:pt x="202" y="791"/>
                      <a:pt x="202" y="779"/>
                    </a:cubicBezTo>
                    <a:close/>
                    <a:moveTo>
                      <a:pt x="202" y="1029"/>
                    </a:moveTo>
                    <a:cubicBezTo>
                      <a:pt x="202" y="1017"/>
                      <a:pt x="192" y="1007"/>
                      <a:pt x="180" y="1007"/>
                    </a:cubicBezTo>
                    <a:cubicBezTo>
                      <a:pt x="22" y="1007"/>
                      <a:pt x="22" y="1007"/>
                      <a:pt x="22" y="1007"/>
                    </a:cubicBezTo>
                    <a:cubicBezTo>
                      <a:pt x="10" y="1007"/>
                      <a:pt x="0" y="1017"/>
                      <a:pt x="0" y="1029"/>
                    </a:cubicBezTo>
                    <a:cubicBezTo>
                      <a:pt x="0" y="1042"/>
                      <a:pt x="10" y="1051"/>
                      <a:pt x="22" y="1051"/>
                    </a:cubicBezTo>
                    <a:cubicBezTo>
                      <a:pt x="180" y="1051"/>
                      <a:pt x="180" y="1051"/>
                      <a:pt x="180" y="1051"/>
                    </a:cubicBezTo>
                    <a:cubicBezTo>
                      <a:pt x="192" y="1051"/>
                      <a:pt x="202" y="1042"/>
                      <a:pt x="202" y="1029"/>
                    </a:cubicBezTo>
                    <a:close/>
                    <a:moveTo>
                      <a:pt x="202" y="1280"/>
                    </a:moveTo>
                    <a:cubicBezTo>
                      <a:pt x="202" y="1268"/>
                      <a:pt x="192" y="1258"/>
                      <a:pt x="180" y="1258"/>
                    </a:cubicBezTo>
                    <a:cubicBezTo>
                      <a:pt x="22" y="1258"/>
                      <a:pt x="22" y="1258"/>
                      <a:pt x="22" y="1258"/>
                    </a:cubicBezTo>
                    <a:cubicBezTo>
                      <a:pt x="10" y="1258"/>
                      <a:pt x="0" y="1268"/>
                      <a:pt x="0" y="1280"/>
                    </a:cubicBezTo>
                    <a:cubicBezTo>
                      <a:pt x="0" y="1292"/>
                      <a:pt x="10" y="1302"/>
                      <a:pt x="22" y="1302"/>
                    </a:cubicBezTo>
                    <a:cubicBezTo>
                      <a:pt x="180" y="1302"/>
                      <a:pt x="180" y="1302"/>
                      <a:pt x="180" y="1302"/>
                    </a:cubicBezTo>
                    <a:cubicBezTo>
                      <a:pt x="192" y="1302"/>
                      <a:pt x="202" y="1292"/>
                      <a:pt x="202" y="1280"/>
                    </a:cubicBezTo>
                    <a:close/>
                    <a:moveTo>
                      <a:pt x="1333" y="873"/>
                    </a:moveTo>
                    <a:cubicBezTo>
                      <a:pt x="1350" y="840"/>
                      <a:pt x="1358" y="803"/>
                      <a:pt x="1358" y="765"/>
                    </a:cubicBezTo>
                    <a:cubicBezTo>
                      <a:pt x="1358" y="708"/>
                      <a:pt x="1339" y="654"/>
                      <a:pt x="1303" y="611"/>
                    </a:cubicBezTo>
                    <a:cubicBezTo>
                      <a:pt x="1278" y="581"/>
                      <a:pt x="1247" y="558"/>
                      <a:pt x="1211" y="544"/>
                    </a:cubicBezTo>
                    <a:cubicBezTo>
                      <a:pt x="1194" y="458"/>
                      <a:pt x="1121" y="396"/>
                      <a:pt x="1036" y="396"/>
                    </a:cubicBezTo>
                    <a:cubicBezTo>
                      <a:pt x="990" y="396"/>
                      <a:pt x="946" y="414"/>
                      <a:pt x="913" y="448"/>
                    </a:cubicBezTo>
                    <a:cubicBezTo>
                      <a:pt x="879" y="414"/>
                      <a:pt x="835" y="396"/>
                      <a:pt x="789" y="396"/>
                    </a:cubicBezTo>
                    <a:cubicBezTo>
                      <a:pt x="704" y="396"/>
                      <a:pt x="631" y="458"/>
                      <a:pt x="614" y="544"/>
                    </a:cubicBezTo>
                    <a:cubicBezTo>
                      <a:pt x="578" y="558"/>
                      <a:pt x="547" y="581"/>
                      <a:pt x="522" y="611"/>
                    </a:cubicBezTo>
                    <a:cubicBezTo>
                      <a:pt x="487" y="654"/>
                      <a:pt x="467" y="708"/>
                      <a:pt x="467" y="765"/>
                    </a:cubicBezTo>
                    <a:cubicBezTo>
                      <a:pt x="467" y="803"/>
                      <a:pt x="476" y="840"/>
                      <a:pt x="492" y="873"/>
                    </a:cubicBezTo>
                    <a:cubicBezTo>
                      <a:pt x="473" y="910"/>
                      <a:pt x="463" y="952"/>
                      <a:pt x="463" y="996"/>
                    </a:cubicBezTo>
                    <a:cubicBezTo>
                      <a:pt x="463" y="1053"/>
                      <a:pt x="480" y="1107"/>
                      <a:pt x="513" y="1152"/>
                    </a:cubicBezTo>
                    <a:cubicBezTo>
                      <a:pt x="537" y="1186"/>
                      <a:pt x="570" y="1214"/>
                      <a:pt x="607" y="1232"/>
                    </a:cubicBezTo>
                    <a:cubicBezTo>
                      <a:pt x="618" y="1270"/>
                      <a:pt x="643" y="1307"/>
                      <a:pt x="677" y="1339"/>
                    </a:cubicBezTo>
                    <a:cubicBezTo>
                      <a:pt x="723" y="1383"/>
                      <a:pt x="777" y="1408"/>
                      <a:pt x="826" y="1408"/>
                    </a:cubicBezTo>
                    <a:cubicBezTo>
                      <a:pt x="863" y="1408"/>
                      <a:pt x="895" y="1391"/>
                      <a:pt x="914" y="1363"/>
                    </a:cubicBezTo>
                    <a:cubicBezTo>
                      <a:pt x="934" y="1389"/>
                      <a:pt x="964" y="1408"/>
                      <a:pt x="1001" y="1408"/>
                    </a:cubicBezTo>
                    <a:cubicBezTo>
                      <a:pt x="1089" y="1408"/>
                      <a:pt x="1190" y="1325"/>
                      <a:pt x="1218" y="1232"/>
                    </a:cubicBezTo>
                    <a:cubicBezTo>
                      <a:pt x="1256" y="1214"/>
                      <a:pt x="1288" y="1186"/>
                      <a:pt x="1313" y="1152"/>
                    </a:cubicBezTo>
                    <a:cubicBezTo>
                      <a:pt x="1345" y="1107"/>
                      <a:pt x="1362" y="1053"/>
                      <a:pt x="1362" y="996"/>
                    </a:cubicBezTo>
                    <a:cubicBezTo>
                      <a:pt x="1362" y="952"/>
                      <a:pt x="1352" y="910"/>
                      <a:pt x="1333" y="873"/>
                    </a:cubicBezTo>
                    <a:close/>
                    <a:moveTo>
                      <a:pt x="826" y="1364"/>
                    </a:moveTo>
                    <a:cubicBezTo>
                      <a:pt x="788" y="1364"/>
                      <a:pt x="745" y="1343"/>
                      <a:pt x="707" y="1308"/>
                    </a:cubicBezTo>
                    <a:cubicBezTo>
                      <a:pt x="676" y="1278"/>
                      <a:pt x="655" y="1244"/>
                      <a:pt x="647" y="1211"/>
                    </a:cubicBezTo>
                    <a:cubicBezTo>
                      <a:pt x="645" y="1204"/>
                      <a:pt x="640" y="1199"/>
                      <a:pt x="634" y="1196"/>
                    </a:cubicBezTo>
                    <a:cubicBezTo>
                      <a:pt x="600" y="1181"/>
                      <a:pt x="570" y="1157"/>
                      <a:pt x="548" y="1126"/>
                    </a:cubicBezTo>
                    <a:cubicBezTo>
                      <a:pt x="521" y="1089"/>
                      <a:pt x="507" y="1043"/>
                      <a:pt x="507" y="996"/>
                    </a:cubicBezTo>
                    <a:cubicBezTo>
                      <a:pt x="507" y="956"/>
                      <a:pt x="517" y="917"/>
                      <a:pt x="536" y="884"/>
                    </a:cubicBezTo>
                    <a:cubicBezTo>
                      <a:pt x="540" y="877"/>
                      <a:pt x="540" y="869"/>
                      <a:pt x="536" y="862"/>
                    </a:cubicBezTo>
                    <a:cubicBezTo>
                      <a:pt x="520" y="833"/>
                      <a:pt x="511" y="799"/>
                      <a:pt x="511" y="765"/>
                    </a:cubicBezTo>
                    <a:cubicBezTo>
                      <a:pt x="511" y="719"/>
                      <a:pt x="527" y="674"/>
                      <a:pt x="556" y="639"/>
                    </a:cubicBezTo>
                    <a:cubicBezTo>
                      <a:pt x="578" y="611"/>
                      <a:pt x="607" y="592"/>
                      <a:pt x="640" y="581"/>
                    </a:cubicBezTo>
                    <a:cubicBezTo>
                      <a:pt x="648" y="579"/>
                      <a:pt x="654" y="572"/>
                      <a:pt x="655" y="563"/>
                    </a:cubicBezTo>
                    <a:cubicBezTo>
                      <a:pt x="664" y="493"/>
                      <a:pt x="722" y="440"/>
                      <a:pt x="789" y="440"/>
                    </a:cubicBezTo>
                    <a:cubicBezTo>
                      <a:pt x="826" y="440"/>
                      <a:pt x="862" y="456"/>
                      <a:pt x="887" y="485"/>
                    </a:cubicBezTo>
                    <a:cubicBezTo>
                      <a:pt x="891" y="489"/>
                      <a:pt x="891" y="489"/>
                      <a:pt x="891" y="489"/>
                    </a:cubicBezTo>
                    <a:cubicBezTo>
                      <a:pt x="891" y="1301"/>
                      <a:pt x="891" y="1301"/>
                      <a:pt x="891" y="1301"/>
                    </a:cubicBezTo>
                    <a:cubicBezTo>
                      <a:pt x="887" y="1339"/>
                      <a:pt x="861" y="1364"/>
                      <a:pt x="826" y="1364"/>
                    </a:cubicBezTo>
                    <a:close/>
                    <a:moveTo>
                      <a:pt x="1277" y="1126"/>
                    </a:moveTo>
                    <a:cubicBezTo>
                      <a:pt x="1255" y="1157"/>
                      <a:pt x="1225" y="1181"/>
                      <a:pt x="1191" y="1196"/>
                    </a:cubicBezTo>
                    <a:cubicBezTo>
                      <a:pt x="1185" y="1199"/>
                      <a:pt x="1180" y="1204"/>
                      <a:pt x="1179" y="1211"/>
                    </a:cubicBezTo>
                    <a:cubicBezTo>
                      <a:pt x="1160" y="1288"/>
                      <a:pt x="1072" y="1364"/>
                      <a:pt x="1001" y="1364"/>
                    </a:cubicBezTo>
                    <a:cubicBezTo>
                      <a:pt x="965" y="1364"/>
                      <a:pt x="938" y="1331"/>
                      <a:pt x="935" y="1300"/>
                    </a:cubicBezTo>
                    <a:cubicBezTo>
                      <a:pt x="935" y="489"/>
                      <a:pt x="935" y="489"/>
                      <a:pt x="935" y="489"/>
                    </a:cubicBezTo>
                    <a:cubicBezTo>
                      <a:pt x="938" y="485"/>
                      <a:pt x="938" y="485"/>
                      <a:pt x="938" y="485"/>
                    </a:cubicBezTo>
                    <a:cubicBezTo>
                      <a:pt x="963" y="456"/>
                      <a:pt x="999" y="440"/>
                      <a:pt x="1036" y="440"/>
                    </a:cubicBezTo>
                    <a:cubicBezTo>
                      <a:pt x="1103" y="440"/>
                      <a:pt x="1161" y="493"/>
                      <a:pt x="1170" y="563"/>
                    </a:cubicBezTo>
                    <a:cubicBezTo>
                      <a:pt x="1171" y="572"/>
                      <a:pt x="1177" y="579"/>
                      <a:pt x="1185" y="581"/>
                    </a:cubicBezTo>
                    <a:cubicBezTo>
                      <a:pt x="1218" y="592"/>
                      <a:pt x="1247" y="611"/>
                      <a:pt x="1269" y="639"/>
                    </a:cubicBezTo>
                    <a:cubicBezTo>
                      <a:pt x="1298" y="674"/>
                      <a:pt x="1314" y="719"/>
                      <a:pt x="1314" y="765"/>
                    </a:cubicBezTo>
                    <a:cubicBezTo>
                      <a:pt x="1314" y="799"/>
                      <a:pt x="1305" y="833"/>
                      <a:pt x="1289" y="862"/>
                    </a:cubicBezTo>
                    <a:cubicBezTo>
                      <a:pt x="1285" y="869"/>
                      <a:pt x="1285" y="877"/>
                      <a:pt x="1289" y="884"/>
                    </a:cubicBezTo>
                    <a:cubicBezTo>
                      <a:pt x="1308" y="917"/>
                      <a:pt x="1318" y="956"/>
                      <a:pt x="1318" y="996"/>
                    </a:cubicBezTo>
                    <a:cubicBezTo>
                      <a:pt x="1318" y="1043"/>
                      <a:pt x="1304" y="1089"/>
                      <a:pt x="1277" y="1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46" name="Freeform 42">
                <a:extLst>
                  <a:ext uri="{FF2B5EF4-FFF2-40B4-BE49-F238E27FC236}">
                    <a16:creationId xmlns:a16="http://schemas.microsoft.com/office/drawing/2014/main" id="{B1AEE0D7-A7D1-4A7E-B2BF-3E540A79F3A9}"/>
                  </a:ext>
                </a:extLst>
              </p:cNvPr>
              <p:cNvSpPr>
                <a:spLocks noEditPoints="1"/>
              </p:cNvSpPr>
              <p:nvPr/>
            </p:nvSpPr>
            <p:spPr bwMode="auto">
              <a:xfrm>
                <a:off x="3177" y="1373"/>
                <a:ext cx="1354" cy="1567"/>
              </a:xfrm>
              <a:custGeom>
                <a:avLst/>
                <a:gdLst>
                  <a:gd name="T0" fmla="*/ 296 w 723"/>
                  <a:gd name="T1" fmla="*/ 815 h 836"/>
                  <a:gd name="T2" fmla="*/ 186 w 723"/>
                  <a:gd name="T3" fmla="*/ 792 h 836"/>
                  <a:gd name="T4" fmla="*/ 138 w 723"/>
                  <a:gd name="T5" fmla="*/ 715 h 836"/>
                  <a:gd name="T6" fmla="*/ 186 w 723"/>
                  <a:gd name="T7" fmla="*/ 695 h 836"/>
                  <a:gd name="T8" fmla="*/ 8 w 723"/>
                  <a:gd name="T9" fmla="*/ 565 h 836"/>
                  <a:gd name="T10" fmla="*/ 23 w 723"/>
                  <a:gd name="T11" fmla="*/ 422 h 836"/>
                  <a:gd name="T12" fmla="*/ 86 w 723"/>
                  <a:gd name="T13" fmla="*/ 362 h 836"/>
                  <a:gd name="T14" fmla="*/ 151 w 723"/>
                  <a:gd name="T15" fmla="*/ 439 h 836"/>
                  <a:gd name="T16" fmla="*/ 163 w 723"/>
                  <a:gd name="T17" fmla="*/ 399 h 836"/>
                  <a:gd name="T18" fmla="*/ 133 w 723"/>
                  <a:gd name="T19" fmla="*/ 256 h 836"/>
                  <a:gd name="T20" fmla="*/ 83 w 723"/>
                  <a:gd name="T21" fmla="*/ 315 h 836"/>
                  <a:gd name="T22" fmla="*/ 4 w 723"/>
                  <a:gd name="T23" fmla="*/ 281 h 836"/>
                  <a:gd name="T24" fmla="*/ 102 w 723"/>
                  <a:gd name="T25" fmla="*/ 139 h 836"/>
                  <a:gd name="T26" fmla="*/ 145 w 723"/>
                  <a:gd name="T27" fmla="*/ 127 h 836"/>
                  <a:gd name="T28" fmla="*/ 254 w 723"/>
                  <a:gd name="T29" fmla="*/ 139 h 836"/>
                  <a:gd name="T30" fmla="*/ 148 w 723"/>
                  <a:gd name="T31" fmla="*/ 83 h 836"/>
                  <a:gd name="T32" fmla="*/ 296 w 723"/>
                  <a:gd name="T33" fmla="*/ 22 h 836"/>
                  <a:gd name="T34" fmla="*/ 281 w 723"/>
                  <a:gd name="T35" fmla="*/ 529 h 836"/>
                  <a:gd name="T36" fmla="*/ 127 w 723"/>
                  <a:gd name="T37" fmla="*/ 575 h 836"/>
                  <a:gd name="T38" fmla="*/ 193 w 723"/>
                  <a:gd name="T39" fmla="*/ 611 h 836"/>
                  <a:gd name="T40" fmla="*/ 545 w 723"/>
                  <a:gd name="T41" fmla="*/ 732 h 836"/>
                  <a:gd name="T42" fmla="*/ 545 w 723"/>
                  <a:gd name="T43" fmla="*/ 688 h 836"/>
                  <a:gd name="T44" fmla="*/ 623 w 723"/>
                  <a:gd name="T45" fmla="*/ 672 h 836"/>
                  <a:gd name="T46" fmla="*/ 723 w 723"/>
                  <a:gd name="T47" fmla="*/ 512 h 836"/>
                  <a:gd name="T48" fmla="*/ 589 w 723"/>
                  <a:gd name="T49" fmla="*/ 468 h 836"/>
                  <a:gd name="T50" fmla="*/ 491 w 723"/>
                  <a:gd name="T51" fmla="*/ 534 h 836"/>
                  <a:gd name="T52" fmla="*/ 466 w 723"/>
                  <a:gd name="T53" fmla="*/ 515 h 836"/>
                  <a:gd name="T54" fmla="*/ 562 w 723"/>
                  <a:gd name="T55" fmla="*/ 390 h 836"/>
                  <a:gd name="T56" fmla="*/ 606 w 723"/>
                  <a:gd name="T57" fmla="*/ 384 h 836"/>
                  <a:gd name="T58" fmla="*/ 683 w 723"/>
                  <a:gd name="T59" fmla="*/ 386 h 836"/>
                  <a:gd name="T60" fmla="*/ 719 w 723"/>
                  <a:gd name="T61" fmla="*/ 281 h 836"/>
                  <a:gd name="T62" fmla="*/ 621 w 723"/>
                  <a:gd name="T63" fmla="*/ 139 h 836"/>
                  <a:gd name="T64" fmla="*/ 585 w 723"/>
                  <a:gd name="T65" fmla="*/ 132 h 836"/>
                  <a:gd name="T66" fmla="*/ 483 w 723"/>
                  <a:gd name="T67" fmla="*/ 142 h 836"/>
                  <a:gd name="T68" fmla="*/ 576 w 723"/>
                  <a:gd name="T69" fmla="*/ 88 h 836"/>
                  <a:gd name="T70" fmla="*/ 485 w 723"/>
                  <a:gd name="T71" fmla="*/ 0 h 836"/>
                  <a:gd name="T72" fmla="*/ 428 w 723"/>
                  <a:gd name="T73" fmla="*/ 239 h 836"/>
                  <a:gd name="T74" fmla="*/ 595 w 723"/>
                  <a:gd name="T75" fmla="*/ 241 h 836"/>
                  <a:gd name="T76" fmla="*/ 440 w 723"/>
                  <a:gd name="T77" fmla="*/ 287 h 836"/>
                  <a:gd name="T78" fmla="*/ 428 w 723"/>
                  <a:gd name="T79" fmla="*/ 813 h 836"/>
                  <a:gd name="T80" fmla="*/ 581 w 723"/>
                  <a:gd name="T81" fmla="*/ 729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3" h="836">
                    <a:moveTo>
                      <a:pt x="296" y="575"/>
                    </a:moveTo>
                    <a:cubicBezTo>
                      <a:pt x="296" y="815"/>
                      <a:pt x="296" y="815"/>
                      <a:pt x="296" y="815"/>
                    </a:cubicBezTo>
                    <a:cubicBezTo>
                      <a:pt x="294" y="825"/>
                      <a:pt x="290" y="836"/>
                      <a:pt x="275" y="836"/>
                    </a:cubicBezTo>
                    <a:cubicBezTo>
                      <a:pt x="249" y="836"/>
                      <a:pt x="215" y="819"/>
                      <a:pt x="186" y="792"/>
                    </a:cubicBezTo>
                    <a:cubicBezTo>
                      <a:pt x="162" y="768"/>
                      <a:pt x="144" y="741"/>
                      <a:pt x="138" y="716"/>
                    </a:cubicBezTo>
                    <a:cubicBezTo>
                      <a:pt x="138" y="715"/>
                      <a:pt x="138" y="715"/>
                      <a:pt x="138" y="715"/>
                    </a:cubicBezTo>
                    <a:cubicBezTo>
                      <a:pt x="146" y="716"/>
                      <a:pt x="155" y="717"/>
                      <a:pt x="164" y="717"/>
                    </a:cubicBezTo>
                    <a:cubicBezTo>
                      <a:pt x="176" y="717"/>
                      <a:pt x="186" y="707"/>
                      <a:pt x="186" y="695"/>
                    </a:cubicBezTo>
                    <a:cubicBezTo>
                      <a:pt x="186" y="683"/>
                      <a:pt x="176" y="673"/>
                      <a:pt x="164" y="673"/>
                    </a:cubicBezTo>
                    <a:cubicBezTo>
                      <a:pt x="92" y="673"/>
                      <a:pt x="31" y="628"/>
                      <a:pt x="8" y="565"/>
                    </a:cubicBezTo>
                    <a:cubicBezTo>
                      <a:pt x="2" y="548"/>
                      <a:pt x="0" y="530"/>
                      <a:pt x="0" y="512"/>
                    </a:cubicBezTo>
                    <a:cubicBezTo>
                      <a:pt x="0" y="479"/>
                      <a:pt x="8" y="449"/>
                      <a:pt x="23" y="422"/>
                    </a:cubicBezTo>
                    <a:cubicBezTo>
                      <a:pt x="30" y="410"/>
                      <a:pt x="30" y="410"/>
                      <a:pt x="30" y="410"/>
                    </a:cubicBezTo>
                    <a:cubicBezTo>
                      <a:pt x="45" y="390"/>
                      <a:pt x="64" y="374"/>
                      <a:pt x="86" y="362"/>
                    </a:cubicBezTo>
                    <a:cubicBezTo>
                      <a:pt x="93" y="391"/>
                      <a:pt x="111" y="418"/>
                      <a:pt x="139" y="435"/>
                    </a:cubicBezTo>
                    <a:cubicBezTo>
                      <a:pt x="142" y="438"/>
                      <a:pt x="146" y="439"/>
                      <a:pt x="151" y="439"/>
                    </a:cubicBezTo>
                    <a:cubicBezTo>
                      <a:pt x="158" y="439"/>
                      <a:pt x="165" y="435"/>
                      <a:pt x="169" y="429"/>
                    </a:cubicBezTo>
                    <a:cubicBezTo>
                      <a:pt x="176" y="419"/>
                      <a:pt x="173" y="405"/>
                      <a:pt x="163" y="399"/>
                    </a:cubicBezTo>
                    <a:cubicBezTo>
                      <a:pt x="125" y="374"/>
                      <a:pt x="115" y="324"/>
                      <a:pt x="139" y="287"/>
                    </a:cubicBezTo>
                    <a:cubicBezTo>
                      <a:pt x="146" y="276"/>
                      <a:pt x="143" y="263"/>
                      <a:pt x="133" y="256"/>
                    </a:cubicBezTo>
                    <a:cubicBezTo>
                      <a:pt x="122" y="250"/>
                      <a:pt x="109" y="252"/>
                      <a:pt x="102" y="263"/>
                    </a:cubicBezTo>
                    <a:cubicBezTo>
                      <a:pt x="91" y="279"/>
                      <a:pt x="85" y="297"/>
                      <a:pt x="83" y="315"/>
                    </a:cubicBezTo>
                    <a:cubicBezTo>
                      <a:pt x="60" y="324"/>
                      <a:pt x="39" y="337"/>
                      <a:pt x="22" y="354"/>
                    </a:cubicBezTo>
                    <a:cubicBezTo>
                      <a:pt x="10" y="331"/>
                      <a:pt x="4" y="307"/>
                      <a:pt x="4" y="281"/>
                    </a:cubicBezTo>
                    <a:cubicBezTo>
                      <a:pt x="4" y="245"/>
                      <a:pt x="16" y="210"/>
                      <a:pt x="39" y="183"/>
                    </a:cubicBezTo>
                    <a:cubicBezTo>
                      <a:pt x="56" y="162"/>
                      <a:pt x="78" y="147"/>
                      <a:pt x="102" y="139"/>
                    </a:cubicBezTo>
                    <a:cubicBezTo>
                      <a:pt x="140" y="127"/>
                      <a:pt x="140" y="127"/>
                      <a:pt x="140" y="127"/>
                    </a:cubicBezTo>
                    <a:cubicBezTo>
                      <a:pt x="142" y="127"/>
                      <a:pt x="143" y="127"/>
                      <a:pt x="145" y="127"/>
                    </a:cubicBezTo>
                    <a:cubicBezTo>
                      <a:pt x="173" y="127"/>
                      <a:pt x="200" y="134"/>
                      <a:pt x="224" y="148"/>
                    </a:cubicBezTo>
                    <a:cubicBezTo>
                      <a:pt x="234" y="154"/>
                      <a:pt x="248" y="150"/>
                      <a:pt x="254" y="139"/>
                    </a:cubicBezTo>
                    <a:cubicBezTo>
                      <a:pt x="260" y="129"/>
                      <a:pt x="256" y="115"/>
                      <a:pt x="245" y="109"/>
                    </a:cubicBezTo>
                    <a:cubicBezTo>
                      <a:pt x="216" y="93"/>
                      <a:pt x="182" y="84"/>
                      <a:pt x="148" y="83"/>
                    </a:cubicBezTo>
                    <a:cubicBezTo>
                      <a:pt x="155" y="35"/>
                      <a:pt x="193" y="0"/>
                      <a:pt x="238" y="0"/>
                    </a:cubicBezTo>
                    <a:cubicBezTo>
                      <a:pt x="259" y="0"/>
                      <a:pt x="279" y="8"/>
                      <a:pt x="296" y="22"/>
                    </a:cubicBezTo>
                    <a:cubicBezTo>
                      <a:pt x="296" y="511"/>
                      <a:pt x="296" y="511"/>
                      <a:pt x="296" y="511"/>
                    </a:cubicBezTo>
                    <a:cubicBezTo>
                      <a:pt x="291" y="517"/>
                      <a:pt x="287" y="523"/>
                      <a:pt x="281" y="529"/>
                    </a:cubicBezTo>
                    <a:cubicBezTo>
                      <a:pt x="249" y="563"/>
                      <a:pt x="199" y="576"/>
                      <a:pt x="154" y="561"/>
                    </a:cubicBezTo>
                    <a:cubicBezTo>
                      <a:pt x="143" y="557"/>
                      <a:pt x="130" y="563"/>
                      <a:pt x="127" y="575"/>
                    </a:cubicBezTo>
                    <a:cubicBezTo>
                      <a:pt x="123" y="586"/>
                      <a:pt x="129" y="598"/>
                      <a:pt x="140" y="602"/>
                    </a:cubicBezTo>
                    <a:cubicBezTo>
                      <a:pt x="158" y="608"/>
                      <a:pt x="175" y="611"/>
                      <a:pt x="193" y="611"/>
                    </a:cubicBezTo>
                    <a:cubicBezTo>
                      <a:pt x="230" y="611"/>
                      <a:pt x="266" y="598"/>
                      <a:pt x="296" y="575"/>
                    </a:cubicBezTo>
                    <a:close/>
                    <a:moveTo>
                      <a:pt x="545" y="732"/>
                    </a:moveTo>
                    <a:cubicBezTo>
                      <a:pt x="532" y="732"/>
                      <a:pt x="523" y="722"/>
                      <a:pt x="523" y="710"/>
                    </a:cubicBezTo>
                    <a:cubicBezTo>
                      <a:pt x="523" y="698"/>
                      <a:pt x="532" y="688"/>
                      <a:pt x="545" y="688"/>
                    </a:cubicBezTo>
                    <a:cubicBezTo>
                      <a:pt x="569" y="688"/>
                      <a:pt x="593" y="683"/>
                      <a:pt x="615" y="675"/>
                    </a:cubicBezTo>
                    <a:cubicBezTo>
                      <a:pt x="623" y="672"/>
                      <a:pt x="623" y="672"/>
                      <a:pt x="623" y="672"/>
                    </a:cubicBezTo>
                    <a:cubicBezTo>
                      <a:pt x="649" y="660"/>
                      <a:pt x="673" y="641"/>
                      <a:pt x="690" y="617"/>
                    </a:cubicBezTo>
                    <a:cubicBezTo>
                      <a:pt x="712" y="586"/>
                      <a:pt x="723" y="550"/>
                      <a:pt x="723" y="512"/>
                    </a:cubicBezTo>
                    <a:cubicBezTo>
                      <a:pt x="723" y="481"/>
                      <a:pt x="716" y="453"/>
                      <a:pt x="703" y="427"/>
                    </a:cubicBezTo>
                    <a:cubicBezTo>
                      <a:pt x="671" y="452"/>
                      <a:pt x="632" y="467"/>
                      <a:pt x="589" y="468"/>
                    </a:cubicBezTo>
                    <a:cubicBezTo>
                      <a:pt x="586" y="473"/>
                      <a:pt x="583" y="478"/>
                      <a:pt x="579" y="483"/>
                    </a:cubicBezTo>
                    <a:cubicBezTo>
                      <a:pt x="558" y="511"/>
                      <a:pt x="526" y="529"/>
                      <a:pt x="491" y="534"/>
                    </a:cubicBezTo>
                    <a:cubicBezTo>
                      <a:pt x="490" y="534"/>
                      <a:pt x="489" y="534"/>
                      <a:pt x="488" y="534"/>
                    </a:cubicBezTo>
                    <a:cubicBezTo>
                      <a:pt x="477" y="534"/>
                      <a:pt x="468" y="526"/>
                      <a:pt x="466" y="515"/>
                    </a:cubicBezTo>
                    <a:cubicBezTo>
                      <a:pt x="465" y="503"/>
                      <a:pt x="473" y="492"/>
                      <a:pt x="485" y="490"/>
                    </a:cubicBezTo>
                    <a:cubicBezTo>
                      <a:pt x="534" y="484"/>
                      <a:pt x="569" y="439"/>
                      <a:pt x="562" y="390"/>
                    </a:cubicBezTo>
                    <a:cubicBezTo>
                      <a:pt x="561" y="378"/>
                      <a:pt x="569" y="367"/>
                      <a:pt x="581" y="365"/>
                    </a:cubicBezTo>
                    <a:cubicBezTo>
                      <a:pt x="594" y="363"/>
                      <a:pt x="605" y="372"/>
                      <a:pt x="606" y="384"/>
                    </a:cubicBezTo>
                    <a:cubicBezTo>
                      <a:pt x="608" y="397"/>
                      <a:pt x="608" y="410"/>
                      <a:pt x="606" y="423"/>
                    </a:cubicBezTo>
                    <a:cubicBezTo>
                      <a:pt x="635" y="419"/>
                      <a:pt x="662" y="405"/>
                      <a:pt x="683" y="386"/>
                    </a:cubicBezTo>
                    <a:cubicBezTo>
                      <a:pt x="700" y="357"/>
                      <a:pt x="700" y="357"/>
                      <a:pt x="700" y="357"/>
                    </a:cubicBezTo>
                    <a:cubicBezTo>
                      <a:pt x="713" y="334"/>
                      <a:pt x="719" y="308"/>
                      <a:pt x="719" y="281"/>
                    </a:cubicBezTo>
                    <a:cubicBezTo>
                      <a:pt x="719" y="245"/>
                      <a:pt x="707" y="210"/>
                      <a:pt x="684" y="183"/>
                    </a:cubicBezTo>
                    <a:cubicBezTo>
                      <a:pt x="667" y="162"/>
                      <a:pt x="645" y="147"/>
                      <a:pt x="621" y="139"/>
                    </a:cubicBezTo>
                    <a:cubicBezTo>
                      <a:pt x="600" y="132"/>
                      <a:pt x="600" y="132"/>
                      <a:pt x="600" y="132"/>
                    </a:cubicBezTo>
                    <a:cubicBezTo>
                      <a:pt x="595" y="132"/>
                      <a:pt x="590" y="132"/>
                      <a:pt x="585" y="132"/>
                    </a:cubicBezTo>
                    <a:cubicBezTo>
                      <a:pt x="560" y="132"/>
                      <a:pt x="535" y="138"/>
                      <a:pt x="513" y="151"/>
                    </a:cubicBezTo>
                    <a:cubicBezTo>
                      <a:pt x="502" y="157"/>
                      <a:pt x="489" y="153"/>
                      <a:pt x="483" y="142"/>
                    </a:cubicBezTo>
                    <a:cubicBezTo>
                      <a:pt x="477" y="132"/>
                      <a:pt x="481" y="118"/>
                      <a:pt x="491" y="112"/>
                    </a:cubicBezTo>
                    <a:cubicBezTo>
                      <a:pt x="517" y="98"/>
                      <a:pt x="546" y="89"/>
                      <a:pt x="576" y="88"/>
                    </a:cubicBezTo>
                    <a:cubicBezTo>
                      <a:pt x="575" y="85"/>
                      <a:pt x="575" y="85"/>
                      <a:pt x="575" y="85"/>
                    </a:cubicBezTo>
                    <a:cubicBezTo>
                      <a:pt x="569" y="36"/>
                      <a:pt x="530" y="0"/>
                      <a:pt x="485" y="0"/>
                    </a:cubicBezTo>
                    <a:cubicBezTo>
                      <a:pt x="464" y="0"/>
                      <a:pt x="444" y="8"/>
                      <a:pt x="428" y="22"/>
                    </a:cubicBezTo>
                    <a:cubicBezTo>
                      <a:pt x="428" y="239"/>
                      <a:pt x="428" y="239"/>
                      <a:pt x="428" y="239"/>
                    </a:cubicBezTo>
                    <a:cubicBezTo>
                      <a:pt x="471" y="206"/>
                      <a:pt x="529" y="196"/>
                      <a:pt x="581" y="213"/>
                    </a:cubicBezTo>
                    <a:cubicBezTo>
                      <a:pt x="593" y="217"/>
                      <a:pt x="599" y="230"/>
                      <a:pt x="595" y="241"/>
                    </a:cubicBezTo>
                    <a:cubicBezTo>
                      <a:pt x="591" y="253"/>
                      <a:pt x="579" y="259"/>
                      <a:pt x="567" y="255"/>
                    </a:cubicBezTo>
                    <a:cubicBezTo>
                      <a:pt x="523" y="240"/>
                      <a:pt x="473" y="253"/>
                      <a:pt x="440" y="287"/>
                    </a:cubicBezTo>
                    <a:cubicBezTo>
                      <a:pt x="436" y="292"/>
                      <a:pt x="431" y="297"/>
                      <a:pt x="428" y="303"/>
                    </a:cubicBezTo>
                    <a:cubicBezTo>
                      <a:pt x="428" y="813"/>
                      <a:pt x="428" y="813"/>
                      <a:pt x="428" y="813"/>
                    </a:cubicBezTo>
                    <a:cubicBezTo>
                      <a:pt x="430" y="823"/>
                      <a:pt x="439" y="836"/>
                      <a:pt x="450" y="836"/>
                    </a:cubicBezTo>
                    <a:cubicBezTo>
                      <a:pt x="497" y="836"/>
                      <a:pt x="561" y="782"/>
                      <a:pt x="581" y="729"/>
                    </a:cubicBezTo>
                    <a:cubicBezTo>
                      <a:pt x="569" y="731"/>
                      <a:pt x="557" y="732"/>
                      <a:pt x="545" y="7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grpSp>
          <p:nvGrpSpPr>
            <p:cNvPr id="32" name="Group 31">
              <a:extLst>
                <a:ext uri="{FF2B5EF4-FFF2-40B4-BE49-F238E27FC236}">
                  <a16:creationId xmlns:a16="http://schemas.microsoft.com/office/drawing/2014/main" id="{ECBDD39A-D837-4B7D-99F5-05C4EE2EBB2C}"/>
                </a:ext>
              </a:extLst>
            </p:cNvPr>
            <p:cNvGrpSpPr>
              <a:grpSpLocks noChangeAspect="1"/>
            </p:cNvGrpSpPr>
            <p:nvPr/>
          </p:nvGrpSpPr>
          <p:grpSpPr>
            <a:xfrm>
              <a:off x="565259" y="3966235"/>
              <a:ext cx="896137" cy="896137"/>
              <a:chOff x="5272088" y="2605088"/>
              <a:chExt cx="1646237" cy="1646237"/>
            </a:xfrm>
          </p:grpSpPr>
          <p:sp>
            <p:nvSpPr>
              <p:cNvPr id="40" name="AutoShape 3">
                <a:extLst>
                  <a:ext uri="{FF2B5EF4-FFF2-40B4-BE49-F238E27FC236}">
                    <a16:creationId xmlns:a16="http://schemas.microsoft.com/office/drawing/2014/main" id="{233169D9-1760-4C88-BFB5-8828EC486C55}"/>
                  </a:ext>
                </a:extLst>
              </p:cNvPr>
              <p:cNvSpPr>
                <a:spLocks noChangeAspect="1" noChangeArrowheads="1" noTextEdit="1"/>
              </p:cNvSpPr>
              <p:nvPr/>
            </p:nvSpPr>
            <p:spPr bwMode="auto">
              <a:xfrm>
                <a:off x="5272088" y="2605088"/>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nvGrpSpPr>
              <p:cNvPr id="41" name="Group 40">
                <a:extLst>
                  <a:ext uri="{FF2B5EF4-FFF2-40B4-BE49-F238E27FC236}">
                    <a16:creationId xmlns:a16="http://schemas.microsoft.com/office/drawing/2014/main" id="{7539E57F-630F-417B-BAD6-6D7D88646310}"/>
                  </a:ext>
                </a:extLst>
              </p:cNvPr>
              <p:cNvGrpSpPr/>
              <p:nvPr/>
            </p:nvGrpSpPr>
            <p:grpSpPr>
              <a:xfrm>
                <a:off x="5545138" y="2887663"/>
                <a:ext cx="1100137" cy="1192212"/>
                <a:chOff x="5545138" y="2887663"/>
                <a:chExt cx="1100137" cy="1192212"/>
              </a:xfrm>
            </p:grpSpPr>
            <p:sp>
              <p:nvSpPr>
                <p:cNvPr id="42" name="Freeform 90">
                  <a:extLst>
                    <a:ext uri="{FF2B5EF4-FFF2-40B4-BE49-F238E27FC236}">
                      <a16:creationId xmlns:a16="http://schemas.microsoft.com/office/drawing/2014/main" id="{12F26279-7402-417E-BFBC-CE9C6F92D91B}"/>
                    </a:ext>
                  </a:extLst>
                </p:cNvPr>
                <p:cNvSpPr>
                  <a:spLocks/>
                </p:cNvSpPr>
                <p:nvPr/>
              </p:nvSpPr>
              <p:spPr bwMode="auto">
                <a:xfrm>
                  <a:off x="5545138" y="2887663"/>
                  <a:ext cx="1100137" cy="1192212"/>
                </a:xfrm>
                <a:custGeom>
                  <a:avLst/>
                  <a:gdLst>
                    <a:gd name="connsiteX0" fmla="*/ 31750 w 1100137"/>
                    <a:gd name="connsiteY0" fmla="*/ 280987 h 1192212"/>
                    <a:gd name="connsiteX1" fmla="*/ 31750 w 1100137"/>
                    <a:gd name="connsiteY1" fmla="*/ 1162049 h 1192212"/>
                    <a:gd name="connsiteX2" fmla="*/ 655637 w 1100137"/>
                    <a:gd name="connsiteY2" fmla="*/ 1162049 h 1192212"/>
                    <a:gd name="connsiteX3" fmla="*/ 655637 w 1100137"/>
                    <a:gd name="connsiteY3" fmla="*/ 1068387 h 1192212"/>
                    <a:gd name="connsiteX4" fmla="*/ 655637 w 1100137"/>
                    <a:gd name="connsiteY4" fmla="*/ 1052512 h 1192212"/>
                    <a:gd name="connsiteX5" fmla="*/ 655637 w 1100137"/>
                    <a:gd name="connsiteY5" fmla="*/ 1036637 h 1192212"/>
                    <a:gd name="connsiteX6" fmla="*/ 655637 w 1100137"/>
                    <a:gd name="connsiteY6" fmla="*/ 1025524 h 1192212"/>
                    <a:gd name="connsiteX7" fmla="*/ 655637 w 1100137"/>
                    <a:gd name="connsiteY7" fmla="*/ 1009649 h 1192212"/>
                    <a:gd name="connsiteX8" fmla="*/ 655637 w 1100137"/>
                    <a:gd name="connsiteY8" fmla="*/ 993774 h 1192212"/>
                    <a:gd name="connsiteX9" fmla="*/ 655637 w 1100137"/>
                    <a:gd name="connsiteY9" fmla="*/ 974724 h 1192212"/>
                    <a:gd name="connsiteX10" fmla="*/ 655637 w 1100137"/>
                    <a:gd name="connsiteY10" fmla="*/ 958849 h 1192212"/>
                    <a:gd name="connsiteX11" fmla="*/ 655637 w 1100137"/>
                    <a:gd name="connsiteY11" fmla="*/ 942974 h 1192212"/>
                    <a:gd name="connsiteX12" fmla="*/ 655637 w 1100137"/>
                    <a:gd name="connsiteY12" fmla="*/ 927099 h 1192212"/>
                    <a:gd name="connsiteX13" fmla="*/ 655637 w 1100137"/>
                    <a:gd name="connsiteY13" fmla="*/ 920749 h 1192212"/>
                    <a:gd name="connsiteX14" fmla="*/ 655637 w 1100137"/>
                    <a:gd name="connsiteY14" fmla="*/ 911224 h 1192212"/>
                    <a:gd name="connsiteX15" fmla="*/ 655637 w 1100137"/>
                    <a:gd name="connsiteY15" fmla="*/ 900112 h 1192212"/>
                    <a:gd name="connsiteX16" fmla="*/ 655637 w 1100137"/>
                    <a:gd name="connsiteY16" fmla="*/ 890587 h 1192212"/>
                    <a:gd name="connsiteX17" fmla="*/ 655637 w 1100137"/>
                    <a:gd name="connsiteY17" fmla="*/ 884237 h 1192212"/>
                    <a:gd name="connsiteX18" fmla="*/ 655637 w 1100137"/>
                    <a:gd name="connsiteY18" fmla="*/ 868362 h 1192212"/>
                    <a:gd name="connsiteX19" fmla="*/ 655637 w 1100137"/>
                    <a:gd name="connsiteY19" fmla="*/ 819149 h 1192212"/>
                    <a:gd name="connsiteX20" fmla="*/ 655637 w 1100137"/>
                    <a:gd name="connsiteY20" fmla="*/ 796924 h 1192212"/>
                    <a:gd name="connsiteX21" fmla="*/ 655637 w 1100137"/>
                    <a:gd name="connsiteY21" fmla="*/ 787399 h 1192212"/>
                    <a:gd name="connsiteX22" fmla="*/ 655637 w 1100137"/>
                    <a:gd name="connsiteY22" fmla="*/ 765174 h 1192212"/>
                    <a:gd name="connsiteX23" fmla="*/ 655637 w 1100137"/>
                    <a:gd name="connsiteY23" fmla="*/ 715962 h 1192212"/>
                    <a:gd name="connsiteX24" fmla="*/ 655637 w 1100137"/>
                    <a:gd name="connsiteY24" fmla="*/ 693737 h 1192212"/>
                    <a:gd name="connsiteX25" fmla="*/ 655637 w 1100137"/>
                    <a:gd name="connsiteY25" fmla="*/ 685799 h 1192212"/>
                    <a:gd name="connsiteX26" fmla="*/ 655637 w 1100137"/>
                    <a:gd name="connsiteY26" fmla="*/ 661987 h 1192212"/>
                    <a:gd name="connsiteX27" fmla="*/ 655637 w 1100137"/>
                    <a:gd name="connsiteY27" fmla="*/ 612774 h 1192212"/>
                    <a:gd name="connsiteX28" fmla="*/ 655637 w 1100137"/>
                    <a:gd name="connsiteY28" fmla="*/ 590549 h 1192212"/>
                    <a:gd name="connsiteX29" fmla="*/ 655637 w 1100137"/>
                    <a:gd name="connsiteY29" fmla="*/ 582612 h 1192212"/>
                    <a:gd name="connsiteX30" fmla="*/ 655637 w 1100137"/>
                    <a:gd name="connsiteY30" fmla="*/ 560387 h 1192212"/>
                    <a:gd name="connsiteX31" fmla="*/ 655637 w 1100137"/>
                    <a:gd name="connsiteY31" fmla="*/ 509587 h 1192212"/>
                    <a:gd name="connsiteX32" fmla="*/ 655637 w 1100137"/>
                    <a:gd name="connsiteY32" fmla="*/ 487362 h 1192212"/>
                    <a:gd name="connsiteX33" fmla="*/ 655637 w 1100137"/>
                    <a:gd name="connsiteY33" fmla="*/ 479425 h 1192212"/>
                    <a:gd name="connsiteX34" fmla="*/ 655637 w 1100137"/>
                    <a:gd name="connsiteY34" fmla="*/ 457200 h 1192212"/>
                    <a:gd name="connsiteX35" fmla="*/ 655637 w 1100137"/>
                    <a:gd name="connsiteY35" fmla="*/ 407987 h 1192212"/>
                    <a:gd name="connsiteX36" fmla="*/ 655637 w 1100137"/>
                    <a:gd name="connsiteY36" fmla="*/ 384175 h 1192212"/>
                    <a:gd name="connsiteX37" fmla="*/ 655637 w 1100137"/>
                    <a:gd name="connsiteY37" fmla="*/ 376237 h 1192212"/>
                    <a:gd name="connsiteX38" fmla="*/ 655637 w 1100137"/>
                    <a:gd name="connsiteY38" fmla="*/ 354012 h 1192212"/>
                    <a:gd name="connsiteX39" fmla="*/ 655637 w 1100137"/>
                    <a:gd name="connsiteY39" fmla="*/ 304800 h 1192212"/>
                    <a:gd name="connsiteX40" fmla="*/ 655637 w 1100137"/>
                    <a:gd name="connsiteY40" fmla="*/ 282575 h 1192212"/>
                    <a:gd name="connsiteX41" fmla="*/ 655637 w 1100137"/>
                    <a:gd name="connsiteY41" fmla="*/ 280987 h 1192212"/>
                    <a:gd name="connsiteX42" fmla="*/ 539750 w 1100137"/>
                    <a:gd name="connsiteY42" fmla="*/ 280987 h 1192212"/>
                    <a:gd name="connsiteX43" fmla="*/ 490537 w 1100137"/>
                    <a:gd name="connsiteY43" fmla="*/ 280987 h 1192212"/>
                    <a:gd name="connsiteX44" fmla="*/ 474662 w 1100137"/>
                    <a:gd name="connsiteY44" fmla="*/ 280987 h 1192212"/>
                    <a:gd name="connsiteX45" fmla="*/ 458787 w 1100137"/>
                    <a:gd name="connsiteY45" fmla="*/ 280987 h 1192212"/>
                    <a:gd name="connsiteX46" fmla="*/ 444500 w 1100137"/>
                    <a:gd name="connsiteY46" fmla="*/ 280987 h 1192212"/>
                    <a:gd name="connsiteX47" fmla="*/ 428625 w 1100137"/>
                    <a:gd name="connsiteY47" fmla="*/ 280987 h 1192212"/>
                    <a:gd name="connsiteX48" fmla="*/ 414337 w 1100137"/>
                    <a:gd name="connsiteY48" fmla="*/ 280987 h 1192212"/>
                    <a:gd name="connsiteX49" fmla="*/ 398462 w 1100137"/>
                    <a:gd name="connsiteY49" fmla="*/ 280987 h 1192212"/>
                    <a:gd name="connsiteX50" fmla="*/ 382587 w 1100137"/>
                    <a:gd name="connsiteY50" fmla="*/ 280987 h 1192212"/>
                    <a:gd name="connsiteX51" fmla="*/ 325437 w 1100137"/>
                    <a:gd name="connsiteY51" fmla="*/ 280987 h 1192212"/>
                    <a:gd name="connsiteX52" fmla="*/ 284163 w 1100137"/>
                    <a:gd name="connsiteY52" fmla="*/ 280987 h 1192212"/>
                    <a:gd name="connsiteX53" fmla="*/ 268288 w 1100137"/>
                    <a:gd name="connsiteY53" fmla="*/ 280987 h 1192212"/>
                    <a:gd name="connsiteX54" fmla="*/ 252413 w 1100137"/>
                    <a:gd name="connsiteY54" fmla="*/ 280987 h 1192212"/>
                    <a:gd name="connsiteX55" fmla="*/ 238125 w 1100137"/>
                    <a:gd name="connsiteY55" fmla="*/ 280987 h 1192212"/>
                    <a:gd name="connsiteX56" fmla="*/ 222250 w 1100137"/>
                    <a:gd name="connsiteY56" fmla="*/ 280987 h 1192212"/>
                    <a:gd name="connsiteX57" fmla="*/ 206375 w 1100137"/>
                    <a:gd name="connsiteY57" fmla="*/ 280987 h 1192212"/>
                    <a:gd name="connsiteX58" fmla="*/ 238125 w 1100137"/>
                    <a:gd name="connsiteY58" fmla="*/ 155575 h 1192212"/>
                    <a:gd name="connsiteX59" fmla="*/ 238125 w 1100137"/>
                    <a:gd name="connsiteY59" fmla="*/ 249259 h 1192212"/>
                    <a:gd name="connsiteX60" fmla="*/ 251719 w 1100137"/>
                    <a:gd name="connsiteY60" fmla="*/ 249259 h 1192212"/>
                    <a:gd name="connsiteX61" fmla="*/ 267459 w 1100137"/>
                    <a:gd name="connsiteY61" fmla="*/ 249259 h 1192212"/>
                    <a:gd name="connsiteX62" fmla="*/ 283200 w 1100137"/>
                    <a:gd name="connsiteY62" fmla="*/ 249259 h 1192212"/>
                    <a:gd name="connsiteX63" fmla="*/ 381934 w 1100137"/>
                    <a:gd name="connsiteY63" fmla="*/ 249259 h 1192212"/>
                    <a:gd name="connsiteX64" fmla="*/ 397674 w 1100137"/>
                    <a:gd name="connsiteY64" fmla="*/ 249259 h 1192212"/>
                    <a:gd name="connsiteX65" fmla="*/ 413415 w 1100137"/>
                    <a:gd name="connsiteY65" fmla="*/ 249259 h 1192212"/>
                    <a:gd name="connsiteX66" fmla="*/ 429155 w 1100137"/>
                    <a:gd name="connsiteY66" fmla="*/ 249259 h 1192212"/>
                    <a:gd name="connsiteX67" fmla="*/ 444895 w 1100137"/>
                    <a:gd name="connsiteY67" fmla="*/ 249259 h 1192212"/>
                    <a:gd name="connsiteX68" fmla="*/ 458489 w 1100137"/>
                    <a:gd name="connsiteY68" fmla="*/ 249259 h 1192212"/>
                    <a:gd name="connsiteX69" fmla="*/ 474229 w 1100137"/>
                    <a:gd name="connsiteY69" fmla="*/ 249259 h 1192212"/>
                    <a:gd name="connsiteX70" fmla="*/ 489970 w 1100137"/>
                    <a:gd name="connsiteY70" fmla="*/ 249259 h 1192212"/>
                    <a:gd name="connsiteX71" fmla="*/ 670983 w 1100137"/>
                    <a:gd name="connsiteY71" fmla="*/ 249259 h 1192212"/>
                    <a:gd name="connsiteX72" fmla="*/ 677422 w 1100137"/>
                    <a:gd name="connsiteY72" fmla="*/ 250690 h 1192212"/>
                    <a:gd name="connsiteX73" fmla="*/ 686723 w 1100137"/>
                    <a:gd name="connsiteY73" fmla="*/ 264993 h 1192212"/>
                    <a:gd name="connsiteX74" fmla="*/ 686723 w 1100137"/>
                    <a:gd name="connsiteY74" fmla="*/ 273575 h 1192212"/>
                    <a:gd name="connsiteX75" fmla="*/ 686723 w 1100137"/>
                    <a:gd name="connsiteY75" fmla="*/ 282156 h 1192212"/>
                    <a:gd name="connsiteX76" fmla="*/ 686723 w 1100137"/>
                    <a:gd name="connsiteY76" fmla="*/ 304326 h 1192212"/>
                    <a:gd name="connsiteX77" fmla="*/ 686723 w 1100137"/>
                    <a:gd name="connsiteY77" fmla="*/ 353671 h 1192212"/>
                    <a:gd name="connsiteX78" fmla="*/ 686723 w 1100137"/>
                    <a:gd name="connsiteY78" fmla="*/ 375841 h 1192212"/>
                    <a:gd name="connsiteX79" fmla="*/ 686723 w 1100137"/>
                    <a:gd name="connsiteY79" fmla="*/ 384422 h 1192212"/>
                    <a:gd name="connsiteX80" fmla="*/ 686723 w 1100137"/>
                    <a:gd name="connsiteY80" fmla="*/ 407307 h 1192212"/>
                    <a:gd name="connsiteX81" fmla="*/ 686723 w 1100137"/>
                    <a:gd name="connsiteY81" fmla="*/ 457367 h 1192212"/>
                    <a:gd name="connsiteX82" fmla="*/ 686723 w 1100137"/>
                    <a:gd name="connsiteY82" fmla="*/ 478822 h 1192212"/>
                    <a:gd name="connsiteX83" fmla="*/ 686723 w 1100137"/>
                    <a:gd name="connsiteY83" fmla="*/ 487404 h 1192212"/>
                    <a:gd name="connsiteX84" fmla="*/ 686723 w 1100137"/>
                    <a:gd name="connsiteY84" fmla="*/ 509573 h 1192212"/>
                    <a:gd name="connsiteX85" fmla="*/ 686723 w 1100137"/>
                    <a:gd name="connsiteY85" fmla="*/ 560349 h 1192212"/>
                    <a:gd name="connsiteX86" fmla="*/ 686723 w 1100137"/>
                    <a:gd name="connsiteY86" fmla="*/ 582518 h 1192212"/>
                    <a:gd name="connsiteX87" fmla="*/ 686723 w 1100137"/>
                    <a:gd name="connsiteY87" fmla="*/ 591100 h 1192212"/>
                    <a:gd name="connsiteX88" fmla="*/ 686723 w 1100137"/>
                    <a:gd name="connsiteY88" fmla="*/ 612555 h 1192212"/>
                    <a:gd name="connsiteX89" fmla="*/ 686723 w 1100137"/>
                    <a:gd name="connsiteY89" fmla="*/ 662615 h 1192212"/>
                    <a:gd name="connsiteX90" fmla="*/ 686723 w 1100137"/>
                    <a:gd name="connsiteY90" fmla="*/ 685500 h 1192212"/>
                    <a:gd name="connsiteX91" fmla="*/ 686723 w 1100137"/>
                    <a:gd name="connsiteY91" fmla="*/ 694081 h 1192212"/>
                    <a:gd name="connsiteX92" fmla="*/ 686723 w 1100137"/>
                    <a:gd name="connsiteY92" fmla="*/ 716251 h 1192212"/>
                    <a:gd name="connsiteX93" fmla="*/ 686723 w 1100137"/>
                    <a:gd name="connsiteY93" fmla="*/ 765596 h 1192212"/>
                    <a:gd name="connsiteX94" fmla="*/ 686723 w 1100137"/>
                    <a:gd name="connsiteY94" fmla="*/ 787766 h 1192212"/>
                    <a:gd name="connsiteX95" fmla="*/ 686723 w 1100137"/>
                    <a:gd name="connsiteY95" fmla="*/ 796348 h 1192212"/>
                    <a:gd name="connsiteX96" fmla="*/ 686723 w 1100137"/>
                    <a:gd name="connsiteY96" fmla="*/ 819232 h 1192212"/>
                    <a:gd name="connsiteX97" fmla="*/ 686723 w 1100137"/>
                    <a:gd name="connsiteY97" fmla="*/ 868577 h 1192212"/>
                    <a:gd name="connsiteX98" fmla="*/ 686723 w 1100137"/>
                    <a:gd name="connsiteY98" fmla="*/ 884311 h 1192212"/>
                    <a:gd name="connsiteX99" fmla="*/ 686723 w 1100137"/>
                    <a:gd name="connsiteY99" fmla="*/ 890747 h 1192212"/>
                    <a:gd name="connsiteX100" fmla="*/ 686723 w 1100137"/>
                    <a:gd name="connsiteY100" fmla="*/ 900044 h 1192212"/>
                    <a:gd name="connsiteX101" fmla="*/ 686723 w 1100137"/>
                    <a:gd name="connsiteY101" fmla="*/ 911486 h 1192212"/>
                    <a:gd name="connsiteX102" fmla="*/ 686723 w 1100137"/>
                    <a:gd name="connsiteY102" fmla="*/ 921498 h 1192212"/>
                    <a:gd name="connsiteX103" fmla="*/ 686723 w 1100137"/>
                    <a:gd name="connsiteY103" fmla="*/ 927220 h 1192212"/>
                    <a:gd name="connsiteX104" fmla="*/ 686723 w 1100137"/>
                    <a:gd name="connsiteY104" fmla="*/ 942953 h 1192212"/>
                    <a:gd name="connsiteX105" fmla="*/ 686723 w 1100137"/>
                    <a:gd name="connsiteY105" fmla="*/ 958686 h 1192212"/>
                    <a:gd name="connsiteX106" fmla="*/ 686723 w 1100137"/>
                    <a:gd name="connsiteY106" fmla="*/ 974419 h 1192212"/>
                    <a:gd name="connsiteX107" fmla="*/ 686723 w 1100137"/>
                    <a:gd name="connsiteY107" fmla="*/ 1009462 h 1192212"/>
                    <a:gd name="connsiteX108" fmla="*/ 686723 w 1100137"/>
                    <a:gd name="connsiteY108" fmla="*/ 1025195 h 1192212"/>
                    <a:gd name="connsiteX109" fmla="*/ 686723 w 1100137"/>
                    <a:gd name="connsiteY109" fmla="*/ 1036637 h 1192212"/>
                    <a:gd name="connsiteX110" fmla="*/ 862012 w 1100137"/>
                    <a:gd name="connsiteY110" fmla="*/ 1036637 h 1192212"/>
                    <a:gd name="connsiteX111" fmla="*/ 862012 w 1100137"/>
                    <a:gd name="connsiteY111" fmla="*/ 974419 h 1192212"/>
                    <a:gd name="connsiteX112" fmla="*/ 862012 w 1100137"/>
                    <a:gd name="connsiteY112" fmla="*/ 958686 h 1192212"/>
                    <a:gd name="connsiteX113" fmla="*/ 862012 w 1100137"/>
                    <a:gd name="connsiteY113" fmla="*/ 942953 h 1192212"/>
                    <a:gd name="connsiteX114" fmla="*/ 862012 w 1100137"/>
                    <a:gd name="connsiteY114" fmla="*/ 927220 h 1192212"/>
                    <a:gd name="connsiteX115" fmla="*/ 862012 w 1100137"/>
                    <a:gd name="connsiteY115" fmla="*/ 911486 h 1192212"/>
                    <a:gd name="connsiteX116" fmla="*/ 862012 w 1100137"/>
                    <a:gd name="connsiteY116" fmla="*/ 900044 h 1192212"/>
                    <a:gd name="connsiteX117" fmla="*/ 862012 w 1100137"/>
                    <a:gd name="connsiteY117" fmla="*/ 884311 h 1192212"/>
                    <a:gd name="connsiteX118" fmla="*/ 862012 w 1100137"/>
                    <a:gd name="connsiteY118" fmla="*/ 868577 h 1192212"/>
                    <a:gd name="connsiteX119" fmla="*/ 862012 w 1100137"/>
                    <a:gd name="connsiteY119" fmla="*/ 796348 h 1192212"/>
                    <a:gd name="connsiteX120" fmla="*/ 862012 w 1100137"/>
                    <a:gd name="connsiteY120" fmla="*/ 765596 h 1192212"/>
                    <a:gd name="connsiteX121" fmla="*/ 862012 w 1100137"/>
                    <a:gd name="connsiteY121" fmla="*/ 694081 h 1192212"/>
                    <a:gd name="connsiteX122" fmla="*/ 862012 w 1100137"/>
                    <a:gd name="connsiteY122" fmla="*/ 662615 h 1192212"/>
                    <a:gd name="connsiteX123" fmla="*/ 862012 w 1100137"/>
                    <a:gd name="connsiteY123" fmla="*/ 591100 h 1192212"/>
                    <a:gd name="connsiteX124" fmla="*/ 862012 w 1100137"/>
                    <a:gd name="connsiteY124" fmla="*/ 560349 h 1192212"/>
                    <a:gd name="connsiteX125" fmla="*/ 862012 w 1100137"/>
                    <a:gd name="connsiteY125" fmla="*/ 487404 h 1192212"/>
                    <a:gd name="connsiteX126" fmla="*/ 862012 w 1100137"/>
                    <a:gd name="connsiteY126" fmla="*/ 457367 h 1192212"/>
                    <a:gd name="connsiteX127" fmla="*/ 862012 w 1100137"/>
                    <a:gd name="connsiteY127" fmla="*/ 384422 h 1192212"/>
                    <a:gd name="connsiteX128" fmla="*/ 862012 w 1100137"/>
                    <a:gd name="connsiteY128" fmla="*/ 353671 h 1192212"/>
                    <a:gd name="connsiteX129" fmla="*/ 862012 w 1100137"/>
                    <a:gd name="connsiteY129" fmla="*/ 282156 h 1192212"/>
                    <a:gd name="connsiteX130" fmla="*/ 862012 w 1100137"/>
                    <a:gd name="connsiteY130" fmla="*/ 250690 h 1192212"/>
                    <a:gd name="connsiteX131" fmla="*/ 862012 w 1100137"/>
                    <a:gd name="connsiteY131" fmla="*/ 179175 h 1192212"/>
                    <a:gd name="connsiteX132" fmla="*/ 862012 w 1100137"/>
                    <a:gd name="connsiteY132" fmla="*/ 155575 h 1192212"/>
                    <a:gd name="connsiteX133" fmla="*/ 532182 w 1100137"/>
                    <a:gd name="connsiteY133" fmla="*/ 155575 h 1192212"/>
                    <a:gd name="connsiteX134" fmla="*/ 489970 w 1100137"/>
                    <a:gd name="connsiteY134" fmla="*/ 155575 h 1192212"/>
                    <a:gd name="connsiteX135" fmla="*/ 474229 w 1100137"/>
                    <a:gd name="connsiteY135" fmla="*/ 155575 h 1192212"/>
                    <a:gd name="connsiteX136" fmla="*/ 458489 w 1100137"/>
                    <a:gd name="connsiteY136" fmla="*/ 155575 h 1192212"/>
                    <a:gd name="connsiteX137" fmla="*/ 444895 w 1100137"/>
                    <a:gd name="connsiteY137" fmla="*/ 155575 h 1192212"/>
                    <a:gd name="connsiteX138" fmla="*/ 429155 w 1100137"/>
                    <a:gd name="connsiteY138" fmla="*/ 155575 h 1192212"/>
                    <a:gd name="connsiteX139" fmla="*/ 413415 w 1100137"/>
                    <a:gd name="connsiteY139" fmla="*/ 155575 h 1192212"/>
                    <a:gd name="connsiteX140" fmla="*/ 397674 w 1100137"/>
                    <a:gd name="connsiteY140" fmla="*/ 155575 h 1192212"/>
                    <a:gd name="connsiteX141" fmla="*/ 381934 w 1100137"/>
                    <a:gd name="connsiteY141" fmla="*/ 155575 h 1192212"/>
                    <a:gd name="connsiteX142" fmla="*/ 238125 w 1100137"/>
                    <a:gd name="connsiteY142" fmla="*/ 155575 h 1192212"/>
                    <a:gd name="connsiteX143" fmla="*/ 444500 w 1100137"/>
                    <a:gd name="connsiteY143" fmla="*/ 31750 h 1192212"/>
                    <a:gd name="connsiteX144" fmla="*/ 444500 w 1100137"/>
                    <a:gd name="connsiteY144" fmla="*/ 125266 h 1192212"/>
                    <a:gd name="connsiteX145" fmla="*/ 458079 w 1100137"/>
                    <a:gd name="connsiteY145" fmla="*/ 125266 h 1192212"/>
                    <a:gd name="connsiteX146" fmla="*/ 473801 w 1100137"/>
                    <a:gd name="connsiteY146" fmla="*/ 125266 h 1192212"/>
                    <a:gd name="connsiteX147" fmla="*/ 489523 w 1100137"/>
                    <a:gd name="connsiteY147" fmla="*/ 125266 h 1192212"/>
                    <a:gd name="connsiteX148" fmla="*/ 876862 w 1100137"/>
                    <a:gd name="connsiteY148" fmla="*/ 125266 h 1192212"/>
                    <a:gd name="connsiteX149" fmla="*/ 879006 w 1100137"/>
                    <a:gd name="connsiteY149" fmla="*/ 125266 h 1192212"/>
                    <a:gd name="connsiteX150" fmla="*/ 892584 w 1100137"/>
                    <a:gd name="connsiteY150" fmla="*/ 140971 h 1192212"/>
                    <a:gd name="connsiteX151" fmla="*/ 892584 w 1100137"/>
                    <a:gd name="connsiteY151" fmla="*/ 149537 h 1192212"/>
                    <a:gd name="connsiteX152" fmla="*/ 892584 w 1100137"/>
                    <a:gd name="connsiteY152" fmla="*/ 180233 h 1192212"/>
                    <a:gd name="connsiteX153" fmla="*/ 892584 w 1100137"/>
                    <a:gd name="connsiteY153" fmla="*/ 251619 h 1192212"/>
                    <a:gd name="connsiteX154" fmla="*/ 892584 w 1100137"/>
                    <a:gd name="connsiteY154" fmla="*/ 283029 h 1192212"/>
                    <a:gd name="connsiteX155" fmla="*/ 892584 w 1100137"/>
                    <a:gd name="connsiteY155" fmla="*/ 354415 h 1192212"/>
                    <a:gd name="connsiteX156" fmla="*/ 892584 w 1100137"/>
                    <a:gd name="connsiteY156" fmla="*/ 385111 h 1192212"/>
                    <a:gd name="connsiteX157" fmla="*/ 892584 w 1100137"/>
                    <a:gd name="connsiteY157" fmla="*/ 457924 h 1192212"/>
                    <a:gd name="connsiteX158" fmla="*/ 892584 w 1100137"/>
                    <a:gd name="connsiteY158" fmla="*/ 487906 h 1192212"/>
                    <a:gd name="connsiteX159" fmla="*/ 892584 w 1100137"/>
                    <a:gd name="connsiteY159" fmla="*/ 560720 h 1192212"/>
                    <a:gd name="connsiteX160" fmla="*/ 892584 w 1100137"/>
                    <a:gd name="connsiteY160" fmla="*/ 591416 h 1192212"/>
                    <a:gd name="connsiteX161" fmla="*/ 892584 w 1100137"/>
                    <a:gd name="connsiteY161" fmla="*/ 662802 h 1192212"/>
                    <a:gd name="connsiteX162" fmla="*/ 892584 w 1100137"/>
                    <a:gd name="connsiteY162" fmla="*/ 694212 h 1192212"/>
                    <a:gd name="connsiteX163" fmla="*/ 892584 w 1100137"/>
                    <a:gd name="connsiteY163" fmla="*/ 765598 h 1192212"/>
                    <a:gd name="connsiteX164" fmla="*/ 892584 w 1100137"/>
                    <a:gd name="connsiteY164" fmla="*/ 796294 h 1192212"/>
                    <a:gd name="connsiteX165" fmla="*/ 892584 w 1100137"/>
                    <a:gd name="connsiteY165" fmla="*/ 884098 h 1192212"/>
                    <a:gd name="connsiteX166" fmla="*/ 892584 w 1100137"/>
                    <a:gd name="connsiteY166" fmla="*/ 899803 h 1192212"/>
                    <a:gd name="connsiteX167" fmla="*/ 892584 w 1100137"/>
                    <a:gd name="connsiteY167" fmla="*/ 911225 h 1192212"/>
                    <a:gd name="connsiteX168" fmla="*/ 1068387 w 1100137"/>
                    <a:gd name="connsiteY168" fmla="*/ 911225 h 1192212"/>
                    <a:gd name="connsiteX169" fmla="*/ 1068387 w 1100137"/>
                    <a:gd name="connsiteY169" fmla="*/ 31750 h 1192212"/>
                    <a:gd name="connsiteX170" fmla="*/ 444500 w 1100137"/>
                    <a:gd name="connsiteY170" fmla="*/ 31750 h 1192212"/>
                    <a:gd name="connsiteX171" fmla="*/ 427911 w 1100137"/>
                    <a:gd name="connsiteY171" fmla="*/ 0 h 1192212"/>
                    <a:gd name="connsiteX172" fmla="*/ 429339 w 1100137"/>
                    <a:gd name="connsiteY172" fmla="*/ 0 h 1192212"/>
                    <a:gd name="connsiteX173" fmla="*/ 1084421 w 1100137"/>
                    <a:gd name="connsiteY173" fmla="*/ 0 h 1192212"/>
                    <a:gd name="connsiteX174" fmla="*/ 1086564 w 1100137"/>
                    <a:gd name="connsiteY174" fmla="*/ 0 h 1192212"/>
                    <a:gd name="connsiteX175" fmla="*/ 1100137 w 1100137"/>
                    <a:gd name="connsiteY175" fmla="*/ 15706 h 1192212"/>
                    <a:gd name="connsiteX176" fmla="*/ 1100137 w 1100137"/>
                    <a:gd name="connsiteY176" fmla="*/ 926642 h 1192212"/>
                    <a:gd name="connsiteX177" fmla="*/ 1084421 w 1100137"/>
                    <a:gd name="connsiteY177" fmla="*/ 942347 h 1192212"/>
                    <a:gd name="connsiteX178" fmla="*/ 892969 w 1100137"/>
                    <a:gd name="connsiteY178" fmla="*/ 942347 h 1192212"/>
                    <a:gd name="connsiteX179" fmla="*/ 892969 w 1100137"/>
                    <a:gd name="connsiteY179" fmla="*/ 958053 h 1192212"/>
                    <a:gd name="connsiteX180" fmla="*/ 892969 w 1100137"/>
                    <a:gd name="connsiteY180" fmla="*/ 973759 h 1192212"/>
                    <a:gd name="connsiteX181" fmla="*/ 892969 w 1100137"/>
                    <a:gd name="connsiteY181" fmla="*/ 1051574 h 1192212"/>
                    <a:gd name="connsiteX182" fmla="*/ 877252 w 1100137"/>
                    <a:gd name="connsiteY182" fmla="*/ 1067280 h 1192212"/>
                    <a:gd name="connsiteX183" fmla="*/ 686514 w 1100137"/>
                    <a:gd name="connsiteY183" fmla="*/ 1067280 h 1192212"/>
                    <a:gd name="connsiteX184" fmla="*/ 686514 w 1100137"/>
                    <a:gd name="connsiteY184" fmla="*/ 1176506 h 1192212"/>
                    <a:gd name="connsiteX185" fmla="*/ 670798 w 1100137"/>
                    <a:gd name="connsiteY185" fmla="*/ 1192212 h 1192212"/>
                    <a:gd name="connsiteX186" fmla="*/ 15716 w 1100137"/>
                    <a:gd name="connsiteY186" fmla="*/ 1192212 h 1192212"/>
                    <a:gd name="connsiteX187" fmla="*/ 0 w 1100137"/>
                    <a:gd name="connsiteY187" fmla="*/ 1176506 h 1192212"/>
                    <a:gd name="connsiteX188" fmla="*/ 0 w 1100137"/>
                    <a:gd name="connsiteY188" fmla="*/ 265571 h 1192212"/>
                    <a:gd name="connsiteX189" fmla="*/ 15716 w 1100137"/>
                    <a:gd name="connsiteY189" fmla="*/ 249865 h 1192212"/>
                    <a:gd name="connsiteX190" fmla="*/ 207169 w 1100137"/>
                    <a:gd name="connsiteY190" fmla="*/ 249865 h 1192212"/>
                    <a:gd name="connsiteX191" fmla="*/ 207169 w 1100137"/>
                    <a:gd name="connsiteY191" fmla="*/ 140638 h 1192212"/>
                    <a:gd name="connsiteX192" fmla="*/ 222885 w 1100137"/>
                    <a:gd name="connsiteY192" fmla="*/ 124933 h 1192212"/>
                    <a:gd name="connsiteX193" fmla="*/ 382191 w 1100137"/>
                    <a:gd name="connsiteY193" fmla="*/ 124933 h 1192212"/>
                    <a:gd name="connsiteX194" fmla="*/ 397907 w 1100137"/>
                    <a:gd name="connsiteY194" fmla="*/ 124933 h 1192212"/>
                    <a:gd name="connsiteX195" fmla="*/ 413623 w 1100137"/>
                    <a:gd name="connsiteY195" fmla="*/ 124933 h 1192212"/>
                    <a:gd name="connsiteX196" fmla="*/ 413623 w 1100137"/>
                    <a:gd name="connsiteY196" fmla="*/ 15706 h 1192212"/>
                    <a:gd name="connsiteX197" fmla="*/ 427911 w 1100137"/>
                    <a:gd name="connsiteY197" fmla="*/ 0 h 11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100137" h="1192212">
                      <a:moveTo>
                        <a:pt x="31750" y="280987"/>
                      </a:moveTo>
                      <a:lnTo>
                        <a:pt x="31750" y="1162049"/>
                      </a:lnTo>
                      <a:lnTo>
                        <a:pt x="655637" y="1162049"/>
                      </a:lnTo>
                      <a:lnTo>
                        <a:pt x="655637" y="1068387"/>
                      </a:lnTo>
                      <a:lnTo>
                        <a:pt x="655637" y="1052512"/>
                      </a:lnTo>
                      <a:lnTo>
                        <a:pt x="655637" y="1036637"/>
                      </a:lnTo>
                      <a:lnTo>
                        <a:pt x="655637" y="1025524"/>
                      </a:lnTo>
                      <a:lnTo>
                        <a:pt x="655637" y="1009649"/>
                      </a:lnTo>
                      <a:lnTo>
                        <a:pt x="655637" y="993774"/>
                      </a:lnTo>
                      <a:lnTo>
                        <a:pt x="655637" y="974724"/>
                      </a:lnTo>
                      <a:lnTo>
                        <a:pt x="655637" y="958849"/>
                      </a:lnTo>
                      <a:lnTo>
                        <a:pt x="655637" y="942974"/>
                      </a:lnTo>
                      <a:lnTo>
                        <a:pt x="655637" y="927099"/>
                      </a:lnTo>
                      <a:lnTo>
                        <a:pt x="655637" y="920749"/>
                      </a:lnTo>
                      <a:lnTo>
                        <a:pt x="655637" y="911224"/>
                      </a:lnTo>
                      <a:lnTo>
                        <a:pt x="655637" y="900112"/>
                      </a:lnTo>
                      <a:lnTo>
                        <a:pt x="655637" y="890587"/>
                      </a:lnTo>
                      <a:lnTo>
                        <a:pt x="655637" y="884237"/>
                      </a:lnTo>
                      <a:lnTo>
                        <a:pt x="655637" y="868362"/>
                      </a:lnTo>
                      <a:lnTo>
                        <a:pt x="655637" y="819149"/>
                      </a:lnTo>
                      <a:lnTo>
                        <a:pt x="655637" y="796924"/>
                      </a:lnTo>
                      <a:lnTo>
                        <a:pt x="655637" y="787399"/>
                      </a:lnTo>
                      <a:lnTo>
                        <a:pt x="655637" y="765174"/>
                      </a:lnTo>
                      <a:lnTo>
                        <a:pt x="655637" y="715962"/>
                      </a:lnTo>
                      <a:lnTo>
                        <a:pt x="655637" y="693737"/>
                      </a:lnTo>
                      <a:lnTo>
                        <a:pt x="655637" y="685799"/>
                      </a:lnTo>
                      <a:lnTo>
                        <a:pt x="655637" y="661987"/>
                      </a:lnTo>
                      <a:lnTo>
                        <a:pt x="655637" y="612774"/>
                      </a:lnTo>
                      <a:lnTo>
                        <a:pt x="655637" y="590549"/>
                      </a:lnTo>
                      <a:lnTo>
                        <a:pt x="655637" y="582612"/>
                      </a:lnTo>
                      <a:lnTo>
                        <a:pt x="655637" y="560387"/>
                      </a:lnTo>
                      <a:lnTo>
                        <a:pt x="655637" y="509587"/>
                      </a:lnTo>
                      <a:lnTo>
                        <a:pt x="655637" y="487362"/>
                      </a:lnTo>
                      <a:lnTo>
                        <a:pt x="655637" y="479425"/>
                      </a:lnTo>
                      <a:lnTo>
                        <a:pt x="655637" y="457200"/>
                      </a:lnTo>
                      <a:lnTo>
                        <a:pt x="655637" y="407987"/>
                      </a:lnTo>
                      <a:lnTo>
                        <a:pt x="655637" y="384175"/>
                      </a:lnTo>
                      <a:lnTo>
                        <a:pt x="655637" y="376237"/>
                      </a:lnTo>
                      <a:lnTo>
                        <a:pt x="655637" y="354012"/>
                      </a:lnTo>
                      <a:lnTo>
                        <a:pt x="655637" y="304800"/>
                      </a:lnTo>
                      <a:lnTo>
                        <a:pt x="655637" y="282575"/>
                      </a:lnTo>
                      <a:lnTo>
                        <a:pt x="655637" y="280987"/>
                      </a:lnTo>
                      <a:lnTo>
                        <a:pt x="539750" y="280987"/>
                      </a:lnTo>
                      <a:lnTo>
                        <a:pt x="490537" y="280987"/>
                      </a:lnTo>
                      <a:lnTo>
                        <a:pt x="474662" y="280987"/>
                      </a:lnTo>
                      <a:lnTo>
                        <a:pt x="458787" y="280987"/>
                      </a:lnTo>
                      <a:lnTo>
                        <a:pt x="444500" y="280987"/>
                      </a:lnTo>
                      <a:lnTo>
                        <a:pt x="428625" y="280987"/>
                      </a:lnTo>
                      <a:lnTo>
                        <a:pt x="414337" y="280987"/>
                      </a:lnTo>
                      <a:lnTo>
                        <a:pt x="398462" y="280987"/>
                      </a:lnTo>
                      <a:lnTo>
                        <a:pt x="382587" y="280987"/>
                      </a:lnTo>
                      <a:lnTo>
                        <a:pt x="325437" y="280987"/>
                      </a:lnTo>
                      <a:lnTo>
                        <a:pt x="284163" y="280987"/>
                      </a:lnTo>
                      <a:lnTo>
                        <a:pt x="268288" y="280987"/>
                      </a:lnTo>
                      <a:lnTo>
                        <a:pt x="252413" y="280987"/>
                      </a:lnTo>
                      <a:lnTo>
                        <a:pt x="238125" y="280987"/>
                      </a:lnTo>
                      <a:lnTo>
                        <a:pt x="222250" y="280987"/>
                      </a:lnTo>
                      <a:lnTo>
                        <a:pt x="206375" y="280987"/>
                      </a:lnTo>
                      <a:close/>
                      <a:moveTo>
                        <a:pt x="238125" y="155575"/>
                      </a:moveTo>
                      <a:cubicBezTo>
                        <a:pt x="238125" y="155575"/>
                        <a:pt x="238125" y="155575"/>
                        <a:pt x="238125" y="249259"/>
                      </a:cubicBezTo>
                      <a:cubicBezTo>
                        <a:pt x="238125" y="249259"/>
                        <a:pt x="238125" y="249259"/>
                        <a:pt x="251719" y="249259"/>
                      </a:cubicBezTo>
                      <a:cubicBezTo>
                        <a:pt x="251719" y="249259"/>
                        <a:pt x="251719" y="249259"/>
                        <a:pt x="267459" y="249259"/>
                      </a:cubicBezTo>
                      <a:cubicBezTo>
                        <a:pt x="267459" y="249259"/>
                        <a:pt x="267459" y="249259"/>
                        <a:pt x="283200" y="249259"/>
                      </a:cubicBezTo>
                      <a:cubicBezTo>
                        <a:pt x="283200" y="249259"/>
                        <a:pt x="283200" y="249259"/>
                        <a:pt x="381934" y="249259"/>
                      </a:cubicBezTo>
                      <a:cubicBezTo>
                        <a:pt x="381934" y="249259"/>
                        <a:pt x="381934" y="249259"/>
                        <a:pt x="397674" y="249259"/>
                      </a:cubicBezTo>
                      <a:cubicBezTo>
                        <a:pt x="397674" y="249259"/>
                        <a:pt x="397674" y="249259"/>
                        <a:pt x="413415" y="249259"/>
                      </a:cubicBezTo>
                      <a:cubicBezTo>
                        <a:pt x="413415" y="249259"/>
                        <a:pt x="413415" y="249259"/>
                        <a:pt x="429155" y="249259"/>
                      </a:cubicBezTo>
                      <a:cubicBezTo>
                        <a:pt x="429155" y="249259"/>
                        <a:pt x="429155" y="249259"/>
                        <a:pt x="444895" y="249259"/>
                      </a:cubicBezTo>
                      <a:cubicBezTo>
                        <a:pt x="444895" y="249259"/>
                        <a:pt x="444895" y="249259"/>
                        <a:pt x="458489" y="249259"/>
                      </a:cubicBezTo>
                      <a:cubicBezTo>
                        <a:pt x="458489" y="249259"/>
                        <a:pt x="458489" y="249259"/>
                        <a:pt x="474229" y="249259"/>
                      </a:cubicBezTo>
                      <a:cubicBezTo>
                        <a:pt x="474229" y="249259"/>
                        <a:pt x="474229" y="249259"/>
                        <a:pt x="489970" y="249259"/>
                      </a:cubicBezTo>
                      <a:cubicBezTo>
                        <a:pt x="489970" y="249259"/>
                        <a:pt x="489970" y="249259"/>
                        <a:pt x="670983" y="249259"/>
                      </a:cubicBezTo>
                      <a:cubicBezTo>
                        <a:pt x="673129" y="249259"/>
                        <a:pt x="675275" y="249975"/>
                        <a:pt x="677422" y="250690"/>
                      </a:cubicBezTo>
                      <a:cubicBezTo>
                        <a:pt x="682430" y="253550"/>
                        <a:pt x="686723" y="258556"/>
                        <a:pt x="686723" y="264993"/>
                      </a:cubicBezTo>
                      <a:cubicBezTo>
                        <a:pt x="686723" y="264993"/>
                        <a:pt x="686723" y="264993"/>
                        <a:pt x="686723" y="273575"/>
                      </a:cubicBezTo>
                      <a:cubicBezTo>
                        <a:pt x="686723" y="273575"/>
                        <a:pt x="686723" y="273575"/>
                        <a:pt x="686723" y="282156"/>
                      </a:cubicBezTo>
                      <a:cubicBezTo>
                        <a:pt x="686723" y="282156"/>
                        <a:pt x="686723" y="282156"/>
                        <a:pt x="686723" y="304326"/>
                      </a:cubicBezTo>
                      <a:cubicBezTo>
                        <a:pt x="686723" y="304326"/>
                        <a:pt x="686723" y="304326"/>
                        <a:pt x="686723" y="353671"/>
                      </a:cubicBezTo>
                      <a:cubicBezTo>
                        <a:pt x="686723" y="353671"/>
                        <a:pt x="686723" y="353671"/>
                        <a:pt x="686723" y="375841"/>
                      </a:cubicBezTo>
                      <a:cubicBezTo>
                        <a:pt x="686723" y="375841"/>
                        <a:pt x="686723" y="375841"/>
                        <a:pt x="686723" y="384422"/>
                      </a:cubicBezTo>
                      <a:cubicBezTo>
                        <a:pt x="686723" y="384422"/>
                        <a:pt x="686723" y="384422"/>
                        <a:pt x="686723" y="407307"/>
                      </a:cubicBezTo>
                      <a:cubicBezTo>
                        <a:pt x="686723" y="407307"/>
                        <a:pt x="686723" y="407307"/>
                        <a:pt x="686723" y="457367"/>
                      </a:cubicBezTo>
                      <a:cubicBezTo>
                        <a:pt x="686723" y="457367"/>
                        <a:pt x="686723" y="457367"/>
                        <a:pt x="686723" y="478822"/>
                      </a:cubicBezTo>
                      <a:cubicBezTo>
                        <a:pt x="686723" y="478822"/>
                        <a:pt x="686723" y="478822"/>
                        <a:pt x="686723" y="487404"/>
                      </a:cubicBezTo>
                      <a:cubicBezTo>
                        <a:pt x="686723" y="487404"/>
                        <a:pt x="686723" y="487404"/>
                        <a:pt x="686723" y="509573"/>
                      </a:cubicBezTo>
                      <a:cubicBezTo>
                        <a:pt x="686723" y="509573"/>
                        <a:pt x="686723" y="509573"/>
                        <a:pt x="686723" y="560349"/>
                      </a:cubicBezTo>
                      <a:cubicBezTo>
                        <a:pt x="686723" y="560349"/>
                        <a:pt x="686723" y="560349"/>
                        <a:pt x="686723" y="582518"/>
                      </a:cubicBezTo>
                      <a:cubicBezTo>
                        <a:pt x="686723" y="582518"/>
                        <a:pt x="686723" y="582518"/>
                        <a:pt x="686723" y="591100"/>
                      </a:cubicBezTo>
                      <a:cubicBezTo>
                        <a:pt x="686723" y="591100"/>
                        <a:pt x="686723" y="591100"/>
                        <a:pt x="686723" y="612555"/>
                      </a:cubicBezTo>
                      <a:cubicBezTo>
                        <a:pt x="686723" y="612555"/>
                        <a:pt x="686723" y="612555"/>
                        <a:pt x="686723" y="662615"/>
                      </a:cubicBezTo>
                      <a:cubicBezTo>
                        <a:pt x="686723" y="662615"/>
                        <a:pt x="686723" y="662615"/>
                        <a:pt x="686723" y="685500"/>
                      </a:cubicBezTo>
                      <a:cubicBezTo>
                        <a:pt x="686723" y="685500"/>
                        <a:pt x="686723" y="685500"/>
                        <a:pt x="686723" y="694081"/>
                      </a:cubicBezTo>
                      <a:cubicBezTo>
                        <a:pt x="686723" y="694081"/>
                        <a:pt x="686723" y="694081"/>
                        <a:pt x="686723" y="716251"/>
                      </a:cubicBezTo>
                      <a:cubicBezTo>
                        <a:pt x="686723" y="716251"/>
                        <a:pt x="686723" y="716251"/>
                        <a:pt x="686723" y="765596"/>
                      </a:cubicBezTo>
                      <a:cubicBezTo>
                        <a:pt x="686723" y="765596"/>
                        <a:pt x="686723" y="765596"/>
                        <a:pt x="686723" y="787766"/>
                      </a:cubicBezTo>
                      <a:cubicBezTo>
                        <a:pt x="686723" y="787766"/>
                        <a:pt x="686723" y="787766"/>
                        <a:pt x="686723" y="796348"/>
                      </a:cubicBezTo>
                      <a:cubicBezTo>
                        <a:pt x="686723" y="796348"/>
                        <a:pt x="686723" y="796348"/>
                        <a:pt x="686723" y="819232"/>
                      </a:cubicBezTo>
                      <a:cubicBezTo>
                        <a:pt x="686723" y="819232"/>
                        <a:pt x="686723" y="819232"/>
                        <a:pt x="686723" y="868577"/>
                      </a:cubicBezTo>
                      <a:cubicBezTo>
                        <a:pt x="686723" y="868577"/>
                        <a:pt x="686723" y="868577"/>
                        <a:pt x="686723" y="884311"/>
                      </a:cubicBezTo>
                      <a:cubicBezTo>
                        <a:pt x="686723" y="884311"/>
                        <a:pt x="686723" y="884311"/>
                        <a:pt x="686723" y="890747"/>
                      </a:cubicBezTo>
                      <a:cubicBezTo>
                        <a:pt x="686723" y="890747"/>
                        <a:pt x="686723" y="890747"/>
                        <a:pt x="686723" y="900044"/>
                      </a:cubicBezTo>
                      <a:cubicBezTo>
                        <a:pt x="686723" y="900044"/>
                        <a:pt x="686723" y="900044"/>
                        <a:pt x="686723" y="911486"/>
                      </a:cubicBezTo>
                      <a:cubicBezTo>
                        <a:pt x="686723" y="911486"/>
                        <a:pt x="686723" y="911486"/>
                        <a:pt x="686723" y="921498"/>
                      </a:cubicBezTo>
                      <a:cubicBezTo>
                        <a:pt x="686723" y="921498"/>
                        <a:pt x="686723" y="921498"/>
                        <a:pt x="686723" y="927220"/>
                      </a:cubicBezTo>
                      <a:cubicBezTo>
                        <a:pt x="686723" y="927220"/>
                        <a:pt x="686723" y="927220"/>
                        <a:pt x="686723" y="942953"/>
                      </a:cubicBezTo>
                      <a:cubicBezTo>
                        <a:pt x="686723" y="942953"/>
                        <a:pt x="686723" y="942953"/>
                        <a:pt x="686723" y="958686"/>
                      </a:cubicBezTo>
                      <a:cubicBezTo>
                        <a:pt x="686723" y="958686"/>
                        <a:pt x="686723" y="958686"/>
                        <a:pt x="686723" y="974419"/>
                      </a:cubicBezTo>
                      <a:cubicBezTo>
                        <a:pt x="686723" y="974419"/>
                        <a:pt x="686723" y="974419"/>
                        <a:pt x="686723" y="1009462"/>
                      </a:cubicBezTo>
                      <a:cubicBezTo>
                        <a:pt x="686723" y="1009462"/>
                        <a:pt x="686723" y="1009462"/>
                        <a:pt x="686723" y="1025195"/>
                      </a:cubicBezTo>
                      <a:cubicBezTo>
                        <a:pt x="686723" y="1025195"/>
                        <a:pt x="686723" y="1025195"/>
                        <a:pt x="686723" y="1036637"/>
                      </a:cubicBezTo>
                      <a:cubicBezTo>
                        <a:pt x="686723" y="1036637"/>
                        <a:pt x="686723" y="1036637"/>
                        <a:pt x="862012" y="1036637"/>
                      </a:cubicBezTo>
                      <a:cubicBezTo>
                        <a:pt x="862012" y="1036637"/>
                        <a:pt x="862012" y="1036637"/>
                        <a:pt x="862012" y="974419"/>
                      </a:cubicBezTo>
                      <a:cubicBezTo>
                        <a:pt x="862012" y="974419"/>
                        <a:pt x="862012" y="974419"/>
                        <a:pt x="862012" y="958686"/>
                      </a:cubicBezTo>
                      <a:cubicBezTo>
                        <a:pt x="862012" y="958686"/>
                        <a:pt x="862012" y="958686"/>
                        <a:pt x="862012" y="942953"/>
                      </a:cubicBezTo>
                      <a:cubicBezTo>
                        <a:pt x="862012" y="942953"/>
                        <a:pt x="862012" y="942953"/>
                        <a:pt x="862012" y="927220"/>
                      </a:cubicBezTo>
                      <a:cubicBezTo>
                        <a:pt x="862012" y="927220"/>
                        <a:pt x="862012" y="927220"/>
                        <a:pt x="862012" y="911486"/>
                      </a:cubicBezTo>
                      <a:cubicBezTo>
                        <a:pt x="862012" y="911486"/>
                        <a:pt x="862012" y="911486"/>
                        <a:pt x="862012" y="900044"/>
                      </a:cubicBezTo>
                      <a:cubicBezTo>
                        <a:pt x="862012" y="900044"/>
                        <a:pt x="862012" y="900044"/>
                        <a:pt x="862012" y="884311"/>
                      </a:cubicBezTo>
                      <a:cubicBezTo>
                        <a:pt x="862012" y="884311"/>
                        <a:pt x="862012" y="884311"/>
                        <a:pt x="862012" y="868577"/>
                      </a:cubicBezTo>
                      <a:cubicBezTo>
                        <a:pt x="862012" y="868577"/>
                        <a:pt x="862012" y="868577"/>
                        <a:pt x="862012" y="796348"/>
                      </a:cubicBezTo>
                      <a:cubicBezTo>
                        <a:pt x="862012" y="796348"/>
                        <a:pt x="862012" y="796348"/>
                        <a:pt x="862012" y="765596"/>
                      </a:cubicBezTo>
                      <a:cubicBezTo>
                        <a:pt x="862012" y="765596"/>
                        <a:pt x="862012" y="765596"/>
                        <a:pt x="862012" y="694081"/>
                      </a:cubicBezTo>
                      <a:cubicBezTo>
                        <a:pt x="862012" y="694081"/>
                        <a:pt x="862012" y="694081"/>
                        <a:pt x="862012" y="662615"/>
                      </a:cubicBezTo>
                      <a:cubicBezTo>
                        <a:pt x="862012" y="662615"/>
                        <a:pt x="862012" y="662615"/>
                        <a:pt x="862012" y="591100"/>
                      </a:cubicBezTo>
                      <a:cubicBezTo>
                        <a:pt x="862012" y="591100"/>
                        <a:pt x="862012" y="591100"/>
                        <a:pt x="862012" y="560349"/>
                      </a:cubicBezTo>
                      <a:cubicBezTo>
                        <a:pt x="862012" y="560349"/>
                        <a:pt x="862012" y="560349"/>
                        <a:pt x="862012" y="487404"/>
                      </a:cubicBezTo>
                      <a:cubicBezTo>
                        <a:pt x="862012" y="487404"/>
                        <a:pt x="862012" y="487404"/>
                        <a:pt x="862012" y="457367"/>
                      </a:cubicBezTo>
                      <a:cubicBezTo>
                        <a:pt x="862012" y="457367"/>
                        <a:pt x="862012" y="457367"/>
                        <a:pt x="862012" y="384422"/>
                      </a:cubicBezTo>
                      <a:cubicBezTo>
                        <a:pt x="862012" y="384422"/>
                        <a:pt x="862012" y="384422"/>
                        <a:pt x="862012" y="353671"/>
                      </a:cubicBezTo>
                      <a:cubicBezTo>
                        <a:pt x="862012" y="353671"/>
                        <a:pt x="862012" y="353671"/>
                        <a:pt x="862012" y="282156"/>
                      </a:cubicBezTo>
                      <a:cubicBezTo>
                        <a:pt x="862012" y="282156"/>
                        <a:pt x="862012" y="282156"/>
                        <a:pt x="862012" y="250690"/>
                      </a:cubicBezTo>
                      <a:cubicBezTo>
                        <a:pt x="862012" y="250690"/>
                        <a:pt x="862012" y="250690"/>
                        <a:pt x="862012" y="179175"/>
                      </a:cubicBezTo>
                      <a:cubicBezTo>
                        <a:pt x="862012" y="179175"/>
                        <a:pt x="862012" y="179175"/>
                        <a:pt x="862012" y="155575"/>
                      </a:cubicBezTo>
                      <a:cubicBezTo>
                        <a:pt x="862012" y="155575"/>
                        <a:pt x="862012" y="155575"/>
                        <a:pt x="532182" y="155575"/>
                      </a:cubicBezTo>
                      <a:cubicBezTo>
                        <a:pt x="532182" y="155575"/>
                        <a:pt x="532182" y="155575"/>
                        <a:pt x="489970" y="155575"/>
                      </a:cubicBezTo>
                      <a:cubicBezTo>
                        <a:pt x="489970" y="155575"/>
                        <a:pt x="489970" y="155575"/>
                        <a:pt x="474229" y="155575"/>
                      </a:cubicBezTo>
                      <a:cubicBezTo>
                        <a:pt x="474229" y="155575"/>
                        <a:pt x="474229" y="155575"/>
                        <a:pt x="458489" y="155575"/>
                      </a:cubicBezTo>
                      <a:cubicBezTo>
                        <a:pt x="458489" y="155575"/>
                        <a:pt x="458489" y="155575"/>
                        <a:pt x="444895" y="155575"/>
                      </a:cubicBezTo>
                      <a:cubicBezTo>
                        <a:pt x="444895" y="155575"/>
                        <a:pt x="444895" y="155575"/>
                        <a:pt x="429155" y="155575"/>
                      </a:cubicBezTo>
                      <a:cubicBezTo>
                        <a:pt x="429155" y="155575"/>
                        <a:pt x="429155" y="155575"/>
                        <a:pt x="413415" y="155575"/>
                      </a:cubicBezTo>
                      <a:cubicBezTo>
                        <a:pt x="413415" y="155575"/>
                        <a:pt x="413415" y="155575"/>
                        <a:pt x="397674" y="155575"/>
                      </a:cubicBezTo>
                      <a:cubicBezTo>
                        <a:pt x="397674" y="155575"/>
                        <a:pt x="397674" y="155575"/>
                        <a:pt x="381934" y="155575"/>
                      </a:cubicBezTo>
                      <a:cubicBezTo>
                        <a:pt x="381934" y="155575"/>
                        <a:pt x="381934" y="155575"/>
                        <a:pt x="238125" y="155575"/>
                      </a:cubicBezTo>
                      <a:close/>
                      <a:moveTo>
                        <a:pt x="444500" y="31750"/>
                      </a:moveTo>
                      <a:lnTo>
                        <a:pt x="444500" y="125266"/>
                      </a:lnTo>
                      <a:cubicBezTo>
                        <a:pt x="444500" y="125266"/>
                        <a:pt x="444500" y="125266"/>
                        <a:pt x="458079" y="125266"/>
                      </a:cubicBezTo>
                      <a:cubicBezTo>
                        <a:pt x="458079" y="125266"/>
                        <a:pt x="458079" y="125266"/>
                        <a:pt x="473801" y="125266"/>
                      </a:cubicBezTo>
                      <a:cubicBezTo>
                        <a:pt x="473801" y="125266"/>
                        <a:pt x="473801" y="125266"/>
                        <a:pt x="489523" y="125266"/>
                      </a:cubicBezTo>
                      <a:cubicBezTo>
                        <a:pt x="489523" y="125266"/>
                        <a:pt x="489523" y="125266"/>
                        <a:pt x="876862" y="125266"/>
                      </a:cubicBezTo>
                      <a:cubicBezTo>
                        <a:pt x="877576" y="125266"/>
                        <a:pt x="878291" y="125266"/>
                        <a:pt x="879006" y="125266"/>
                      </a:cubicBezTo>
                      <a:cubicBezTo>
                        <a:pt x="886867" y="125980"/>
                        <a:pt x="892584" y="133118"/>
                        <a:pt x="892584" y="140971"/>
                      </a:cubicBezTo>
                      <a:cubicBezTo>
                        <a:pt x="892584" y="140971"/>
                        <a:pt x="892584" y="140971"/>
                        <a:pt x="892584" y="149537"/>
                      </a:cubicBezTo>
                      <a:cubicBezTo>
                        <a:pt x="892584" y="149537"/>
                        <a:pt x="892584" y="149537"/>
                        <a:pt x="892584" y="180233"/>
                      </a:cubicBezTo>
                      <a:cubicBezTo>
                        <a:pt x="892584" y="180233"/>
                        <a:pt x="892584" y="180233"/>
                        <a:pt x="892584" y="251619"/>
                      </a:cubicBezTo>
                      <a:cubicBezTo>
                        <a:pt x="892584" y="251619"/>
                        <a:pt x="892584" y="251619"/>
                        <a:pt x="892584" y="283029"/>
                      </a:cubicBezTo>
                      <a:cubicBezTo>
                        <a:pt x="892584" y="283029"/>
                        <a:pt x="892584" y="283029"/>
                        <a:pt x="892584" y="354415"/>
                      </a:cubicBezTo>
                      <a:cubicBezTo>
                        <a:pt x="892584" y="354415"/>
                        <a:pt x="892584" y="354415"/>
                        <a:pt x="892584" y="385111"/>
                      </a:cubicBezTo>
                      <a:cubicBezTo>
                        <a:pt x="892584" y="385111"/>
                        <a:pt x="892584" y="385111"/>
                        <a:pt x="892584" y="457924"/>
                      </a:cubicBezTo>
                      <a:cubicBezTo>
                        <a:pt x="892584" y="457924"/>
                        <a:pt x="892584" y="457924"/>
                        <a:pt x="892584" y="487906"/>
                      </a:cubicBezTo>
                      <a:cubicBezTo>
                        <a:pt x="892584" y="487906"/>
                        <a:pt x="892584" y="487906"/>
                        <a:pt x="892584" y="560720"/>
                      </a:cubicBezTo>
                      <a:cubicBezTo>
                        <a:pt x="892584" y="560720"/>
                        <a:pt x="892584" y="560720"/>
                        <a:pt x="892584" y="591416"/>
                      </a:cubicBezTo>
                      <a:cubicBezTo>
                        <a:pt x="892584" y="591416"/>
                        <a:pt x="892584" y="591416"/>
                        <a:pt x="892584" y="662802"/>
                      </a:cubicBezTo>
                      <a:cubicBezTo>
                        <a:pt x="892584" y="662802"/>
                        <a:pt x="892584" y="662802"/>
                        <a:pt x="892584" y="694212"/>
                      </a:cubicBezTo>
                      <a:cubicBezTo>
                        <a:pt x="892584" y="694212"/>
                        <a:pt x="892584" y="694212"/>
                        <a:pt x="892584" y="765598"/>
                      </a:cubicBezTo>
                      <a:cubicBezTo>
                        <a:pt x="892584" y="765598"/>
                        <a:pt x="892584" y="765598"/>
                        <a:pt x="892584" y="796294"/>
                      </a:cubicBezTo>
                      <a:cubicBezTo>
                        <a:pt x="892584" y="796294"/>
                        <a:pt x="892584" y="796294"/>
                        <a:pt x="892584" y="884098"/>
                      </a:cubicBezTo>
                      <a:cubicBezTo>
                        <a:pt x="892584" y="884098"/>
                        <a:pt x="892584" y="884098"/>
                        <a:pt x="892584" y="899803"/>
                      </a:cubicBezTo>
                      <a:cubicBezTo>
                        <a:pt x="892584" y="899803"/>
                        <a:pt x="892584" y="899803"/>
                        <a:pt x="892584" y="911225"/>
                      </a:cubicBezTo>
                      <a:cubicBezTo>
                        <a:pt x="892584" y="911225"/>
                        <a:pt x="892584" y="911225"/>
                        <a:pt x="1068387" y="911225"/>
                      </a:cubicBezTo>
                      <a:cubicBezTo>
                        <a:pt x="1068387" y="911225"/>
                        <a:pt x="1068387" y="911225"/>
                        <a:pt x="1068387" y="31750"/>
                      </a:cubicBezTo>
                      <a:cubicBezTo>
                        <a:pt x="1068387" y="31750"/>
                        <a:pt x="1068387" y="31750"/>
                        <a:pt x="444500" y="31750"/>
                      </a:cubicBezTo>
                      <a:close/>
                      <a:moveTo>
                        <a:pt x="427911" y="0"/>
                      </a:moveTo>
                      <a:cubicBezTo>
                        <a:pt x="428625" y="0"/>
                        <a:pt x="428625" y="0"/>
                        <a:pt x="429339" y="0"/>
                      </a:cubicBezTo>
                      <a:cubicBezTo>
                        <a:pt x="429339" y="0"/>
                        <a:pt x="429339" y="0"/>
                        <a:pt x="1084421" y="0"/>
                      </a:cubicBezTo>
                      <a:cubicBezTo>
                        <a:pt x="1085135" y="0"/>
                        <a:pt x="1085850" y="0"/>
                        <a:pt x="1086564" y="0"/>
                      </a:cubicBezTo>
                      <a:cubicBezTo>
                        <a:pt x="1094422" y="714"/>
                        <a:pt x="1100137" y="7853"/>
                        <a:pt x="1100137" y="15706"/>
                      </a:cubicBezTo>
                      <a:cubicBezTo>
                        <a:pt x="1100137" y="15706"/>
                        <a:pt x="1100137" y="15706"/>
                        <a:pt x="1100137" y="926642"/>
                      </a:cubicBezTo>
                      <a:cubicBezTo>
                        <a:pt x="1100137" y="935208"/>
                        <a:pt x="1092993" y="942347"/>
                        <a:pt x="1084421" y="942347"/>
                      </a:cubicBezTo>
                      <a:cubicBezTo>
                        <a:pt x="1084421" y="942347"/>
                        <a:pt x="1084421" y="942347"/>
                        <a:pt x="892969" y="942347"/>
                      </a:cubicBezTo>
                      <a:cubicBezTo>
                        <a:pt x="892969" y="942347"/>
                        <a:pt x="892969" y="942347"/>
                        <a:pt x="892969" y="958053"/>
                      </a:cubicBezTo>
                      <a:cubicBezTo>
                        <a:pt x="892969" y="958053"/>
                        <a:pt x="892969" y="958053"/>
                        <a:pt x="892969" y="973759"/>
                      </a:cubicBezTo>
                      <a:cubicBezTo>
                        <a:pt x="892969" y="973759"/>
                        <a:pt x="892969" y="973759"/>
                        <a:pt x="892969" y="1051574"/>
                      </a:cubicBezTo>
                      <a:cubicBezTo>
                        <a:pt x="892969" y="1060141"/>
                        <a:pt x="886539" y="1067280"/>
                        <a:pt x="877252" y="1067280"/>
                      </a:cubicBezTo>
                      <a:cubicBezTo>
                        <a:pt x="877252" y="1067280"/>
                        <a:pt x="877252" y="1067280"/>
                        <a:pt x="686514" y="1067280"/>
                      </a:cubicBezTo>
                      <a:cubicBezTo>
                        <a:pt x="686514" y="1067280"/>
                        <a:pt x="686514" y="1067280"/>
                        <a:pt x="686514" y="1176506"/>
                      </a:cubicBezTo>
                      <a:cubicBezTo>
                        <a:pt x="686514" y="1185073"/>
                        <a:pt x="679371" y="1192212"/>
                        <a:pt x="670798" y="1192212"/>
                      </a:cubicBezTo>
                      <a:cubicBezTo>
                        <a:pt x="670798" y="1192212"/>
                        <a:pt x="670798" y="1192212"/>
                        <a:pt x="15716" y="1192212"/>
                      </a:cubicBezTo>
                      <a:cubicBezTo>
                        <a:pt x="7144" y="1192212"/>
                        <a:pt x="0" y="1185073"/>
                        <a:pt x="0" y="1176506"/>
                      </a:cubicBezTo>
                      <a:cubicBezTo>
                        <a:pt x="0" y="1176506"/>
                        <a:pt x="0" y="1176506"/>
                        <a:pt x="0" y="265571"/>
                      </a:cubicBezTo>
                      <a:cubicBezTo>
                        <a:pt x="0" y="257004"/>
                        <a:pt x="7144" y="249865"/>
                        <a:pt x="15716" y="249865"/>
                      </a:cubicBezTo>
                      <a:cubicBezTo>
                        <a:pt x="15716" y="249865"/>
                        <a:pt x="15716" y="249865"/>
                        <a:pt x="207169" y="249865"/>
                      </a:cubicBezTo>
                      <a:cubicBezTo>
                        <a:pt x="207169" y="249865"/>
                        <a:pt x="207169" y="249865"/>
                        <a:pt x="207169" y="140638"/>
                      </a:cubicBezTo>
                      <a:cubicBezTo>
                        <a:pt x="207169" y="132072"/>
                        <a:pt x="213598" y="124933"/>
                        <a:pt x="222885" y="124933"/>
                      </a:cubicBezTo>
                      <a:cubicBezTo>
                        <a:pt x="222885" y="124933"/>
                        <a:pt x="222885" y="124933"/>
                        <a:pt x="382191" y="124933"/>
                      </a:cubicBezTo>
                      <a:cubicBezTo>
                        <a:pt x="382191" y="124933"/>
                        <a:pt x="382191" y="124933"/>
                        <a:pt x="397907" y="124933"/>
                      </a:cubicBezTo>
                      <a:cubicBezTo>
                        <a:pt x="397907" y="124933"/>
                        <a:pt x="397907" y="124933"/>
                        <a:pt x="413623" y="124933"/>
                      </a:cubicBezTo>
                      <a:cubicBezTo>
                        <a:pt x="413623" y="124933"/>
                        <a:pt x="413623" y="124933"/>
                        <a:pt x="413623" y="15706"/>
                      </a:cubicBezTo>
                      <a:cubicBezTo>
                        <a:pt x="413623" y="7853"/>
                        <a:pt x="420053" y="714"/>
                        <a:pt x="4279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43" name="Freeform 91">
                  <a:extLst>
                    <a:ext uri="{FF2B5EF4-FFF2-40B4-BE49-F238E27FC236}">
                      <a16:creationId xmlns:a16="http://schemas.microsoft.com/office/drawing/2014/main" id="{0AF4994B-2A23-4C89-942B-5FD334A3BC39}"/>
                    </a:ext>
                  </a:extLst>
                </p:cNvPr>
                <p:cNvSpPr>
                  <a:spLocks/>
                </p:cNvSpPr>
                <p:nvPr/>
              </p:nvSpPr>
              <p:spPr bwMode="auto">
                <a:xfrm>
                  <a:off x="5661025" y="3036888"/>
                  <a:ext cx="869950" cy="896937"/>
                </a:xfrm>
                <a:custGeom>
                  <a:avLst/>
                  <a:gdLst>
                    <a:gd name="connsiteX0" fmla="*/ 15044 w 869950"/>
                    <a:gd name="connsiteY0" fmla="*/ 866775 h 896937"/>
                    <a:gd name="connsiteX1" fmla="*/ 90979 w 869950"/>
                    <a:gd name="connsiteY1" fmla="*/ 866775 h 896937"/>
                    <a:gd name="connsiteX2" fmla="*/ 106740 w 869950"/>
                    <a:gd name="connsiteY2" fmla="*/ 866775 h 896937"/>
                    <a:gd name="connsiteX3" fmla="*/ 122500 w 869950"/>
                    <a:gd name="connsiteY3" fmla="*/ 866775 h 896937"/>
                    <a:gd name="connsiteX4" fmla="*/ 136111 w 869950"/>
                    <a:gd name="connsiteY4" fmla="*/ 866775 h 896937"/>
                    <a:gd name="connsiteX5" fmla="*/ 440568 w 869950"/>
                    <a:gd name="connsiteY5" fmla="*/ 866775 h 896937"/>
                    <a:gd name="connsiteX6" fmla="*/ 454179 w 869950"/>
                    <a:gd name="connsiteY6" fmla="*/ 875894 h 896937"/>
                    <a:gd name="connsiteX7" fmla="*/ 455612 w 869950"/>
                    <a:gd name="connsiteY7" fmla="*/ 882207 h 896937"/>
                    <a:gd name="connsiteX8" fmla="*/ 455612 w 869950"/>
                    <a:gd name="connsiteY8" fmla="*/ 883610 h 896937"/>
                    <a:gd name="connsiteX9" fmla="*/ 454896 w 869950"/>
                    <a:gd name="connsiteY9" fmla="*/ 887117 h 896937"/>
                    <a:gd name="connsiteX10" fmla="*/ 445583 w 869950"/>
                    <a:gd name="connsiteY10" fmla="*/ 896236 h 896937"/>
                    <a:gd name="connsiteX11" fmla="*/ 444150 w 869950"/>
                    <a:gd name="connsiteY11" fmla="*/ 896937 h 896937"/>
                    <a:gd name="connsiteX12" fmla="*/ 443434 w 869950"/>
                    <a:gd name="connsiteY12" fmla="*/ 896937 h 896937"/>
                    <a:gd name="connsiteX13" fmla="*/ 440568 w 869950"/>
                    <a:gd name="connsiteY13" fmla="*/ 896937 h 896937"/>
                    <a:gd name="connsiteX14" fmla="*/ 106740 w 869950"/>
                    <a:gd name="connsiteY14" fmla="*/ 896937 h 896937"/>
                    <a:gd name="connsiteX15" fmla="*/ 90979 w 869950"/>
                    <a:gd name="connsiteY15" fmla="*/ 896937 h 896937"/>
                    <a:gd name="connsiteX16" fmla="*/ 15044 w 869950"/>
                    <a:gd name="connsiteY16" fmla="*/ 896937 h 896937"/>
                    <a:gd name="connsiteX17" fmla="*/ 14328 w 869950"/>
                    <a:gd name="connsiteY17" fmla="*/ 896937 h 896937"/>
                    <a:gd name="connsiteX18" fmla="*/ 0 w 869950"/>
                    <a:gd name="connsiteY18" fmla="*/ 882207 h 896937"/>
                    <a:gd name="connsiteX19" fmla="*/ 15044 w 869950"/>
                    <a:gd name="connsiteY19" fmla="*/ 866775 h 896937"/>
                    <a:gd name="connsiteX20" fmla="*/ 15044 w 869950"/>
                    <a:gd name="connsiteY20" fmla="*/ 763587 h 896937"/>
                    <a:gd name="connsiteX21" fmla="*/ 90979 w 869950"/>
                    <a:gd name="connsiteY21" fmla="*/ 763587 h 896937"/>
                    <a:gd name="connsiteX22" fmla="*/ 106740 w 869950"/>
                    <a:gd name="connsiteY22" fmla="*/ 763587 h 896937"/>
                    <a:gd name="connsiteX23" fmla="*/ 122500 w 869950"/>
                    <a:gd name="connsiteY23" fmla="*/ 763587 h 896937"/>
                    <a:gd name="connsiteX24" fmla="*/ 136111 w 869950"/>
                    <a:gd name="connsiteY24" fmla="*/ 763587 h 896937"/>
                    <a:gd name="connsiteX25" fmla="*/ 151871 w 869950"/>
                    <a:gd name="connsiteY25" fmla="*/ 763587 h 896937"/>
                    <a:gd name="connsiteX26" fmla="*/ 167631 w 869950"/>
                    <a:gd name="connsiteY26" fmla="*/ 763587 h 896937"/>
                    <a:gd name="connsiteX27" fmla="*/ 209181 w 869950"/>
                    <a:gd name="connsiteY27" fmla="*/ 763587 h 896937"/>
                    <a:gd name="connsiteX28" fmla="*/ 266490 w 869950"/>
                    <a:gd name="connsiteY28" fmla="*/ 763587 h 896937"/>
                    <a:gd name="connsiteX29" fmla="*/ 282250 w 869950"/>
                    <a:gd name="connsiteY29" fmla="*/ 763587 h 896937"/>
                    <a:gd name="connsiteX30" fmla="*/ 298011 w 869950"/>
                    <a:gd name="connsiteY30" fmla="*/ 763587 h 896937"/>
                    <a:gd name="connsiteX31" fmla="*/ 313771 w 869950"/>
                    <a:gd name="connsiteY31" fmla="*/ 763587 h 896937"/>
                    <a:gd name="connsiteX32" fmla="*/ 440568 w 869950"/>
                    <a:gd name="connsiteY32" fmla="*/ 763587 h 896937"/>
                    <a:gd name="connsiteX33" fmla="*/ 450598 w 869950"/>
                    <a:gd name="connsiteY33" fmla="*/ 767917 h 896937"/>
                    <a:gd name="connsiteX34" fmla="*/ 452030 w 869950"/>
                    <a:gd name="connsiteY34" fmla="*/ 769360 h 896937"/>
                    <a:gd name="connsiteX35" fmla="*/ 454179 w 869950"/>
                    <a:gd name="connsiteY35" fmla="*/ 772246 h 896937"/>
                    <a:gd name="connsiteX36" fmla="*/ 455612 w 869950"/>
                    <a:gd name="connsiteY36" fmla="*/ 778019 h 896937"/>
                    <a:gd name="connsiteX37" fmla="*/ 455612 w 869950"/>
                    <a:gd name="connsiteY37" fmla="*/ 779462 h 896937"/>
                    <a:gd name="connsiteX38" fmla="*/ 455612 w 869950"/>
                    <a:gd name="connsiteY38" fmla="*/ 782348 h 896937"/>
                    <a:gd name="connsiteX39" fmla="*/ 454896 w 869950"/>
                    <a:gd name="connsiteY39" fmla="*/ 783792 h 896937"/>
                    <a:gd name="connsiteX40" fmla="*/ 454896 w 869950"/>
                    <a:gd name="connsiteY40" fmla="*/ 784513 h 896937"/>
                    <a:gd name="connsiteX41" fmla="*/ 447732 w 869950"/>
                    <a:gd name="connsiteY41" fmla="*/ 793894 h 896937"/>
                    <a:gd name="connsiteX42" fmla="*/ 445583 w 869950"/>
                    <a:gd name="connsiteY42" fmla="*/ 794616 h 896937"/>
                    <a:gd name="connsiteX43" fmla="*/ 444867 w 869950"/>
                    <a:gd name="connsiteY43" fmla="*/ 794616 h 896937"/>
                    <a:gd name="connsiteX44" fmla="*/ 443434 w 869950"/>
                    <a:gd name="connsiteY44" fmla="*/ 795337 h 896937"/>
                    <a:gd name="connsiteX45" fmla="*/ 440568 w 869950"/>
                    <a:gd name="connsiteY45" fmla="*/ 795337 h 896937"/>
                    <a:gd name="connsiteX46" fmla="*/ 287981 w 869950"/>
                    <a:gd name="connsiteY46" fmla="*/ 795337 h 896937"/>
                    <a:gd name="connsiteX47" fmla="*/ 270072 w 869950"/>
                    <a:gd name="connsiteY47" fmla="*/ 795337 h 896937"/>
                    <a:gd name="connsiteX48" fmla="*/ 167631 w 869950"/>
                    <a:gd name="connsiteY48" fmla="*/ 795337 h 896937"/>
                    <a:gd name="connsiteX49" fmla="*/ 151871 w 869950"/>
                    <a:gd name="connsiteY49" fmla="*/ 795337 h 896937"/>
                    <a:gd name="connsiteX50" fmla="*/ 136111 w 869950"/>
                    <a:gd name="connsiteY50" fmla="*/ 795337 h 896937"/>
                    <a:gd name="connsiteX51" fmla="*/ 122500 w 869950"/>
                    <a:gd name="connsiteY51" fmla="*/ 795337 h 896937"/>
                    <a:gd name="connsiteX52" fmla="*/ 106740 w 869950"/>
                    <a:gd name="connsiteY52" fmla="*/ 795337 h 896937"/>
                    <a:gd name="connsiteX53" fmla="*/ 90979 w 869950"/>
                    <a:gd name="connsiteY53" fmla="*/ 795337 h 896937"/>
                    <a:gd name="connsiteX54" fmla="*/ 15044 w 869950"/>
                    <a:gd name="connsiteY54" fmla="*/ 795337 h 896937"/>
                    <a:gd name="connsiteX55" fmla="*/ 0 w 869950"/>
                    <a:gd name="connsiteY55" fmla="*/ 779462 h 896937"/>
                    <a:gd name="connsiteX56" fmla="*/ 15044 w 869950"/>
                    <a:gd name="connsiteY56" fmla="*/ 763587 h 896937"/>
                    <a:gd name="connsiteX57" fmla="*/ 601663 w 869950"/>
                    <a:gd name="connsiteY57" fmla="*/ 741362 h 896937"/>
                    <a:gd name="connsiteX58" fmla="*/ 646907 w 869950"/>
                    <a:gd name="connsiteY58" fmla="*/ 741362 h 896937"/>
                    <a:gd name="connsiteX59" fmla="*/ 660552 w 869950"/>
                    <a:gd name="connsiteY59" fmla="*/ 750481 h 896937"/>
                    <a:gd name="connsiteX60" fmla="*/ 661988 w 869950"/>
                    <a:gd name="connsiteY60" fmla="*/ 756794 h 896937"/>
                    <a:gd name="connsiteX61" fmla="*/ 661270 w 869950"/>
                    <a:gd name="connsiteY61" fmla="*/ 761704 h 896937"/>
                    <a:gd name="connsiteX62" fmla="*/ 646907 w 869950"/>
                    <a:gd name="connsiteY62" fmla="*/ 771524 h 896937"/>
                    <a:gd name="connsiteX63" fmla="*/ 601663 w 869950"/>
                    <a:gd name="connsiteY63" fmla="*/ 771524 h 896937"/>
                    <a:gd name="connsiteX64" fmla="*/ 601663 w 869950"/>
                    <a:gd name="connsiteY64" fmla="*/ 761704 h 896937"/>
                    <a:gd name="connsiteX65" fmla="*/ 601663 w 869950"/>
                    <a:gd name="connsiteY65" fmla="*/ 750481 h 896937"/>
                    <a:gd name="connsiteX66" fmla="*/ 601663 w 869950"/>
                    <a:gd name="connsiteY66" fmla="*/ 741362 h 896937"/>
                    <a:gd name="connsiteX67" fmla="*/ 15044 w 869950"/>
                    <a:gd name="connsiteY67" fmla="*/ 661987 h 896937"/>
                    <a:gd name="connsiteX68" fmla="*/ 90979 w 869950"/>
                    <a:gd name="connsiteY68" fmla="*/ 661987 h 896937"/>
                    <a:gd name="connsiteX69" fmla="*/ 106740 w 869950"/>
                    <a:gd name="connsiteY69" fmla="*/ 661987 h 896937"/>
                    <a:gd name="connsiteX70" fmla="*/ 122500 w 869950"/>
                    <a:gd name="connsiteY70" fmla="*/ 661987 h 896937"/>
                    <a:gd name="connsiteX71" fmla="*/ 136111 w 869950"/>
                    <a:gd name="connsiteY71" fmla="*/ 661987 h 896937"/>
                    <a:gd name="connsiteX72" fmla="*/ 151871 w 869950"/>
                    <a:gd name="connsiteY72" fmla="*/ 661987 h 896937"/>
                    <a:gd name="connsiteX73" fmla="*/ 167631 w 869950"/>
                    <a:gd name="connsiteY73" fmla="*/ 661987 h 896937"/>
                    <a:gd name="connsiteX74" fmla="*/ 209181 w 869950"/>
                    <a:gd name="connsiteY74" fmla="*/ 661987 h 896937"/>
                    <a:gd name="connsiteX75" fmla="*/ 266490 w 869950"/>
                    <a:gd name="connsiteY75" fmla="*/ 661987 h 896937"/>
                    <a:gd name="connsiteX76" fmla="*/ 282250 w 869950"/>
                    <a:gd name="connsiteY76" fmla="*/ 661987 h 896937"/>
                    <a:gd name="connsiteX77" fmla="*/ 298011 w 869950"/>
                    <a:gd name="connsiteY77" fmla="*/ 661987 h 896937"/>
                    <a:gd name="connsiteX78" fmla="*/ 313771 w 869950"/>
                    <a:gd name="connsiteY78" fmla="*/ 661987 h 896937"/>
                    <a:gd name="connsiteX79" fmla="*/ 329531 w 869950"/>
                    <a:gd name="connsiteY79" fmla="*/ 661987 h 896937"/>
                    <a:gd name="connsiteX80" fmla="*/ 343142 w 869950"/>
                    <a:gd name="connsiteY80" fmla="*/ 661987 h 896937"/>
                    <a:gd name="connsiteX81" fmla="*/ 358902 w 869950"/>
                    <a:gd name="connsiteY81" fmla="*/ 661987 h 896937"/>
                    <a:gd name="connsiteX82" fmla="*/ 374662 w 869950"/>
                    <a:gd name="connsiteY82" fmla="*/ 661987 h 896937"/>
                    <a:gd name="connsiteX83" fmla="*/ 440568 w 869950"/>
                    <a:gd name="connsiteY83" fmla="*/ 661987 h 896937"/>
                    <a:gd name="connsiteX84" fmla="*/ 454179 w 869950"/>
                    <a:gd name="connsiteY84" fmla="*/ 670404 h 896937"/>
                    <a:gd name="connsiteX85" fmla="*/ 455612 w 869950"/>
                    <a:gd name="connsiteY85" fmla="*/ 677419 h 896937"/>
                    <a:gd name="connsiteX86" fmla="*/ 440568 w 869950"/>
                    <a:gd name="connsiteY86" fmla="*/ 692149 h 896937"/>
                    <a:gd name="connsiteX87" fmla="*/ 374662 w 869950"/>
                    <a:gd name="connsiteY87" fmla="*/ 692149 h 896937"/>
                    <a:gd name="connsiteX88" fmla="*/ 358902 w 869950"/>
                    <a:gd name="connsiteY88" fmla="*/ 692149 h 896937"/>
                    <a:gd name="connsiteX89" fmla="*/ 343142 w 869950"/>
                    <a:gd name="connsiteY89" fmla="*/ 692149 h 896937"/>
                    <a:gd name="connsiteX90" fmla="*/ 329531 w 869950"/>
                    <a:gd name="connsiteY90" fmla="*/ 692149 h 896937"/>
                    <a:gd name="connsiteX91" fmla="*/ 313771 w 869950"/>
                    <a:gd name="connsiteY91" fmla="*/ 692149 h 896937"/>
                    <a:gd name="connsiteX92" fmla="*/ 298011 w 869950"/>
                    <a:gd name="connsiteY92" fmla="*/ 692149 h 896937"/>
                    <a:gd name="connsiteX93" fmla="*/ 282250 w 869950"/>
                    <a:gd name="connsiteY93" fmla="*/ 692149 h 896937"/>
                    <a:gd name="connsiteX94" fmla="*/ 266490 w 869950"/>
                    <a:gd name="connsiteY94" fmla="*/ 692149 h 896937"/>
                    <a:gd name="connsiteX95" fmla="*/ 167631 w 869950"/>
                    <a:gd name="connsiteY95" fmla="*/ 692149 h 896937"/>
                    <a:gd name="connsiteX96" fmla="*/ 151871 w 869950"/>
                    <a:gd name="connsiteY96" fmla="*/ 692149 h 896937"/>
                    <a:gd name="connsiteX97" fmla="*/ 136111 w 869950"/>
                    <a:gd name="connsiteY97" fmla="*/ 692149 h 896937"/>
                    <a:gd name="connsiteX98" fmla="*/ 122500 w 869950"/>
                    <a:gd name="connsiteY98" fmla="*/ 692149 h 896937"/>
                    <a:gd name="connsiteX99" fmla="*/ 106740 w 869950"/>
                    <a:gd name="connsiteY99" fmla="*/ 692149 h 896937"/>
                    <a:gd name="connsiteX100" fmla="*/ 90979 w 869950"/>
                    <a:gd name="connsiteY100" fmla="*/ 692149 h 896937"/>
                    <a:gd name="connsiteX101" fmla="*/ 15044 w 869950"/>
                    <a:gd name="connsiteY101" fmla="*/ 692149 h 896937"/>
                    <a:gd name="connsiteX102" fmla="*/ 0 w 869950"/>
                    <a:gd name="connsiteY102" fmla="*/ 677419 h 896937"/>
                    <a:gd name="connsiteX103" fmla="*/ 15044 w 869950"/>
                    <a:gd name="connsiteY103" fmla="*/ 661987 h 896937"/>
                    <a:gd name="connsiteX104" fmla="*/ 601663 w 869950"/>
                    <a:gd name="connsiteY104" fmla="*/ 638175 h 896937"/>
                    <a:gd name="connsiteX105" fmla="*/ 646907 w 869950"/>
                    <a:gd name="connsiteY105" fmla="*/ 638175 h 896937"/>
                    <a:gd name="connsiteX106" fmla="*/ 660552 w 869950"/>
                    <a:gd name="connsiteY106" fmla="*/ 646834 h 896937"/>
                    <a:gd name="connsiteX107" fmla="*/ 661988 w 869950"/>
                    <a:gd name="connsiteY107" fmla="*/ 654050 h 896937"/>
                    <a:gd name="connsiteX108" fmla="*/ 646907 w 869950"/>
                    <a:gd name="connsiteY108" fmla="*/ 669925 h 896937"/>
                    <a:gd name="connsiteX109" fmla="*/ 601663 w 869950"/>
                    <a:gd name="connsiteY109" fmla="*/ 669925 h 896937"/>
                    <a:gd name="connsiteX110" fmla="*/ 601663 w 869950"/>
                    <a:gd name="connsiteY110" fmla="*/ 646834 h 896937"/>
                    <a:gd name="connsiteX111" fmla="*/ 601663 w 869950"/>
                    <a:gd name="connsiteY111" fmla="*/ 638175 h 896937"/>
                    <a:gd name="connsiteX112" fmla="*/ 808038 w 869950"/>
                    <a:gd name="connsiteY112" fmla="*/ 615950 h 896937"/>
                    <a:gd name="connsiteX113" fmla="*/ 853926 w 869950"/>
                    <a:gd name="connsiteY113" fmla="*/ 615950 h 896937"/>
                    <a:gd name="connsiteX114" fmla="*/ 869950 w 869950"/>
                    <a:gd name="connsiteY114" fmla="*/ 631456 h 896937"/>
                    <a:gd name="connsiteX115" fmla="*/ 853926 w 869950"/>
                    <a:gd name="connsiteY115" fmla="*/ 647700 h 896937"/>
                    <a:gd name="connsiteX116" fmla="*/ 808038 w 869950"/>
                    <a:gd name="connsiteY116" fmla="*/ 647700 h 896937"/>
                    <a:gd name="connsiteX117" fmla="*/ 808038 w 869950"/>
                    <a:gd name="connsiteY117" fmla="*/ 615950 h 896937"/>
                    <a:gd name="connsiteX118" fmla="*/ 15044 w 869950"/>
                    <a:gd name="connsiteY118" fmla="*/ 558800 h 896937"/>
                    <a:gd name="connsiteX119" fmla="*/ 90979 w 869950"/>
                    <a:gd name="connsiteY119" fmla="*/ 558800 h 896937"/>
                    <a:gd name="connsiteX120" fmla="*/ 106740 w 869950"/>
                    <a:gd name="connsiteY120" fmla="*/ 558800 h 896937"/>
                    <a:gd name="connsiteX121" fmla="*/ 122500 w 869950"/>
                    <a:gd name="connsiteY121" fmla="*/ 558800 h 896937"/>
                    <a:gd name="connsiteX122" fmla="*/ 136111 w 869950"/>
                    <a:gd name="connsiteY122" fmla="*/ 558800 h 896937"/>
                    <a:gd name="connsiteX123" fmla="*/ 151871 w 869950"/>
                    <a:gd name="connsiteY123" fmla="*/ 558800 h 896937"/>
                    <a:gd name="connsiteX124" fmla="*/ 167631 w 869950"/>
                    <a:gd name="connsiteY124" fmla="*/ 558800 h 896937"/>
                    <a:gd name="connsiteX125" fmla="*/ 209181 w 869950"/>
                    <a:gd name="connsiteY125" fmla="*/ 558800 h 896937"/>
                    <a:gd name="connsiteX126" fmla="*/ 266490 w 869950"/>
                    <a:gd name="connsiteY126" fmla="*/ 558800 h 896937"/>
                    <a:gd name="connsiteX127" fmla="*/ 282250 w 869950"/>
                    <a:gd name="connsiteY127" fmla="*/ 558800 h 896937"/>
                    <a:gd name="connsiteX128" fmla="*/ 298011 w 869950"/>
                    <a:gd name="connsiteY128" fmla="*/ 558800 h 896937"/>
                    <a:gd name="connsiteX129" fmla="*/ 313771 w 869950"/>
                    <a:gd name="connsiteY129" fmla="*/ 558800 h 896937"/>
                    <a:gd name="connsiteX130" fmla="*/ 329531 w 869950"/>
                    <a:gd name="connsiteY130" fmla="*/ 558800 h 896937"/>
                    <a:gd name="connsiteX131" fmla="*/ 343142 w 869950"/>
                    <a:gd name="connsiteY131" fmla="*/ 558800 h 896937"/>
                    <a:gd name="connsiteX132" fmla="*/ 358902 w 869950"/>
                    <a:gd name="connsiteY132" fmla="*/ 558800 h 896937"/>
                    <a:gd name="connsiteX133" fmla="*/ 374662 w 869950"/>
                    <a:gd name="connsiteY133" fmla="*/ 558800 h 896937"/>
                    <a:gd name="connsiteX134" fmla="*/ 440568 w 869950"/>
                    <a:gd name="connsiteY134" fmla="*/ 558800 h 896937"/>
                    <a:gd name="connsiteX135" fmla="*/ 454179 w 869950"/>
                    <a:gd name="connsiteY135" fmla="*/ 567418 h 896937"/>
                    <a:gd name="connsiteX136" fmla="*/ 455612 w 869950"/>
                    <a:gd name="connsiteY136" fmla="*/ 573881 h 896937"/>
                    <a:gd name="connsiteX137" fmla="*/ 440568 w 869950"/>
                    <a:gd name="connsiteY137" fmla="*/ 588962 h 896937"/>
                    <a:gd name="connsiteX138" fmla="*/ 374662 w 869950"/>
                    <a:gd name="connsiteY138" fmla="*/ 588962 h 896937"/>
                    <a:gd name="connsiteX139" fmla="*/ 358902 w 869950"/>
                    <a:gd name="connsiteY139" fmla="*/ 588962 h 896937"/>
                    <a:gd name="connsiteX140" fmla="*/ 343142 w 869950"/>
                    <a:gd name="connsiteY140" fmla="*/ 588962 h 896937"/>
                    <a:gd name="connsiteX141" fmla="*/ 329531 w 869950"/>
                    <a:gd name="connsiteY141" fmla="*/ 588962 h 896937"/>
                    <a:gd name="connsiteX142" fmla="*/ 313771 w 869950"/>
                    <a:gd name="connsiteY142" fmla="*/ 588962 h 896937"/>
                    <a:gd name="connsiteX143" fmla="*/ 298011 w 869950"/>
                    <a:gd name="connsiteY143" fmla="*/ 588962 h 896937"/>
                    <a:gd name="connsiteX144" fmla="*/ 282250 w 869950"/>
                    <a:gd name="connsiteY144" fmla="*/ 588962 h 896937"/>
                    <a:gd name="connsiteX145" fmla="*/ 266490 w 869950"/>
                    <a:gd name="connsiteY145" fmla="*/ 588962 h 896937"/>
                    <a:gd name="connsiteX146" fmla="*/ 167631 w 869950"/>
                    <a:gd name="connsiteY146" fmla="*/ 588962 h 896937"/>
                    <a:gd name="connsiteX147" fmla="*/ 151871 w 869950"/>
                    <a:gd name="connsiteY147" fmla="*/ 588962 h 896937"/>
                    <a:gd name="connsiteX148" fmla="*/ 136111 w 869950"/>
                    <a:gd name="connsiteY148" fmla="*/ 588962 h 896937"/>
                    <a:gd name="connsiteX149" fmla="*/ 122500 w 869950"/>
                    <a:gd name="connsiteY149" fmla="*/ 588962 h 896937"/>
                    <a:gd name="connsiteX150" fmla="*/ 106740 w 869950"/>
                    <a:gd name="connsiteY150" fmla="*/ 588962 h 896937"/>
                    <a:gd name="connsiteX151" fmla="*/ 90979 w 869950"/>
                    <a:gd name="connsiteY151" fmla="*/ 588962 h 896937"/>
                    <a:gd name="connsiteX152" fmla="*/ 15044 w 869950"/>
                    <a:gd name="connsiteY152" fmla="*/ 588962 h 896937"/>
                    <a:gd name="connsiteX153" fmla="*/ 0 w 869950"/>
                    <a:gd name="connsiteY153" fmla="*/ 573881 h 896937"/>
                    <a:gd name="connsiteX154" fmla="*/ 15044 w 869950"/>
                    <a:gd name="connsiteY154" fmla="*/ 558800 h 896937"/>
                    <a:gd name="connsiteX155" fmla="*/ 601663 w 869950"/>
                    <a:gd name="connsiteY155" fmla="*/ 536575 h 896937"/>
                    <a:gd name="connsiteX156" fmla="*/ 646907 w 869950"/>
                    <a:gd name="connsiteY156" fmla="*/ 536575 h 896937"/>
                    <a:gd name="connsiteX157" fmla="*/ 660552 w 869950"/>
                    <a:gd name="connsiteY157" fmla="*/ 544992 h 896937"/>
                    <a:gd name="connsiteX158" fmla="*/ 661988 w 869950"/>
                    <a:gd name="connsiteY158" fmla="*/ 552007 h 896937"/>
                    <a:gd name="connsiteX159" fmla="*/ 646907 w 869950"/>
                    <a:gd name="connsiteY159" fmla="*/ 566737 h 896937"/>
                    <a:gd name="connsiteX160" fmla="*/ 601663 w 869950"/>
                    <a:gd name="connsiteY160" fmla="*/ 566737 h 896937"/>
                    <a:gd name="connsiteX161" fmla="*/ 601663 w 869950"/>
                    <a:gd name="connsiteY161" fmla="*/ 544992 h 896937"/>
                    <a:gd name="connsiteX162" fmla="*/ 601663 w 869950"/>
                    <a:gd name="connsiteY162" fmla="*/ 536575 h 896937"/>
                    <a:gd name="connsiteX163" fmla="*/ 808038 w 869950"/>
                    <a:gd name="connsiteY163" fmla="*/ 512762 h 896937"/>
                    <a:gd name="connsiteX164" fmla="*/ 853926 w 869950"/>
                    <a:gd name="connsiteY164" fmla="*/ 512762 h 896937"/>
                    <a:gd name="connsiteX165" fmla="*/ 869950 w 869950"/>
                    <a:gd name="connsiteY165" fmla="*/ 528637 h 896937"/>
                    <a:gd name="connsiteX166" fmla="*/ 853926 w 869950"/>
                    <a:gd name="connsiteY166" fmla="*/ 544512 h 896937"/>
                    <a:gd name="connsiteX167" fmla="*/ 808038 w 869950"/>
                    <a:gd name="connsiteY167" fmla="*/ 544512 h 896937"/>
                    <a:gd name="connsiteX168" fmla="*/ 808038 w 869950"/>
                    <a:gd name="connsiteY168" fmla="*/ 512762 h 896937"/>
                    <a:gd name="connsiteX169" fmla="*/ 15044 w 869950"/>
                    <a:gd name="connsiteY169" fmla="*/ 455612 h 896937"/>
                    <a:gd name="connsiteX170" fmla="*/ 90979 w 869950"/>
                    <a:gd name="connsiteY170" fmla="*/ 455612 h 896937"/>
                    <a:gd name="connsiteX171" fmla="*/ 106740 w 869950"/>
                    <a:gd name="connsiteY171" fmla="*/ 455612 h 896937"/>
                    <a:gd name="connsiteX172" fmla="*/ 122500 w 869950"/>
                    <a:gd name="connsiteY172" fmla="*/ 455612 h 896937"/>
                    <a:gd name="connsiteX173" fmla="*/ 136111 w 869950"/>
                    <a:gd name="connsiteY173" fmla="*/ 455612 h 896937"/>
                    <a:gd name="connsiteX174" fmla="*/ 151871 w 869950"/>
                    <a:gd name="connsiteY174" fmla="*/ 455612 h 896937"/>
                    <a:gd name="connsiteX175" fmla="*/ 167631 w 869950"/>
                    <a:gd name="connsiteY175" fmla="*/ 455612 h 896937"/>
                    <a:gd name="connsiteX176" fmla="*/ 208464 w 869950"/>
                    <a:gd name="connsiteY176" fmla="*/ 455612 h 896937"/>
                    <a:gd name="connsiteX177" fmla="*/ 266490 w 869950"/>
                    <a:gd name="connsiteY177" fmla="*/ 455612 h 896937"/>
                    <a:gd name="connsiteX178" fmla="*/ 282250 w 869950"/>
                    <a:gd name="connsiteY178" fmla="*/ 455612 h 896937"/>
                    <a:gd name="connsiteX179" fmla="*/ 298011 w 869950"/>
                    <a:gd name="connsiteY179" fmla="*/ 455612 h 896937"/>
                    <a:gd name="connsiteX180" fmla="*/ 313771 w 869950"/>
                    <a:gd name="connsiteY180" fmla="*/ 455612 h 896937"/>
                    <a:gd name="connsiteX181" fmla="*/ 329531 w 869950"/>
                    <a:gd name="connsiteY181" fmla="*/ 455612 h 896937"/>
                    <a:gd name="connsiteX182" fmla="*/ 343142 w 869950"/>
                    <a:gd name="connsiteY182" fmla="*/ 455612 h 896937"/>
                    <a:gd name="connsiteX183" fmla="*/ 358902 w 869950"/>
                    <a:gd name="connsiteY183" fmla="*/ 455612 h 896937"/>
                    <a:gd name="connsiteX184" fmla="*/ 374662 w 869950"/>
                    <a:gd name="connsiteY184" fmla="*/ 455612 h 896937"/>
                    <a:gd name="connsiteX185" fmla="*/ 440568 w 869950"/>
                    <a:gd name="connsiteY185" fmla="*/ 455612 h 896937"/>
                    <a:gd name="connsiteX186" fmla="*/ 454179 w 869950"/>
                    <a:gd name="connsiteY186" fmla="*/ 464029 h 896937"/>
                    <a:gd name="connsiteX187" fmla="*/ 455612 w 869950"/>
                    <a:gd name="connsiteY187" fmla="*/ 471044 h 896937"/>
                    <a:gd name="connsiteX188" fmla="*/ 440568 w 869950"/>
                    <a:gd name="connsiteY188" fmla="*/ 485774 h 896937"/>
                    <a:gd name="connsiteX189" fmla="*/ 374662 w 869950"/>
                    <a:gd name="connsiteY189" fmla="*/ 485774 h 896937"/>
                    <a:gd name="connsiteX190" fmla="*/ 358902 w 869950"/>
                    <a:gd name="connsiteY190" fmla="*/ 485774 h 896937"/>
                    <a:gd name="connsiteX191" fmla="*/ 343142 w 869950"/>
                    <a:gd name="connsiteY191" fmla="*/ 485774 h 896937"/>
                    <a:gd name="connsiteX192" fmla="*/ 329531 w 869950"/>
                    <a:gd name="connsiteY192" fmla="*/ 485774 h 896937"/>
                    <a:gd name="connsiteX193" fmla="*/ 313771 w 869950"/>
                    <a:gd name="connsiteY193" fmla="*/ 485774 h 896937"/>
                    <a:gd name="connsiteX194" fmla="*/ 298011 w 869950"/>
                    <a:gd name="connsiteY194" fmla="*/ 485774 h 896937"/>
                    <a:gd name="connsiteX195" fmla="*/ 282250 w 869950"/>
                    <a:gd name="connsiteY195" fmla="*/ 485774 h 896937"/>
                    <a:gd name="connsiteX196" fmla="*/ 266490 w 869950"/>
                    <a:gd name="connsiteY196" fmla="*/ 485774 h 896937"/>
                    <a:gd name="connsiteX197" fmla="*/ 167631 w 869950"/>
                    <a:gd name="connsiteY197" fmla="*/ 485774 h 896937"/>
                    <a:gd name="connsiteX198" fmla="*/ 151871 w 869950"/>
                    <a:gd name="connsiteY198" fmla="*/ 485774 h 896937"/>
                    <a:gd name="connsiteX199" fmla="*/ 136111 w 869950"/>
                    <a:gd name="connsiteY199" fmla="*/ 485774 h 896937"/>
                    <a:gd name="connsiteX200" fmla="*/ 122500 w 869950"/>
                    <a:gd name="connsiteY200" fmla="*/ 485774 h 896937"/>
                    <a:gd name="connsiteX201" fmla="*/ 106740 w 869950"/>
                    <a:gd name="connsiteY201" fmla="*/ 485774 h 896937"/>
                    <a:gd name="connsiteX202" fmla="*/ 90979 w 869950"/>
                    <a:gd name="connsiteY202" fmla="*/ 485774 h 896937"/>
                    <a:gd name="connsiteX203" fmla="*/ 15044 w 869950"/>
                    <a:gd name="connsiteY203" fmla="*/ 485774 h 896937"/>
                    <a:gd name="connsiteX204" fmla="*/ 0 w 869950"/>
                    <a:gd name="connsiteY204" fmla="*/ 471044 h 896937"/>
                    <a:gd name="connsiteX205" fmla="*/ 15044 w 869950"/>
                    <a:gd name="connsiteY205" fmla="*/ 455612 h 896937"/>
                    <a:gd name="connsiteX206" fmla="*/ 601663 w 869950"/>
                    <a:gd name="connsiteY206" fmla="*/ 433387 h 896937"/>
                    <a:gd name="connsiteX207" fmla="*/ 646907 w 869950"/>
                    <a:gd name="connsiteY207" fmla="*/ 433387 h 896937"/>
                    <a:gd name="connsiteX208" fmla="*/ 660552 w 869950"/>
                    <a:gd name="connsiteY208" fmla="*/ 442005 h 896937"/>
                    <a:gd name="connsiteX209" fmla="*/ 661988 w 869950"/>
                    <a:gd name="connsiteY209" fmla="*/ 448468 h 896937"/>
                    <a:gd name="connsiteX210" fmla="*/ 646907 w 869950"/>
                    <a:gd name="connsiteY210" fmla="*/ 463549 h 896937"/>
                    <a:gd name="connsiteX211" fmla="*/ 601663 w 869950"/>
                    <a:gd name="connsiteY211" fmla="*/ 463549 h 896937"/>
                    <a:gd name="connsiteX212" fmla="*/ 601663 w 869950"/>
                    <a:gd name="connsiteY212" fmla="*/ 442005 h 896937"/>
                    <a:gd name="connsiteX213" fmla="*/ 601663 w 869950"/>
                    <a:gd name="connsiteY213" fmla="*/ 433387 h 896937"/>
                    <a:gd name="connsiteX214" fmla="*/ 808038 w 869950"/>
                    <a:gd name="connsiteY214" fmla="*/ 411162 h 896937"/>
                    <a:gd name="connsiteX215" fmla="*/ 853926 w 869950"/>
                    <a:gd name="connsiteY215" fmla="*/ 411162 h 896937"/>
                    <a:gd name="connsiteX216" fmla="*/ 869950 w 869950"/>
                    <a:gd name="connsiteY216" fmla="*/ 425892 h 896937"/>
                    <a:gd name="connsiteX217" fmla="*/ 853926 w 869950"/>
                    <a:gd name="connsiteY217" fmla="*/ 441324 h 896937"/>
                    <a:gd name="connsiteX218" fmla="*/ 808038 w 869950"/>
                    <a:gd name="connsiteY218" fmla="*/ 441324 h 896937"/>
                    <a:gd name="connsiteX219" fmla="*/ 808038 w 869950"/>
                    <a:gd name="connsiteY219" fmla="*/ 411162 h 896937"/>
                    <a:gd name="connsiteX220" fmla="*/ 15044 w 869950"/>
                    <a:gd name="connsiteY220" fmla="*/ 352425 h 896937"/>
                    <a:gd name="connsiteX221" fmla="*/ 90979 w 869950"/>
                    <a:gd name="connsiteY221" fmla="*/ 352425 h 896937"/>
                    <a:gd name="connsiteX222" fmla="*/ 106740 w 869950"/>
                    <a:gd name="connsiteY222" fmla="*/ 352425 h 896937"/>
                    <a:gd name="connsiteX223" fmla="*/ 122500 w 869950"/>
                    <a:gd name="connsiteY223" fmla="*/ 352425 h 896937"/>
                    <a:gd name="connsiteX224" fmla="*/ 136111 w 869950"/>
                    <a:gd name="connsiteY224" fmla="*/ 352425 h 896937"/>
                    <a:gd name="connsiteX225" fmla="*/ 151871 w 869950"/>
                    <a:gd name="connsiteY225" fmla="*/ 352425 h 896937"/>
                    <a:gd name="connsiteX226" fmla="*/ 167631 w 869950"/>
                    <a:gd name="connsiteY226" fmla="*/ 352425 h 896937"/>
                    <a:gd name="connsiteX227" fmla="*/ 209181 w 869950"/>
                    <a:gd name="connsiteY227" fmla="*/ 352425 h 896937"/>
                    <a:gd name="connsiteX228" fmla="*/ 266490 w 869950"/>
                    <a:gd name="connsiteY228" fmla="*/ 352425 h 896937"/>
                    <a:gd name="connsiteX229" fmla="*/ 282250 w 869950"/>
                    <a:gd name="connsiteY229" fmla="*/ 352425 h 896937"/>
                    <a:gd name="connsiteX230" fmla="*/ 298011 w 869950"/>
                    <a:gd name="connsiteY230" fmla="*/ 352425 h 896937"/>
                    <a:gd name="connsiteX231" fmla="*/ 313771 w 869950"/>
                    <a:gd name="connsiteY231" fmla="*/ 352425 h 896937"/>
                    <a:gd name="connsiteX232" fmla="*/ 329531 w 869950"/>
                    <a:gd name="connsiteY232" fmla="*/ 352425 h 896937"/>
                    <a:gd name="connsiteX233" fmla="*/ 343142 w 869950"/>
                    <a:gd name="connsiteY233" fmla="*/ 352425 h 896937"/>
                    <a:gd name="connsiteX234" fmla="*/ 358902 w 869950"/>
                    <a:gd name="connsiteY234" fmla="*/ 352425 h 896937"/>
                    <a:gd name="connsiteX235" fmla="*/ 374662 w 869950"/>
                    <a:gd name="connsiteY235" fmla="*/ 352425 h 896937"/>
                    <a:gd name="connsiteX236" fmla="*/ 440568 w 869950"/>
                    <a:gd name="connsiteY236" fmla="*/ 352425 h 896937"/>
                    <a:gd name="connsiteX237" fmla="*/ 454179 w 869950"/>
                    <a:gd name="connsiteY237" fmla="*/ 361084 h 896937"/>
                    <a:gd name="connsiteX238" fmla="*/ 455612 w 869950"/>
                    <a:gd name="connsiteY238" fmla="*/ 368300 h 896937"/>
                    <a:gd name="connsiteX239" fmla="*/ 440568 w 869950"/>
                    <a:gd name="connsiteY239" fmla="*/ 384175 h 896937"/>
                    <a:gd name="connsiteX240" fmla="*/ 374662 w 869950"/>
                    <a:gd name="connsiteY240" fmla="*/ 384175 h 896937"/>
                    <a:gd name="connsiteX241" fmla="*/ 358902 w 869950"/>
                    <a:gd name="connsiteY241" fmla="*/ 384175 h 896937"/>
                    <a:gd name="connsiteX242" fmla="*/ 343142 w 869950"/>
                    <a:gd name="connsiteY242" fmla="*/ 384175 h 896937"/>
                    <a:gd name="connsiteX243" fmla="*/ 329531 w 869950"/>
                    <a:gd name="connsiteY243" fmla="*/ 384175 h 896937"/>
                    <a:gd name="connsiteX244" fmla="*/ 313771 w 869950"/>
                    <a:gd name="connsiteY244" fmla="*/ 384175 h 896937"/>
                    <a:gd name="connsiteX245" fmla="*/ 298011 w 869950"/>
                    <a:gd name="connsiteY245" fmla="*/ 384175 h 896937"/>
                    <a:gd name="connsiteX246" fmla="*/ 282250 w 869950"/>
                    <a:gd name="connsiteY246" fmla="*/ 384175 h 896937"/>
                    <a:gd name="connsiteX247" fmla="*/ 266490 w 869950"/>
                    <a:gd name="connsiteY247" fmla="*/ 384175 h 896937"/>
                    <a:gd name="connsiteX248" fmla="*/ 167631 w 869950"/>
                    <a:gd name="connsiteY248" fmla="*/ 384175 h 896937"/>
                    <a:gd name="connsiteX249" fmla="*/ 151871 w 869950"/>
                    <a:gd name="connsiteY249" fmla="*/ 384175 h 896937"/>
                    <a:gd name="connsiteX250" fmla="*/ 136111 w 869950"/>
                    <a:gd name="connsiteY250" fmla="*/ 384175 h 896937"/>
                    <a:gd name="connsiteX251" fmla="*/ 122500 w 869950"/>
                    <a:gd name="connsiteY251" fmla="*/ 384175 h 896937"/>
                    <a:gd name="connsiteX252" fmla="*/ 106740 w 869950"/>
                    <a:gd name="connsiteY252" fmla="*/ 384175 h 896937"/>
                    <a:gd name="connsiteX253" fmla="*/ 90979 w 869950"/>
                    <a:gd name="connsiteY253" fmla="*/ 384175 h 896937"/>
                    <a:gd name="connsiteX254" fmla="*/ 15044 w 869950"/>
                    <a:gd name="connsiteY254" fmla="*/ 384175 h 896937"/>
                    <a:gd name="connsiteX255" fmla="*/ 0 w 869950"/>
                    <a:gd name="connsiteY255" fmla="*/ 368300 h 896937"/>
                    <a:gd name="connsiteX256" fmla="*/ 15044 w 869950"/>
                    <a:gd name="connsiteY256" fmla="*/ 352425 h 896937"/>
                    <a:gd name="connsiteX257" fmla="*/ 601663 w 869950"/>
                    <a:gd name="connsiteY257" fmla="*/ 330200 h 896937"/>
                    <a:gd name="connsiteX258" fmla="*/ 646907 w 869950"/>
                    <a:gd name="connsiteY258" fmla="*/ 330200 h 896937"/>
                    <a:gd name="connsiteX259" fmla="*/ 660552 w 869950"/>
                    <a:gd name="connsiteY259" fmla="*/ 338617 h 896937"/>
                    <a:gd name="connsiteX260" fmla="*/ 661988 w 869950"/>
                    <a:gd name="connsiteY260" fmla="*/ 344930 h 896937"/>
                    <a:gd name="connsiteX261" fmla="*/ 646907 w 869950"/>
                    <a:gd name="connsiteY261" fmla="*/ 360362 h 896937"/>
                    <a:gd name="connsiteX262" fmla="*/ 601663 w 869950"/>
                    <a:gd name="connsiteY262" fmla="*/ 360362 h 896937"/>
                    <a:gd name="connsiteX263" fmla="*/ 601663 w 869950"/>
                    <a:gd name="connsiteY263" fmla="*/ 338617 h 896937"/>
                    <a:gd name="connsiteX264" fmla="*/ 601663 w 869950"/>
                    <a:gd name="connsiteY264" fmla="*/ 330200 h 896937"/>
                    <a:gd name="connsiteX265" fmla="*/ 808038 w 869950"/>
                    <a:gd name="connsiteY265" fmla="*/ 307975 h 896937"/>
                    <a:gd name="connsiteX266" fmla="*/ 853926 w 869950"/>
                    <a:gd name="connsiteY266" fmla="*/ 307975 h 896937"/>
                    <a:gd name="connsiteX267" fmla="*/ 869950 w 869950"/>
                    <a:gd name="connsiteY267" fmla="*/ 323056 h 896937"/>
                    <a:gd name="connsiteX268" fmla="*/ 853926 w 869950"/>
                    <a:gd name="connsiteY268" fmla="*/ 338137 h 896937"/>
                    <a:gd name="connsiteX269" fmla="*/ 808038 w 869950"/>
                    <a:gd name="connsiteY269" fmla="*/ 338137 h 896937"/>
                    <a:gd name="connsiteX270" fmla="*/ 808038 w 869950"/>
                    <a:gd name="connsiteY270" fmla="*/ 307975 h 896937"/>
                    <a:gd name="connsiteX271" fmla="*/ 15044 w 869950"/>
                    <a:gd name="connsiteY271" fmla="*/ 249237 h 896937"/>
                    <a:gd name="connsiteX272" fmla="*/ 90979 w 869950"/>
                    <a:gd name="connsiteY272" fmla="*/ 249237 h 896937"/>
                    <a:gd name="connsiteX273" fmla="*/ 106740 w 869950"/>
                    <a:gd name="connsiteY273" fmla="*/ 249237 h 896937"/>
                    <a:gd name="connsiteX274" fmla="*/ 122500 w 869950"/>
                    <a:gd name="connsiteY274" fmla="*/ 249237 h 896937"/>
                    <a:gd name="connsiteX275" fmla="*/ 136111 w 869950"/>
                    <a:gd name="connsiteY275" fmla="*/ 249237 h 896937"/>
                    <a:gd name="connsiteX276" fmla="*/ 151871 w 869950"/>
                    <a:gd name="connsiteY276" fmla="*/ 249237 h 896937"/>
                    <a:gd name="connsiteX277" fmla="*/ 167631 w 869950"/>
                    <a:gd name="connsiteY277" fmla="*/ 249237 h 896937"/>
                    <a:gd name="connsiteX278" fmla="*/ 209181 w 869950"/>
                    <a:gd name="connsiteY278" fmla="*/ 249237 h 896937"/>
                    <a:gd name="connsiteX279" fmla="*/ 266490 w 869950"/>
                    <a:gd name="connsiteY279" fmla="*/ 249237 h 896937"/>
                    <a:gd name="connsiteX280" fmla="*/ 282250 w 869950"/>
                    <a:gd name="connsiteY280" fmla="*/ 249237 h 896937"/>
                    <a:gd name="connsiteX281" fmla="*/ 298011 w 869950"/>
                    <a:gd name="connsiteY281" fmla="*/ 249237 h 896937"/>
                    <a:gd name="connsiteX282" fmla="*/ 313771 w 869950"/>
                    <a:gd name="connsiteY282" fmla="*/ 249237 h 896937"/>
                    <a:gd name="connsiteX283" fmla="*/ 329531 w 869950"/>
                    <a:gd name="connsiteY283" fmla="*/ 249237 h 896937"/>
                    <a:gd name="connsiteX284" fmla="*/ 343142 w 869950"/>
                    <a:gd name="connsiteY284" fmla="*/ 249237 h 896937"/>
                    <a:gd name="connsiteX285" fmla="*/ 358902 w 869950"/>
                    <a:gd name="connsiteY285" fmla="*/ 249237 h 896937"/>
                    <a:gd name="connsiteX286" fmla="*/ 374662 w 869950"/>
                    <a:gd name="connsiteY286" fmla="*/ 249237 h 896937"/>
                    <a:gd name="connsiteX287" fmla="*/ 440568 w 869950"/>
                    <a:gd name="connsiteY287" fmla="*/ 249237 h 896937"/>
                    <a:gd name="connsiteX288" fmla="*/ 454179 w 869950"/>
                    <a:gd name="connsiteY288" fmla="*/ 258097 h 896937"/>
                    <a:gd name="connsiteX289" fmla="*/ 455612 w 869950"/>
                    <a:gd name="connsiteY289" fmla="*/ 265481 h 896937"/>
                    <a:gd name="connsiteX290" fmla="*/ 440568 w 869950"/>
                    <a:gd name="connsiteY290" fmla="*/ 280987 h 896937"/>
                    <a:gd name="connsiteX291" fmla="*/ 374662 w 869950"/>
                    <a:gd name="connsiteY291" fmla="*/ 280987 h 896937"/>
                    <a:gd name="connsiteX292" fmla="*/ 358902 w 869950"/>
                    <a:gd name="connsiteY292" fmla="*/ 280987 h 896937"/>
                    <a:gd name="connsiteX293" fmla="*/ 343142 w 869950"/>
                    <a:gd name="connsiteY293" fmla="*/ 280987 h 896937"/>
                    <a:gd name="connsiteX294" fmla="*/ 329531 w 869950"/>
                    <a:gd name="connsiteY294" fmla="*/ 280987 h 896937"/>
                    <a:gd name="connsiteX295" fmla="*/ 313771 w 869950"/>
                    <a:gd name="connsiteY295" fmla="*/ 280987 h 896937"/>
                    <a:gd name="connsiteX296" fmla="*/ 298011 w 869950"/>
                    <a:gd name="connsiteY296" fmla="*/ 280987 h 896937"/>
                    <a:gd name="connsiteX297" fmla="*/ 282250 w 869950"/>
                    <a:gd name="connsiteY297" fmla="*/ 280987 h 896937"/>
                    <a:gd name="connsiteX298" fmla="*/ 266490 w 869950"/>
                    <a:gd name="connsiteY298" fmla="*/ 280987 h 896937"/>
                    <a:gd name="connsiteX299" fmla="*/ 167631 w 869950"/>
                    <a:gd name="connsiteY299" fmla="*/ 280987 h 896937"/>
                    <a:gd name="connsiteX300" fmla="*/ 151871 w 869950"/>
                    <a:gd name="connsiteY300" fmla="*/ 280987 h 896937"/>
                    <a:gd name="connsiteX301" fmla="*/ 136111 w 869950"/>
                    <a:gd name="connsiteY301" fmla="*/ 280987 h 896937"/>
                    <a:gd name="connsiteX302" fmla="*/ 122500 w 869950"/>
                    <a:gd name="connsiteY302" fmla="*/ 280987 h 896937"/>
                    <a:gd name="connsiteX303" fmla="*/ 106740 w 869950"/>
                    <a:gd name="connsiteY303" fmla="*/ 280987 h 896937"/>
                    <a:gd name="connsiteX304" fmla="*/ 90979 w 869950"/>
                    <a:gd name="connsiteY304" fmla="*/ 280987 h 896937"/>
                    <a:gd name="connsiteX305" fmla="*/ 15044 w 869950"/>
                    <a:gd name="connsiteY305" fmla="*/ 280987 h 896937"/>
                    <a:gd name="connsiteX306" fmla="*/ 0 w 869950"/>
                    <a:gd name="connsiteY306" fmla="*/ 265481 h 896937"/>
                    <a:gd name="connsiteX307" fmla="*/ 15044 w 869950"/>
                    <a:gd name="connsiteY307" fmla="*/ 249237 h 896937"/>
                    <a:gd name="connsiteX308" fmla="*/ 601663 w 869950"/>
                    <a:gd name="connsiteY308" fmla="*/ 227012 h 896937"/>
                    <a:gd name="connsiteX309" fmla="*/ 646907 w 869950"/>
                    <a:gd name="connsiteY309" fmla="*/ 227012 h 896937"/>
                    <a:gd name="connsiteX310" fmla="*/ 660552 w 869950"/>
                    <a:gd name="connsiteY310" fmla="*/ 235671 h 896937"/>
                    <a:gd name="connsiteX311" fmla="*/ 661988 w 869950"/>
                    <a:gd name="connsiteY311" fmla="*/ 242887 h 896937"/>
                    <a:gd name="connsiteX312" fmla="*/ 646907 w 869950"/>
                    <a:gd name="connsiteY312" fmla="*/ 258762 h 896937"/>
                    <a:gd name="connsiteX313" fmla="*/ 601663 w 869950"/>
                    <a:gd name="connsiteY313" fmla="*/ 258762 h 896937"/>
                    <a:gd name="connsiteX314" fmla="*/ 601663 w 869950"/>
                    <a:gd name="connsiteY314" fmla="*/ 235671 h 896937"/>
                    <a:gd name="connsiteX315" fmla="*/ 601663 w 869950"/>
                    <a:gd name="connsiteY315" fmla="*/ 227012 h 896937"/>
                    <a:gd name="connsiteX316" fmla="*/ 808038 w 869950"/>
                    <a:gd name="connsiteY316" fmla="*/ 204787 h 896937"/>
                    <a:gd name="connsiteX317" fmla="*/ 853926 w 869950"/>
                    <a:gd name="connsiteY317" fmla="*/ 204787 h 896937"/>
                    <a:gd name="connsiteX318" fmla="*/ 869950 w 869950"/>
                    <a:gd name="connsiteY318" fmla="*/ 219517 h 896937"/>
                    <a:gd name="connsiteX319" fmla="*/ 853926 w 869950"/>
                    <a:gd name="connsiteY319" fmla="*/ 234949 h 896937"/>
                    <a:gd name="connsiteX320" fmla="*/ 808038 w 869950"/>
                    <a:gd name="connsiteY320" fmla="*/ 234949 h 896937"/>
                    <a:gd name="connsiteX321" fmla="*/ 808038 w 869950"/>
                    <a:gd name="connsiteY321" fmla="*/ 204787 h 896937"/>
                    <a:gd name="connsiteX322" fmla="*/ 601663 w 869950"/>
                    <a:gd name="connsiteY322" fmla="*/ 125412 h 896937"/>
                    <a:gd name="connsiteX323" fmla="*/ 646907 w 869950"/>
                    <a:gd name="connsiteY323" fmla="*/ 125412 h 896937"/>
                    <a:gd name="connsiteX324" fmla="*/ 660552 w 869950"/>
                    <a:gd name="connsiteY324" fmla="*/ 133829 h 896937"/>
                    <a:gd name="connsiteX325" fmla="*/ 661988 w 869950"/>
                    <a:gd name="connsiteY325" fmla="*/ 140142 h 896937"/>
                    <a:gd name="connsiteX326" fmla="*/ 646907 w 869950"/>
                    <a:gd name="connsiteY326" fmla="*/ 155574 h 896937"/>
                    <a:gd name="connsiteX327" fmla="*/ 601663 w 869950"/>
                    <a:gd name="connsiteY327" fmla="*/ 155574 h 896937"/>
                    <a:gd name="connsiteX328" fmla="*/ 601663 w 869950"/>
                    <a:gd name="connsiteY328" fmla="*/ 133829 h 896937"/>
                    <a:gd name="connsiteX329" fmla="*/ 601663 w 869950"/>
                    <a:gd name="connsiteY329" fmla="*/ 125412 h 896937"/>
                    <a:gd name="connsiteX330" fmla="*/ 808038 w 869950"/>
                    <a:gd name="connsiteY330" fmla="*/ 101600 h 896937"/>
                    <a:gd name="connsiteX331" fmla="*/ 853926 w 869950"/>
                    <a:gd name="connsiteY331" fmla="*/ 101600 h 896937"/>
                    <a:gd name="connsiteX332" fmla="*/ 869950 w 869950"/>
                    <a:gd name="connsiteY332" fmla="*/ 117475 h 896937"/>
                    <a:gd name="connsiteX333" fmla="*/ 853926 w 869950"/>
                    <a:gd name="connsiteY333" fmla="*/ 133350 h 896937"/>
                    <a:gd name="connsiteX334" fmla="*/ 808038 w 869950"/>
                    <a:gd name="connsiteY334" fmla="*/ 133350 h 896937"/>
                    <a:gd name="connsiteX335" fmla="*/ 808038 w 869950"/>
                    <a:gd name="connsiteY335" fmla="*/ 101600 h 896937"/>
                    <a:gd name="connsiteX336" fmla="*/ 808038 w 869950"/>
                    <a:gd name="connsiteY336" fmla="*/ 0 h 896937"/>
                    <a:gd name="connsiteX337" fmla="*/ 853926 w 869950"/>
                    <a:gd name="connsiteY337" fmla="*/ 0 h 896937"/>
                    <a:gd name="connsiteX338" fmla="*/ 869950 w 869950"/>
                    <a:gd name="connsiteY338" fmla="*/ 14730 h 896937"/>
                    <a:gd name="connsiteX339" fmla="*/ 853926 w 869950"/>
                    <a:gd name="connsiteY339" fmla="*/ 30162 h 896937"/>
                    <a:gd name="connsiteX340" fmla="*/ 808038 w 869950"/>
                    <a:gd name="connsiteY340" fmla="*/ 30162 h 896937"/>
                    <a:gd name="connsiteX341" fmla="*/ 808038 w 869950"/>
                    <a:gd name="connsiteY341" fmla="*/ 0 h 8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69950" h="896937">
                      <a:moveTo>
                        <a:pt x="15044" y="866775"/>
                      </a:moveTo>
                      <a:cubicBezTo>
                        <a:pt x="42266" y="866775"/>
                        <a:pt x="67339" y="866775"/>
                        <a:pt x="90979" y="866775"/>
                      </a:cubicBezTo>
                      <a:cubicBezTo>
                        <a:pt x="95994" y="866775"/>
                        <a:pt x="101009" y="866775"/>
                        <a:pt x="106740" y="866775"/>
                      </a:cubicBezTo>
                      <a:cubicBezTo>
                        <a:pt x="111754" y="866775"/>
                        <a:pt x="116769" y="866775"/>
                        <a:pt x="122500" y="866775"/>
                      </a:cubicBezTo>
                      <a:cubicBezTo>
                        <a:pt x="126798" y="866775"/>
                        <a:pt x="131096" y="866775"/>
                        <a:pt x="136111" y="866775"/>
                      </a:cubicBezTo>
                      <a:cubicBezTo>
                        <a:pt x="440568" y="866775"/>
                        <a:pt x="440568" y="866775"/>
                        <a:pt x="440568" y="866775"/>
                      </a:cubicBezTo>
                      <a:cubicBezTo>
                        <a:pt x="447016" y="866775"/>
                        <a:pt x="452030" y="870282"/>
                        <a:pt x="454179" y="875894"/>
                      </a:cubicBezTo>
                      <a:cubicBezTo>
                        <a:pt x="455612" y="877297"/>
                        <a:pt x="455612" y="879401"/>
                        <a:pt x="455612" y="882207"/>
                      </a:cubicBezTo>
                      <a:cubicBezTo>
                        <a:pt x="455612" y="882908"/>
                        <a:pt x="455612" y="882908"/>
                        <a:pt x="455612" y="883610"/>
                      </a:cubicBezTo>
                      <a:cubicBezTo>
                        <a:pt x="455612" y="885013"/>
                        <a:pt x="455612" y="885714"/>
                        <a:pt x="454896" y="887117"/>
                      </a:cubicBezTo>
                      <a:cubicBezTo>
                        <a:pt x="453463" y="891326"/>
                        <a:pt x="450598" y="894833"/>
                        <a:pt x="445583" y="896236"/>
                      </a:cubicBezTo>
                      <a:cubicBezTo>
                        <a:pt x="445583" y="896236"/>
                        <a:pt x="444867" y="896937"/>
                        <a:pt x="444150" y="896937"/>
                      </a:cubicBezTo>
                      <a:cubicBezTo>
                        <a:pt x="444150" y="896937"/>
                        <a:pt x="443434" y="896937"/>
                        <a:pt x="443434" y="896937"/>
                      </a:cubicBezTo>
                      <a:cubicBezTo>
                        <a:pt x="442718" y="896937"/>
                        <a:pt x="441285" y="896937"/>
                        <a:pt x="440568" y="896937"/>
                      </a:cubicBezTo>
                      <a:cubicBezTo>
                        <a:pt x="270072" y="896937"/>
                        <a:pt x="167631" y="896937"/>
                        <a:pt x="106740" y="896937"/>
                      </a:cubicBezTo>
                      <a:cubicBezTo>
                        <a:pt x="101009" y="896937"/>
                        <a:pt x="95278" y="896937"/>
                        <a:pt x="90979" y="896937"/>
                      </a:cubicBezTo>
                      <a:cubicBezTo>
                        <a:pt x="15044" y="896937"/>
                        <a:pt x="15044" y="896937"/>
                        <a:pt x="15044" y="896937"/>
                      </a:cubicBezTo>
                      <a:cubicBezTo>
                        <a:pt x="15044" y="896937"/>
                        <a:pt x="15044" y="896937"/>
                        <a:pt x="14328" y="896937"/>
                      </a:cubicBezTo>
                      <a:cubicBezTo>
                        <a:pt x="6448" y="896937"/>
                        <a:pt x="0" y="890624"/>
                        <a:pt x="0" y="882207"/>
                      </a:cubicBezTo>
                      <a:cubicBezTo>
                        <a:pt x="0" y="873790"/>
                        <a:pt x="6448" y="866775"/>
                        <a:pt x="15044" y="866775"/>
                      </a:cubicBezTo>
                      <a:close/>
                      <a:moveTo>
                        <a:pt x="15044" y="763587"/>
                      </a:moveTo>
                      <a:cubicBezTo>
                        <a:pt x="42266" y="763587"/>
                        <a:pt x="67339" y="763587"/>
                        <a:pt x="90979" y="763587"/>
                      </a:cubicBezTo>
                      <a:cubicBezTo>
                        <a:pt x="95994" y="763587"/>
                        <a:pt x="101009" y="763587"/>
                        <a:pt x="106740" y="763587"/>
                      </a:cubicBezTo>
                      <a:cubicBezTo>
                        <a:pt x="111754" y="763587"/>
                        <a:pt x="116769" y="763587"/>
                        <a:pt x="122500" y="763587"/>
                      </a:cubicBezTo>
                      <a:cubicBezTo>
                        <a:pt x="126798" y="763587"/>
                        <a:pt x="131096" y="763587"/>
                        <a:pt x="136111" y="763587"/>
                      </a:cubicBezTo>
                      <a:cubicBezTo>
                        <a:pt x="141125" y="763587"/>
                        <a:pt x="146140" y="763587"/>
                        <a:pt x="151871" y="763587"/>
                      </a:cubicBezTo>
                      <a:cubicBezTo>
                        <a:pt x="156886" y="763587"/>
                        <a:pt x="161900" y="763587"/>
                        <a:pt x="167631" y="763587"/>
                      </a:cubicBezTo>
                      <a:cubicBezTo>
                        <a:pt x="181958" y="763587"/>
                        <a:pt x="195570" y="763587"/>
                        <a:pt x="209181" y="763587"/>
                      </a:cubicBezTo>
                      <a:cubicBezTo>
                        <a:pt x="229955" y="763587"/>
                        <a:pt x="249297" y="763587"/>
                        <a:pt x="266490" y="763587"/>
                      </a:cubicBezTo>
                      <a:cubicBezTo>
                        <a:pt x="272221" y="763587"/>
                        <a:pt x="277236" y="763587"/>
                        <a:pt x="282250" y="763587"/>
                      </a:cubicBezTo>
                      <a:cubicBezTo>
                        <a:pt x="287981" y="763587"/>
                        <a:pt x="292996" y="763587"/>
                        <a:pt x="298011" y="763587"/>
                      </a:cubicBezTo>
                      <a:cubicBezTo>
                        <a:pt x="303742" y="763587"/>
                        <a:pt x="308756" y="763587"/>
                        <a:pt x="313771" y="763587"/>
                      </a:cubicBezTo>
                      <a:cubicBezTo>
                        <a:pt x="440568" y="763587"/>
                        <a:pt x="440568" y="763587"/>
                        <a:pt x="440568" y="763587"/>
                      </a:cubicBezTo>
                      <a:cubicBezTo>
                        <a:pt x="444867" y="763587"/>
                        <a:pt x="448449" y="765752"/>
                        <a:pt x="450598" y="767917"/>
                      </a:cubicBezTo>
                      <a:cubicBezTo>
                        <a:pt x="451314" y="767917"/>
                        <a:pt x="451314" y="768638"/>
                        <a:pt x="452030" y="769360"/>
                      </a:cubicBezTo>
                      <a:cubicBezTo>
                        <a:pt x="452747" y="770081"/>
                        <a:pt x="453463" y="771525"/>
                        <a:pt x="454179" y="772246"/>
                      </a:cubicBezTo>
                      <a:cubicBezTo>
                        <a:pt x="454896" y="774411"/>
                        <a:pt x="455612" y="775854"/>
                        <a:pt x="455612" y="778019"/>
                      </a:cubicBezTo>
                      <a:cubicBezTo>
                        <a:pt x="455612" y="778741"/>
                        <a:pt x="455612" y="778741"/>
                        <a:pt x="455612" y="779462"/>
                      </a:cubicBezTo>
                      <a:cubicBezTo>
                        <a:pt x="455612" y="780905"/>
                        <a:pt x="455612" y="781627"/>
                        <a:pt x="455612" y="782348"/>
                      </a:cubicBezTo>
                      <a:cubicBezTo>
                        <a:pt x="455612" y="783070"/>
                        <a:pt x="455612" y="783792"/>
                        <a:pt x="454896" y="783792"/>
                      </a:cubicBezTo>
                      <a:cubicBezTo>
                        <a:pt x="454896" y="784513"/>
                        <a:pt x="454896" y="784513"/>
                        <a:pt x="454896" y="784513"/>
                      </a:cubicBezTo>
                      <a:cubicBezTo>
                        <a:pt x="454179" y="788843"/>
                        <a:pt x="451314" y="791729"/>
                        <a:pt x="447732" y="793894"/>
                      </a:cubicBezTo>
                      <a:cubicBezTo>
                        <a:pt x="447016" y="793894"/>
                        <a:pt x="446299" y="794616"/>
                        <a:pt x="445583" y="794616"/>
                      </a:cubicBezTo>
                      <a:cubicBezTo>
                        <a:pt x="444867" y="794616"/>
                        <a:pt x="444867" y="794616"/>
                        <a:pt x="444867" y="794616"/>
                      </a:cubicBezTo>
                      <a:cubicBezTo>
                        <a:pt x="444150" y="794616"/>
                        <a:pt x="443434" y="794616"/>
                        <a:pt x="443434" y="795337"/>
                      </a:cubicBezTo>
                      <a:cubicBezTo>
                        <a:pt x="442001" y="795337"/>
                        <a:pt x="441285" y="795337"/>
                        <a:pt x="440568" y="795337"/>
                      </a:cubicBezTo>
                      <a:cubicBezTo>
                        <a:pt x="381826" y="795337"/>
                        <a:pt x="330964" y="795337"/>
                        <a:pt x="287981" y="795337"/>
                      </a:cubicBezTo>
                      <a:cubicBezTo>
                        <a:pt x="281534" y="795337"/>
                        <a:pt x="275803" y="795337"/>
                        <a:pt x="270072" y="795337"/>
                      </a:cubicBezTo>
                      <a:cubicBezTo>
                        <a:pt x="229955" y="795337"/>
                        <a:pt x="196286" y="795337"/>
                        <a:pt x="167631" y="795337"/>
                      </a:cubicBezTo>
                      <a:cubicBezTo>
                        <a:pt x="161900" y="795337"/>
                        <a:pt x="156886" y="795337"/>
                        <a:pt x="151871" y="795337"/>
                      </a:cubicBezTo>
                      <a:cubicBezTo>
                        <a:pt x="146140" y="795337"/>
                        <a:pt x="141125" y="795337"/>
                        <a:pt x="136111" y="795337"/>
                      </a:cubicBezTo>
                      <a:cubicBezTo>
                        <a:pt x="131096" y="795337"/>
                        <a:pt x="126798" y="795337"/>
                        <a:pt x="122500" y="795337"/>
                      </a:cubicBezTo>
                      <a:cubicBezTo>
                        <a:pt x="116769" y="795337"/>
                        <a:pt x="111038" y="795337"/>
                        <a:pt x="106740" y="795337"/>
                      </a:cubicBezTo>
                      <a:cubicBezTo>
                        <a:pt x="101009" y="795337"/>
                        <a:pt x="95278" y="795337"/>
                        <a:pt x="90979" y="795337"/>
                      </a:cubicBezTo>
                      <a:cubicBezTo>
                        <a:pt x="15044" y="795337"/>
                        <a:pt x="15044" y="795337"/>
                        <a:pt x="15044" y="795337"/>
                      </a:cubicBezTo>
                      <a:cubicBezTo>
                        <a:pt x="6448" y="795337"/>
                        <a:pt x="0" y="788843"/>
                        <a:pt x="0" y="779462"/>
                      </a:cubicBezTo>
                      <a:cubicBezTo>
                        <a:pt x="0" y="770803"/>
                        <a:pt x="6448" y="763587"/>
                        <a:pt x="15044" y="763587"/>
                      </a:cubicBezTo>
                      <a:close/>
                      <a:moveTo>
                        <a:pt x="601663" y="741362"/>
                      </a:moveTo>
                      <a:cubicBezTo>
                        <a:pt x="646907" y="741362"/>
                        <a:pt x="646907" y="741362"/>
                        <a:pt x="646907" y="741362"/>
                      </a:cubicBezTo>
                      <a:cubicBezTo>
                        <a:pt x="653370" y="741362"/>
                        <a:pt x="658397" y="744869"/>
                        <a:pt x="660552" y="750481"/>
                      </a:cubicBezTo>
                      <a:cubicBezTo>
                        <a:pt x="661270" y="751884"/>
                        <a:pt x="661988" y="753988"/>
                        <a:pt x="661988" y="756794"/>
                      </a:cubicBezTo>
                      <a:cubicBezTo>
                        <a:pt x="661988" y="758197"/>
                        <a:pt x="661988" y="760301"/>
                        <a:pt x="661270" y="761704"/>
                      </a:cubicBezTo>
                      <a:cubicBezTo>
                        <a:pt x="659116" y="767315"/>
                        <a:pt x="654089" y="771524"/>
                        <a:pt x="646907" y="771524"/>
                      </a:cubicBezTo>
                      <a:cubicBezTo>
                        <a:pt x="631108" y="771524"/>
                        <a:pt x="616026" y="771524"/>
                        <a:pt x="601663" y="771524"/>
                      </a:cubicBezTo>
                      <a:cubicBezTo>
                        <a:pt x="601663" y="771524"/>
                        <a:pt x="601663" y="771524"/>
                        <a:pt x="601663" y="761704"/>
                      </a:cubicBezTo>
                      <a:cubicBezTo>
                        <a:pt x="601663" y="761704"/>
                        <a:pt x="601663" y="761704"/>
                        <a:pt x="601663" y="750481"/>
                      </a:cubicBezTo>
                      <a:cubicBezTo>
                        <a:pt x="601663" y="750481"/>
                        <a:pt x="601663" y="750481"/>
                        <a:pt x="601663" y="741362"/>
                      </a:cubicBezTo>
                      <a:close/>
                      <a:moveTo>
                        <a:pt x="15044" y="661987"/>
                      </a:moveTo>
                      <a:cubicBezTo>
                        <a:pt x="42266" y="661987"/>
                        <a:pt x="67339" y="661987"/>
                        <a:pt x="90979" y="661987"/>
                      </a:cubicBezTo>
                      <a:cubicBezTo>
                        <a:pt x="95994" y="661987"/>
                        <a:pt x="101009" y="661987"/>
                        <a:pt x="106740" y="661987"/>
                      </a:cubicBezTo>
                      <a:cubicBezTo>
                        <a:pt x="111754" y="661987"/>
                        <a:pt x="116769" y="661987"/>
                        <a:pt x="122500" y="661987"/>
                      </a:cubicBezTo>
                      <a:cubicBezTo>
                        <a:pt x="126798" y="661987"/>
                        <a:pt x="131096" y="661987"/>
                        <a:pt x="136111" y="661987"/>
                      </a:cubicBezTo>
                      <a:cubicBezTo>
                        <a:pt x="141125" y="661987"/>
                        <a:pt x="146140" y="661987"/>
                        <a:pt x="151871" y="661987"/>
                      </a:cubicBezTo>
                      <a:cubicBezTo>
                        <a:pt x="156886" y="661987"/>
                        <a:pt x="161900" y="661987"/>
                        <a:pt x="167631" y="661987"/>
                      </a:cubicBezTo>
                      <a:cubicBezTo>
                        <a:pt x="181958" y="661987"/>
                        <a:pt x="195570" y="661987"/>
                        <a:pt x="209181" y="661987"/>
                      </a:cubicBezTo>
                      <a:cubicBezTo>
                        <a:pt x="229955" y="661987"/>
                        <a:pt x="249297" y="661987"/>
                        <a:pt x="266490" y="661987"/>
                      </a:cubicBezTo>
                      <a:cubicBezTo>
                        <a:pt x="272221" y="661987"/>
                        <a:pt x="277236" y="661987"/>
                        <a:pt x="282250" y="661987"/>
                      </a:cubicBezTo>
                      <a:cubicBezTo>
                        <a:pt x="287981" y="661987"/>
                        <a:pt x="292996" y="661987"/>
                        <a:pt x="298011" y="661987"/>
                      </a:cubicBezTo>
                      <a:cubicBezTo>
                        <a:pt x="303742" y="661987"/>
                        <a:pt x="308756" y="661987"/>
                        <a:pt x="313771" y="661987"/>
                      </a:cubicBezTo>
                      <a:cubicBezTo>
                        <a:pt x="319502" y="661987"/>
                        <a:pt x="324516" y="661987"/>
                        <a:pt x="329531" y="661987"/>
                      </a:cubicBezTo>
                      <a:cubicBezTo>
                        <a:pt x="334546" y="661987"/>
                        <a:pt x="338844" y="661987"/>
                        <a:pt x="343142" y="661987"/>
                      </a:cubicBezTo>
                      <a:cubicBezTo>
                        <a:pt x="348873" y="661987"/>
                        <a:pt x="354604" y="661987"/>
                        <a:pt x="358902" y="661987"/>
                      </a:cubicBezTo>
                      <a:cubicBezTo>
                        <a:pt x="364633" y="661987"/>
                        <a:pt x="370364" y="661987"/>
                        <a:pt x="374662" y="661987"/>
                      </a:cubicBezTo>
                      <a:cubicBezTo>
                        <a:pt x="440568" y="661987"/>
                        <a:pt x="440568" y="661987"/>
                        <a:pt x="440568" y="661987"/>
                      </a:cubicBezTo>
                      <a:cubicBezTo>
                        <a:pt x="447016" y="661987"/>
                        <a:pt x="452030" y="665494"/>
                        <a:pt x="454179" y="670404"/>
                      </a:cubicBezTo>
                      <a:cubicBezTo>
                        <a:pt x="455612" y="672509"/>
                        <a:pt x="455612" y="674613"/>
                        <a:pt x="455612" y="677419"/>
                      </a:cubicBezTo>
                      <a:cubicBezTo>
                        <a:pt x="455612" y="685836"/>
                        <a:pt x="449881" y="692149"/>
                        <a:pt x="440568" y="692149"/>
                      </a:cubicBezTo>
                      <a:cubicBezTo>
                        <a:pt x="417645" y="692149"/>
                        <a:pt x="395437" y="692149"/>
                        <a:pt x="374662" y="692149"/>
                      </a:cubicBezTo>
                      <a:cubicBezTo>
                        <a:pt x="369648" y="692149"/>
                        <a:pt x="364633" y="692149"/>
                        <a:pt x="358902" y="692149"/>
                      </a:cubicBezTo>
                      <a:cubicBezTo>
                        <a:pt x="353888" y="692149"/>
                        <a:pt x="348873" y="692149"/>
                        <a:pt x="343142" y="692149"/>
                      </a:cubicBezTo>
                      <a:cubicBezTo>
                        <a:pt x="338844" y="692149"/>
                        <a:pt x="334546" y="692149"/>
                        <a:pt x="329531" y="692149"/>
                      </a:cubicBezTo>
                      <a:cubicBezTo>
                        <a:pt x="324516" y="692149"/>
                        <a:pt x="319502" y="692149"/>
                        <a:pt x="313771" y="692149"/>
                      </a:cubicBezTo>
                      <a:cubicBezTo>
                        <a:pt x="308756" y="692149"/>
                        <a:pt x="303742" y="692149"/>
                        <a:pt x="298011" y="692149"/>
                      </a:cubicBezTo>
                      <a:cubicBezTo>
                        <a:pt x="292996" y="692149"/>
                        <a:pt x="287981" y="692149"/>
                        <a:pt x="282250" y="692149"/>
                      </a:cubicBezTo>
                      <a:cubicBezTo>
                        <a:pt x="277236" y="692149"/>
                        <a:pt x="272221" y="692149"/>
                        <a:pt x="266490" y="692149"/>
                      </a:cubicBezTo>
                      <a:cubicBezTo>
                        <a:pt x="227806" y="692149"/>
                        <a:pt x="194853" y="692149"/>
                        <a:pt x="167631" y="692149"/>
                      </a:cubicBezTo>
                      <a:cubicBezTo>
                        <a:pt x="161900" y="692149"/>
                        <a:pt x="156886" y="692149"/>
                        <a:pt x="151871" y="692149"/>
                      </a:cubicBezTo>
                      <a:cubicBezTo>
                        <a:pt x="146140" y="692149"/>
                        <a:pt x="141125" y="692149"/>
                        <a:pt x="136111" y="692149"/>
                      </a:cubicBezTo>
                      <a:cubicBezTo>
                        <a:pt x="131096" y="692149"/>
                        <a:pt x="126798" y="692149"/>
                        <a:pt x="122500" y="692149"/>
                      </a:cubicBezTo>
                      <a:cubicBezTo>
                        <a:pt x="116769" y="692149"/>
                        <a:pt x="111038" y="692149"/>
                        <a:pt x="106740" y="692149"/>
                      </a:cubicBezTo>
                      <a:cubicBezTo>
                        <a:pt x="101009" y="692149"/>
                        <a:pt x="95278" y="692149"/>
                        <a:pt x="90979" y="692149"/>
                      </a:cubicBezTo>
                      <a:cubicBezTo>
                        <a:pt x="15044" y="692149"/>
                        <a:pt x="15044" y="692149"/>
                        <a:pt x="15044" y="692149"/>
                      </a:cubicBezTo>
                      <a:cubicBezTo>
                        <a:pt x="6448" y="692149"/>
                        <a:pt x="0" y="685836"/>
                        <a:pt x="0" y="677419"/>
                      </a:cubicBezTo>
                      <a:cubicBezTo>
                        <a:pt x="0" y="669002"/>
                        <a:pt x="6448" y="661987"/>
                        <a:pt x="15044" y="661987"/>
                      </a:cubicBezTo>
                      <a:close/>
                      <a:moveTo>
                        <a:pt x="601663" y="638175"/>
                      </a:moveTo>
                      <a:cubicBezTo>
                        <a:pt x="646907" y="638175"/>
                        <a:pt x="646907" y="638175"/>
                        <a:pt x="646907" y="638175"/>
                      </a:cubicBezTo>
                      <a:cubicBezTo>
                        <a:pt x="653370" y="638175"/>
                        <a:pt x="658397" y="641783"/>
                        <a:pt x="660552" y="646834"/>
                      </a:cubicBezTo>
                      <a:cubicBezTo>
                        <a:pt x="661270" y="648999"/>
                        <a:pt x="661988" y="651885"/>
                        <a:pt x="661988" y="654050"/>
                      </a:cubicBezTo>
                      <a:cubicBezTo>
                        <a:pt x="661988" y="663431"/>
                        <a:pt x="655525" y="669925"/>
                        <a:pt x="646907" y="669925"/>
                      </a:cubicBezTo>
                      <a:cubicBezTo>
                        <a:pt x="631108" y="669925"/>
                        <a:pt x="616026" y="669925"/>
                        <a:pt x="601663" y="669925"/>
                      </a:cubicBezTo>
                      <a:cubicBezTo>
                        <a:pt x="601663" y="669925"/>
                        <a:pt x="601663" y="669925"/>
                        <a:pt x="601663" y="646834"/>
                      </a:cubicBezTo>
                      <a:cubicBezTo>
                        <a:pt x="601663" y="646834"/>
                        <a:pt x="601663" y="646834"/>
                        <a:pt x="601663" y="638175"/>
                      </a:cubicBezTo>
                      <a:close/>
                      <a:moveTo>
                        <a:pt x="808038" y="615950"/>
                      </a:moveTo>
                      <a:cubicBezTo>
                        <a:pt x="853926" y="615950"/>
                        <a:pt x="853926" y="615950"/>
                        <a:pt x="853926" y="615950"/>
                      </a:cubicBezTo>
                      <a:cubicBezTo>
                        <a:pt x="863395" y="615950"/>
                        <a:pt x="869950" y="623334"/>
                        <a:pt x="869950" y="631456"/>
                      </a:cubicBezTo>
                      <a:cubicBezTo>
                        <a:pt x="869950" y="640316"/>
                        <a:pt x="863395" y="647700"/>
                        <a:pt x="853926" y="647700"/>
                      </a:cubicBezTo>
                      <a:cubicBezTo>
                        <a:pt x="838630" y="647700"/>
                        <a:pt x="823334" y="647700"/>
                        <a:pt x="808038" y="647700"/>
                      </a:cubicBezTo>
                      <a:cubicBezTo>
                        <a:pt x="808038" y="647700"/>
                        <a:pt x="808038" y="647700"/>
                        <a:pt x="808038" y="615950"/>
                      </a:cubicBezTo>
                      <a:close/>
                      <a:moveTo>
                        <a:pt x="15044" y="558800"/>
                      </a:moveTo>
                      <a:cubicBezTo>
                        <a:pt x="42266" y="558800"/>
                        <a:pt x="67339" y="558800"/>
                        <a:pt x="90979" y="558800"/>
                      </a:cubicBezTo>
                      <a:cubicBezTo>
                        <a:pt x="95994" y="558800"/>
                        <a:pt x="101009" y="558800"/>
                        <a:pt x="106740" y="558800"/>
                      </a:cubicBezTo>
                      <a:cubicBezTo>
                        <a:pt x="111754" y="558800"/>
                        <a:pt x="116769" y="558800"/>
                        <a:pt x="122500" y="558800"/>
                      </a:cubicBezTo>
                      <a:cubicBezTo>
                        <a:pt x="126798" y="558800"/>
                        <a:pt x="131096" y="558800"/>
                        <a:pt x="136111" y="558800"/>
                      </a:cubicBezTo>
                      <a:cubicBezTo>
                        <a:pt x="141125" y="558800"/>
                        <a:pt x="146140" y="558800"/>
                        <a:pt x="151871" y="558800"/>
                      </a:cubicBezTo>
                      <a:cubicBezTo>
                        <a:pt x="156886" y="558800"/>
                        <a:pt x="161900" y="558800"/>
                        <a:pt x="167631" y="558800"/>
                      </a:cubicBezTo>
                      <a:cubicBezTo>
                        <a:pt x="181958" y="558800"/>
                        <a:pt x="195570" y="558800"/>
                        <a:pt x="209181" y="558800"/>
                      </a:cubicBezTo>
                      <a:cubicBezTo>
                        <a:pt x="229955" y="558800"/>
                        <a:pt x="249297" y="558800"/>
                        <a:pt x="266490" y="558800"/>
                      </a:cubicBezTo>
                      <a:cubicBezTo>
                        <a:pt x="272221" y="558800"/>
                        <a:pt x="277236" y="558800"/>
                        <a:pt x="282250" y="558800"/>
                      </a:cubicBezTo>
                      <a:cubicBezTo>
                        <a:pt x="287981" y="558800"/>
                        <a:pt x="292996" y="558800"/>
                        <a:pt x="298011" y="558800"/>
                      </a:cubicBezTo>
                      <a:cubicBezTo>
                        <a:pt x="303742" y="558800"/>
                        <a:pt x="308756" y="558800"/>
                        <a:pt x="313771" y="558800"/>
                      </a:cubicBezTo>
                      <a:cubicBezTo>
                        <a:pt x="319502" y="558800"/>
                        <a:pt x="324516" y="558800"/>
                        <a:pt x="329531" y="558800"/>
                      </a:cubicBezTo>
                      <a:cubicBezTo>
                        <a:pt x="334546" y="558800"/>
                        <a:pt x="338844" y="558800"/>
                        <a:pt x="343142" y="558800"/>
                      </a:cubicBezTo>
                      <a:cubicBezTo>
                        <a:pt x="348873" y="558800"/>
                        <a:pt x="354604" y="558800"/>
                        <a:pt x="358902" y="558800"/>
                      </a:cubicBezTo>
                      <a:cubicBezTo>
                        <a:pt x="364633" y="558800"/>
                        <a:pt x="370364" y="558800"/>
                        <a:pt x="374662" y="558800"/>
                      </a:cubicBezTo>
                      <a:cubicBezTo>
                        <a:pt x="440568" y="558800"/>
                        <a:pt x="440568" y="558800"/>
                        <a:pt x="440568" y="558800"/>
                      </a:cubicBezTo>
                      <a:cubicBezTo>
                        <a:pt x="447016" y="558800"/>
                        <a:pt x="452030" y="562391"/>
                        <a:pt x="454179" y="567418"/>
                      </a:cubicBezTo>
                      <a:cubicBezTo>
                        <a:pt x="455612" y="569572"/>
                        <a:pt x="455612" y="571727"/>
                        <a:pt x="455612" y="573881"/>
                      </a:cubicBezTo>
                      <a:cubicBezTo>
                        <a:pt x="455612" y="581781"/>
                        <a:pt x="449881" y="588962"/>
                        <a:pt x="440568" y="588962"/>
                      </a:cubicBezTo>
                      <a:cubicBezTo>
                        <a:pt x="417645" y="588962"/>
                        <a:pt x="395437" y="588962"/>
                        <a:pt x="374662" y="588962"/>
                      </a:cubicBezTo>
                      <a:cubicBezTo>
                        <a:pt x="369648" y="588962"/>
                        <a:pt x="364633" y="588962"/>
                        <a:pt x="358902" y="588962"/>
                      </a:cubicBezTo>
                      <a:cubicBezTo>
                        <a:pt x="353888" y="588962"/>
                        <a:pt x="348873" y="588962"/>
                        <a:pt x="343142" y="588962"/>
                      </a:cubicBezTo>
                      <a:cubicBezTo>
                        <a:pt x="338844" y="588962"/>
                        <a:pt x="334546" y="588962"/>
                        <a:pt x="329531" y="588962"/>
                      </a:cubicBezTo>
                      <a:cubicBezTo>
                        <a:pt x="324516" y="588962"/>
                        <a:pt x="319502" y="588962"/>
                        <a:pt x="313771" y="588962"/>
                      </a:cubicBezTo>
                      <a:cubicBezTo>
                        <a:pt x="308756" y="588962"/>
                        <a:pt x="303742" y="588962"/>
                        <a:pt x="298011" y="588962"/>
                      </a:cubicBezTo>
                      <a:cubicBezTo>
                        <a:pt x="292996" y="588962"/>
                        <a:pt x="287981" y="588962"/>
                        <a:pt x="282250" y="588962"/>
                      </a:cubicBezTo>
                      <a:cubicBezTo>
                        <a:pt x="277236" y="588962"/>
                        <a:pt x="272221" y="588962"/>
                        <a:pt x="266490" y="588962"/>
                      </a:cubicBezTo>
                      <a:cubicBezTo>
                        <a:pt x="227806" y="588962"/>
                        <a:pt x="194853" y="588962"/>
                        <a:pt x="167631" y="588962"/>
                      </a:cubicBezTo>
                      <a:cubicBezTo>
                        <a:pt x="161900" y="588962"/>
                        <a:pt x="156886" y="588962"/>
                        <a:pt x="151871" y="588962"/>
                      </a:cubicBezTo>
                      <a:cubicBezTo>
                        <a:pt x="146140" y="588962"/>
                        <a:pt x="141125" y="588962"/>
                        <a:pt x="136111" y="588962"/>
                      </a:cubicBezTo>
                      <a:cubicBezTo>
                        <a:pt x="131096" y="588962"/>
                        <a:pt x="126798" y="588962"/>
                        <a:pt x="122500" y="588962"/>
                      </a:cubicBezTo>
                      <a:cubicBezTo>
                        <a:pt x="116769" y="588962"/>
                        <a:pt x="111038" y="588962"/>
                        <a:pt x="106740" y="588962"/>
                      </a:cubicBezTo>
                      <a:cubicBezTo>
                        <a:pt x="101009" y="588962"/>
                        <a:pt x="95278" y="588962"/>
                        <a:pt x="90979" y="588962"/>
                      </a:cubicBezTo>
                      <a:cubicBezTo>
                        <a:pt x="15044" y="588962"/>
                        <a:pt x="15044" y="588962"/>
                        <a:pt x="15044" y="588962"/>
                      </a:cubicBezTo>
                      <a:cubicBezTo>
                        <a:pt x="6448" y="588962"/>
                        <a:pt x="0" y="581781"/>
                        <a:pt x="0" y="573881"/>
                      </a:cubicBezTo>
                      <a:cubicBezTo>
                        <a:pt x="0" y="565982"/>
                        <a:pt x="6448" y="558800"/>
                        <a:pt x="15044" y="558800"/>
                      </a:cubicBezTo>
                      <a:close/>
                      <a:moveTo>
                        <a:pt x="601663" y="536575"/>
                      </a:moveTo>
                      <a:cubicBezTo>
                        <a:pt x="646907" y="536575"/>
                        <a:pt x="646907" y="536575"/>
                        <a:pt x="646907" y="536575"/>
                      </a:cubicBezTo>
                      <a:cubicBezTo>
                        <a:pt x="653370" y="536575"/>
                        <a:pt x="658397" y="540082"/>
                        <a:pt x="660552" y="544992"/>
                      </a:cubicBezTo>
                      <a:cubicBezTo>
                        <a:pt x="661270" y="547097"/>
                        <a:pt x="661988" y="549201"/>
                        <a:pt x="661988" y="552007"/>
                      </a:cubicBezTo>
                      <a:cubicBezTo>
                        <a:pt x="661988" y="559723"/>
                        <a:pt x="655525" y="566737"/>
                        <a:pt x="646907" y="566737"/>
                      </a:cubicBezTo>
                      <a:cubicBezTo>
                        <a:pt x="631108" y="566737"/>
                        <a:pt x="616026" y="566737"/>
                        <a:pt x="601663" y="566737"/>
                      </a:cubicBezTo>
                      <a:cubicBezTo>
                        <a:pt x="601663" y="566737"/>
                        <a:pt x="601663" y="566737"/>
                        <a:pt x="601663" y="544992"/>
                      </a:cubicBezTo>
                      <a:cubicBezTo>
                        <a:pt x="601663" y="544992"/>
                        <a:pt x="601663" y="544992"/>
                        <a:pt x="601663" y="536575"/>
                      </a:cubicBezTo>
                      <a:close/>
                      <a:moveTo>
                        <a:pt x="808038" y="512762"/>
                      </a:moveTo>
                      <a:cubicBezTo>
                        <a:pt x="853926" y="512762"/>
                        <a:pt x="853926" y="512762"/>
                        <a:pt x="853926" y="512762"/>
                      </a:cubicBezTo>
                      <a:cubicBezTo>
                        <a:pt x="863395" y="512762"/>
                        <a:pt x="869950" y="519978"/>
                        <a:pt x="869950" y="528637"/>
                      </a:cubicBezTo>
                      <a:cubicBezTo>
                        <a:pt x="869950" y="538018"/>
                        <a:pt x="863395" y="544512"/>
                        <a:pt x="853926" y="544512"/>
                      </a:cubicBezTo>
                      <a:cubicBezTo>
                        <a:pt x="838630" y="544512"/>
                        <a:pt x="823334" y="544512"/>
                        <a:pt x="808038" y="544512"/>
                      </a:cubicBezTo>
                      <a:cubicBezTo>
                        <a:pt x="808038" y="544512"/>
                        <a:pt x="808038" y="544512"/>
                        <a:pt x="808038" y="512762"/>
                      </a:cubicBezTo>
                      <a:close/>
                      <a:moveTo>
                        <a:pt x="15044" y="455612"/>
                      </a:moveTo>
                      <a:cubicBezTo>
                        <a:pt x="42266" y="455612"/>
                        <a:pt x="67339" y="455612"/>
                        <a:pt x="90979" y="455612"/>
                      </a:cubicBezTo>
                      <a:cubicBezTo>
                        <a:pt x="95994" y="455612"/>
                        <a:pt x="101009" y="455612"/>
                        <a:pt x="106740" y="455612"/>
                      </a:cubicBezTo>
                      <a:cubicBezTo>
                        <a:pt x="111754" y="455612"/>
                        <a:pt x="116769" y="455612"/>
                        <a:pt x="122500" y="455612"/>
                      </a:cubicBezTo>
                      <a:cubicBezTo>
                        <a:pt x="126798" y="455612"/>
                        <a:pt x="131096" y="455612"/>
                        <a:pt x="136111" y="455612"/>
                      </a:cubicBezTo>
                      <a:cubicBezTo>
                        <a:pt x="141125" y="455612"/>
                        <a:pt x="146140" y="455612"/>
                        <a:pt x="151871" y="455612"/>
                      </a:cubicBezTo>
                      <a:cubicBezTo>
                        <a:pt x="156886" y="455612"/>
                        <a:pt x="161900" y="455612"/>
                        <a:pt x="167631" y="455612"/>
                      </a:cubicBezTo>
                      <a:cubicBezTo>
                        <a:pt x="181958" y="455612"/>
                        <a:pt x="195570" y="455612"/>
                        <a:pt x="208464" y="455612"/>
                      </a:cubicBezTo>
                      <a:cubicBezTo>
                        <a:pt x="229955" y="455612"/>
                        <a:pt x="249297" y="455612"/>
                        <a:pt x="266490" y="455612"/>
                      </a:cubicBezTo>
                      <a:cubicBezTo>
                        <a:pt x="272221" y="455612"/>
                        <a:pt x="277236" y="455612"/>
                        <a:pt x="282250" y="455612"/>
                      </a:cubicBezTo>
                      <a:cubicBezTo>
                        <a:pt x="287981" y="455612"/>
                        <a:pt x="292996" y="455612"/>
                        <a:pt x="298011" y="455612"/>
                      </a:cubicBezTo>
                      <a:cubicBezTo>
                        <a:pt x="303742" y="455612"/>
                        <a:pt x="308756" y="455612"/>
                        <a:pt x="313771" y="455612"/>
                      </a:cubicBezTo>
                      <a:cubicBezTo>
                        <a:pt x="319502" y="455612"/>
                        <a:pt x="324516" y="455612"/>
                        <a:pt x="329531" y="455612"/>
                      </a:cubicBezTo>
                      <a:cubicBezTo>
                        <a:pt x="334546" y="455612"/>
                        <a:pt x="338844" y="455612"/>
                        <a:pt x="343142" y="455612"/>
                      </a:cubicBezTo>
                      <a:cubicBezTo>
                        <a:pt x="348873" y="455612"/>
                        <a:pt x="354604" y="455612"/>
                        <a:pt x="358902" y="455612"/>
                      </a:cubicBezTo>
                      <a:cubicBezTo>
                        <a:pt x="364633" y="455612"/>
                        <a:pt x="370364" y="455612"/>
                        <a:pt x="374662" y="455612"/>
                      </a:cubicBezTo>
                      <a:cubicBezTo>
                        <a:pt x="440568" y="455612"/>
                        <a:pt x="440568" y="455612"/>
                        <a:pt x="440568" y="455612"/>
                      </a:cubicBezTo>
                      <a:cubicBezTo>
                        <a:pt x="447016" y="455612"/>
                        <a:pt x="452030" y="459119"/>
                        <a:pt x="454179" y="464029"/>
                      </a:cubicBezTo>
                      <a:cubicBezTo>
                        <a:pt x="455612" y="466134"/>
                        <a:pt x="455612" y="468238"/>
                        <a:pt x="455612" y="471044"/>
                      </a:cubicBezTo>
                      <a:cubicBezTo>
                        <a:pt x="455612" y="478760"/>
                        <a:pt x="449881" y="485774"/>
                        <a:pt x="440568" y="485774"/>
                      </a:cubicBezTo>
                      <a:cubicBezTo>
                        <a:pt x="417645" y="485774"/>
                        <a:pt x="395437" y="485774"/>
                        <a:pt x="374662" y="485774"/>
                      </a:cubicBezTo>
                      <a:cubicBezTo>
                        <a:pt x="369648" y="485774"/>
                        <a:pt x="364633" y="485774"/>
                        <a:pt x="358902" y="485774"/>
                      </a:cubicBezTo>
                      <a:cubicBezTo>
                        <a:pt x="353888" y="485774"/>
                        <a:pt x="348873" y="485774"/>
                        <a:pt x="343142" y="485774"/>
                      </a:cubicBezTo>
                      <a:cubicBezTo>
                        <a:pt x="338844" y="485774"/>
                        <a:pt x="334546" y="485774"/>
                        <a:pt x="329531" y="485774"/>
                      </a:cubicBezTo>
                      <a:cubicBezTo>
                        <a:pt x="324516" y="485774"/>
                        <a:pt x="319502" y="485774"/>
                        <a:pt x="313771" y="485774"/>
                      </a:cubicBezTo>
                      <a:cubicBezTo>
                        <a:pt x="308756" y="485774"/>
                        <a:pt x="303742" y="485774"/>
                        <a:pt x="298011" y="485774"/>
                      </a:cubicBezTo>
                      <a:cubicBezTo>
                        <a:pt x="292996" y="485774"/>
                        <a:pt x="287981" y="485774"/>
                        <a:pt x="282250" y="485774"/>
                      </a:cubicBezTo>
                      <a:cubicBezTo>
                        <a:pt x="277236" y="485774"/>
                        <a:pt x="272221" y="485774"/>
                        <a:pt x="266490" y="485774"/>
                      </a:cubicBezTo>
                      <a:cubicBezTo>
                        <a:pt x="227806" y="485774"/>
                        <a:pt x="194853" y="485774"/>
                        <a:pt x="167631" y="485774"/>
                      </a:cubicBezTo>
                      <a:cubicBezTo>
                        <a:pt x="161900" y="485774"/>
                        <a:pt x="156886" y="485774"/>
                        <a:pt x="151871" y="485774"/>
                      </a:cubicBezTo>
                      <a:cubicBezTo>
                        <a:pt x="146140" y="485774"/>
                        <a:pt x="141125" y="485774"/>
                        <a:pt x="136111" y="485774"/>
                      </a:cubicBezTo>
                      <a:cubicBezTo>
                        <a:pt x="131096" y="485774"/>
                        <a:pt x="126798" y="485774"/>
                        <a:pt x="122500" y="485774"/>
                      </a:cubicBezTo>
                      <a:cubicBezTo>
                        <a:pt x="116769" y="485774"/>
                        <a:pt x="111038" y="485774"/>
                        <a:pt x="106740" y="485774"/>
                      </a:cubicBezTo>
                      <a:cubicBezTo>
                        <a:pt x="101009" y="485774"/>
                        <a:pt x="95278" y="485774"/>
                        <a:pt x="90979" y="485774"/>
                      </a:cubicBezTo>
                      <a:cubicBezTo>
                        <a:pt x="15044" y="485774"/>
                        <a:pt x="15044" y="485774"/>
                        <a:pt x="15044" y="485774"/>
                      </a:cubicBezTo>
                      <a:cubicBezTo>
                        <a:pt x="6448" y="485774"/>
                        <a:pt x="0" y="478760"/>
                        <a:pt x="0" y="471044"/>
                      </a:cubicBezTo>
                      <a:cubicBezTo>
                        <a:pt x="0" y="462627"/>
                        <a:pt x="6448" y="455612"/>
                        <a:pt x="15044" y="455612"/>
                      </a:cubicBezTo>
                      <a:close/>
                      <a:moveTo>
                        <a:pt x="601663" y="433387"/>
                      </a:moveTo>
                      <a:cubicBezTo>
                        <a:pt x="646907" y="433387"/>
                        <a:pt x="646907" y="433387"/>
                        <a:pt x="646907" y="433387"/>
                      </a:cubicBezTo>
                      <a:cubicBezTo>
                        <a:pt x="653370" y="433387"/>
                        <a:pt x="658397" y="436978"/>
                        <a:pt x="660552" y="442005"/>
                      </a:cubicBezTo>
                      <a:cubicBezTo>
                        <a:pt x="661270" y="444159"/>
                        <a:pt x="661988" y="446314"/>
                        <a:pt x="661988" y="448468"/>
                      </a:cubicBezTo>
                      <a:cubicBezTo>
                        <a:pt x="661988" y="456368"/>
                        <a:pt x="655525" y="463549"/>
                        <a:pt x="646907" y="463549"/>
                      </a:cubicBezTo>
                      <a:cubicBezTo>
                        <a:pt x="631108" y="463549"/>
                        <a:pt x="616026" y="463549"/>
                        <a:pt x="601663" y="463549"/>
                      </a:cubicBezTo>
                      <a:cubicBezTo>
                        <a:pt x="601663" y="463549"/>
                        <a:pt x="601663" y="463549"/>
                        <a:pt x="601663" y="442005"/>
                      </a:cubicBezTo>
                      <a:cubicBezTo>
                        <a:pt x="601663" y="442005"/>
                        <a:pt x="601663" y="442005"/>
                        <a:pt x="601663" y="433387"/>
                      </a:cubicBezTo>
                      <a:close/>
                      <a:moveTo>
                        <a:pt x="808038" y="411162"/>
                      </a:moveTo>
                      <a:cubicBezTo>
                        <a:pt x="853926" y="411162"/>
                        <a:pt x="853926" y="411162"/>
                        <a:pt x="853926" y="411162"/>
                      </a:cubicBezTo>
                      <a:cubicBezTo>
                        <a:pt x="863395" y="411162"/>
                        <a:pt x="869950" y="418177"/>
                        <a:pt x="869950" y="425892"/>
                      </a:cubicBezTo>
                      <a:cubicBezTo>
                        <a:pt x="869950" y="434310"/>
                        <a:pt x="863395" y="441324"/>
                        <a:pt x="853926" y="441324"/>
                      </a:cubicBezTo>
                      <a:cubicBezTo>
                        <a:pt x="838630" y="441324"/>
                        <a:pt x="823334" y="441324"/>
                        <a:pt x="808038" y="441324"/>
                      </a:cubicBezTo>
                      <a:cubicBezTo>
                        <a:pt x="808038" y="441324"/>
                        <a:pt x="808038" y="441324"/>
                        <a:pt x="808038" y="411162"/>
                      </a:cubicBezTo>
                      <a:close/>
                      <a:moveTo>
                        <a:pt x="15044" y="352425"/>
                      </a:moveTo>
                      <a:cubicBezTo>
                        <a:pt x="42266" y="352425"/>
                        <a:pt x="67339" y="352425"/>
                        <a:pt x="90979" y="352425"/>
                      </a:cubicBezTo>
                      <a:cubicBezTo>
                        <a:pt x="95994" y="352425"/>
                        <a:pt x="101009" y="352425"/>
                        <a:pt x="106740" y="352425"/>
                      </a:cubicBezTo>
                      <a:cubicBezTo>
                        <a:pt x="111754" y="352425"/>
                        <a:pt x="116769" y="352425"/>
                        <a:pt x="122500" y="352425"/>
                      </a:cubicBezTo>
                      <a:cubicBezTo>
                        <a:pt x="126798" y="352425"/>
                        <a:pt x="131096" y="352425"/>
                        <a:pt x="136111" y="352425"/>
                      </a:cubicBezTo>
                      <a:cubicBezTo>
                        <a:pt x="141125" y="352425"/>
                        <a:pt x="146140" y="352425"/>
                        <a:pt x="151871" y="352425"/>
                      </a:cubicBezTo>
                      <a:cubicBezTo>
                        <a:pt x="156886" y="352425"/>
                        <a:pt x="161900" y="352425"/>
                        <a:pt x="167631" y="352425"/>
                      </a:cubicBezTo>
                      <a:cubicBezTo>
                        <a:pt x="181958" y="352425"/>
                        <a:pt x="195570" y="352425"/>
                        <a:pt x="209181" y="352425"/>
                      </a:cubicBezTo>
                      <a:cubicBezTo>
                        <a:pt x="229955" y="352425"/>
                        <a:pt x="249297" y="352425"/>
                        <a:pt x="266490" y="352425"/>
                      </a:cubicBezTo>
                      <a:cubicBezTo>
                        <a:pt x="272221" y="352425"/>
                        <a:pt x="277236" y="352425"/>
                        <a:pt x="282250" y="352425"/>
                      </a:cubicBezTo>
                      <a:cubicBezTo>
                        <a:pt x="287981" y="352425"/>
                        <a:pt x="292996" y="352425"/>
                        <a:pt x="298011" y="352425"/>
                      </a:cubicBezTo>
                      <a:cubicBezTo>
                        <a:pt x="303742" y="352425"/>
                        <a:pt x="308756" y="352425"/>
                        <a:pt x="313771" y="352425"/>
                      </a:cubicBezTo>
                      <a:cubicBezTo>
                        <a:pt x="319502" y="352425"/>
                        <a:pt x="324516" y="352425"/>
                        <a:pt x="329531" y="352425"/>
                      </a:cubicBezTo>
                      <a:cubicBezTo>
                        <a:pt x="334546" y="352425"/>
                        <a:pt x="338844" y="352425"/>
                        <a:pt x="343142" y="352425"/>
                      </a:cubicBezTo>
                      <a:cubicBezTo>
                        <a:pt x="348873" y="352425"/>
                        <a:pt x="354604" y="352425"/>
                        <a:pt x="358902" y="352425"/>
                      </a:cubicBezTo>
                      <a:cubicBezTo>
                        <a:pt x="364633" y="352425"/>
                        <a:pt x="370364" y="352425"/>
                        <a:pt x="374662" y="352425"/>
                      </a:cubicBezTo>
                      <a:cubicBezTo>
                        <a:pt x="440568" y="352425"/>
                        <a:pt x="440568" y="352425"/>
                        <a:pt x="440568" y="352425"/>
                      </a:cubicBezTo>
                      <a:cubicBezTo>
                        <a:pt x="447016" y="352425"/>
                        <a:pt x="452030" y="356033"/>
                        <a:pt x="454179" y="361084"/>
                      </a:cubicBezTo>
                      <a:cubicBezTo>
                        <a:pt x="455612" y="363249"/>
                        <a:pt x="455612" y="366135"/>
                        <a:pt x="455612" y="368300"/>
                      </a:cubicBezTo>
                      <a:cubicBezTo>
                        <a:pt x="455612" y="376959"/>
                        <a:pt x="449881" y="384175"/>
                        <a:pt x="440568" y="384175"/>
                      </a:cubicBezTo>
                      <a:cubicBezTo>
                        <a:pt x="417645" y="384175"/>
                        <a:pt x="395437" y="384175"/>
                        <a:pt x="374662" y="384175"/>
                      </a:cubicBezTo>
                      <a:cubicBezTo>
                        <a:pt x="369648" y="384175"/>
                        <a:pt x="364633" y="384175"/>
                        <a:pt x="358902" y="384175"/>
                      </a:cubicBezTo>
                      <a:cubicBezTo>
                        <a:pt x="353888" y="384175"/>
                        <a:pt x="348873" y="384175"/>
                        <a:pt x="343142" y="384175"/>
                      </a:cubicBezTo>
                      <a:cubicBezTo>
                        <a:pt x="338844" y="384175"/>
                        <a:pt x="334546" y="384175"/>
                        <a:pt x="329531" y="384175"/>
                      </a:cubicBezTo>
                      <a:cubicBezTo>
                        <a:pt x="324516" y="384175"/>
                        <a:pt x="319502" y="384175"/>
                        <a:pt x="313771" y="384175"/>
                      </a:cubicBezTo>
                      <a:cubicBezTo>
                        <a:pt x="308756" y="384175"/>
                        <a:pt x="303742" y="384175"/>
                        <a:pt x="298011" y="384175"/>
                      </a:cubicBezTo>
                      <a:cubicBezTo>
                        <a:pt x="292996" y="384175"/>
                        <a:pt x="287981" y="384175"/>
                        <a:pt x="282250" y="384175"/>
                      </a:cubicBezTo>
                      <a:cubicBezTo>
                        <a:pt x="277236" y="384175"/>
                        <a:pt x="272221" y="384175"/>
                        <a:pt x="266490" y="384175"/>
                      </a:cubicBezTo>
                      <a:cubicBezTo>
                        <a:pt x="227806" y="384175"/>
                        <a:pt x="194853" y="384175"/>
                        <a:pt x="167631" y="384175"/>
                      </a:cubicBezTo>
                      <a:cubicBezTo>
                        <a:pt x="161900" y="384175"/>
                        <a:pt x="156886" y="384175"/>
                        <a:pt x="151871" y="384175"/>
                      </a:cubicBezTo>
                      <a:cubicBezTo>
                        <a:pt x="146140" y="384175"/>
                        <a:pt x="141125" y="384175"/>
                        <a:pt x="136111" y="384175"/>
                      </a:cubicBezTo>
                      <a:cubicBezTo>
                        <a:pt x="131096" y="384175"/>
                        <a:pt x="126798" y="384175"/>
                        <a:pt x="122500" y="384175"/>
                      </a:cubicBezTo>
                      <a:cubicBezTo>
                        <a:pt x="116769" y="384175"/>
                        <a:pt x="111038" y="384175"/>
                        <a:pt x="106740" y="384175"/>
                      </a:cubicBezTo>
                      <a:cubicBezTo>
                        <a:pt x="101009" y="384175"/>
                        <a:pt x="95278" y="384175"/>
                        <a:pt x="90979" y="384175"/>
                      </a:cubicBezTo>
                      <a:cubicBezTo>
                        <a:pt x="15044" y="384175"/>
                        <a:pt x="15044" y="384175"/>
                        <a:pt x="15044" y="384175"/>
                      </a:cubicBezTo>
                      <a:cubicBezTo>
                        <a:pt x="6448" y="384175"/>
                        <a:pt x="0" y="376959"/>
                        <a:pt x="0" y="368300"/>
                      </a:cubicBezTo>
                      <a:cubicBezTo>
                        <a:pt x="0" y="359641"/>
                        <a:pt x="6448" y="352425"/>
                        <a:pt x="15044" y="352425"/>
                      </a:cubicBezTo>
                      <a:close/>
                      <a:moveTo>
                        <a:pt x="601663" y="330200"/>
                      </a:moveTo>
                      <a:cubicBezTo>
                        <a:pt x="646907" y="330200"/>
                        <a:pt x="646907" y="330200"/>
                        <a:pt x="646907" y="330200"/>
                      </a:cubicBezTo>
                      <a:cubicBezTo>
                        <a:pt x="653370" y="330200"/>
                        <a:pt x="658397" y="333707"/>
                        <a:pt x="660552" y="338617"/>
                      </a:cubicBezTo>
                      <a:cubicBezTo>
                        <a:pt x="661270" y="340722"/>
                        <a:pt x="661988" y="342826"/>
                        <a:pt x="661988" y="344930"/>
                      </a:cubicBezTo>
                      <a:cubicBezTo>
                        <a:pt x="661988" y="353348"/>
                        <a:pt x="655525" y="360362"/>
                        <a:pt x="646907" y="360362"/>
                      </a:cubicBezTo>
                      <a:cubicBezTo>
                        <a:pt x="631108" y="360362"/>
                        <a:pt x="616026" y="360362"/>
                        <a:pt x="601663" y="360362"/>
                      </a:cubicBezTo>
                      <a:cubicBezTo>
                        <a:pt x="601663" y="360362"/>
                        <a:pt x="601663" y="360362"/>
                        <a:pt x="601663" y="338617"/>
                      </a:cubicBezTo>
                      <a:cubicBezTo>
                        <a:pt x="601663" y="338617"/>
                        <a:pt x="601663" y="338617"/>
                        <a:pt x="601663" y="330200"/>
                      </a:cubicBezTo>
                      <a:close/>
                      <a:moveTo>
                        <a:pt x="808038" y="307975"/>
                      </a:moveTo>
                      <a:cubicBezTo>
                        <a:pt x="853926" y="307975"/>
                        <a:pt x="853926" y="307975"/>
                        <a:pt x="853926" y="307975"/>
                      </a:cubicBezTo>
                      <a:cubicBezTo>
                        <a:pt x="863395" y="307975"/>
                        <a:pt x="869950" y="315156"/>
                        <a:pt x="869950" y="323056"/>
                      </a:cubicBezTo>
                      <a:cubicBezTo>
                        <a:pt x="869950" y="330955"/>
                        <a:pt x="863395" y="338137"/>
                        <a:pt x="853926" y="338137"/>
                      </a:cubicBezTo>
                      <a:cubicBezTo>
                        <a:pt x="838630" y="338137"/>
                        <a:pt x="823334" y="338137"/>
                        <a:pt x="808038" y="338137"/>
                      </a:cubicBezTo>
                      <a:cubicBezTo>
                        <a:pt x="808038" y="338137"/>
                        <a:pt x="808038" y="338137"/>
                        <a:pt x="808038" y="307975"/>
                      </a:cubicBezTo>
                      <a:close/>
                      <a:moveTo>
                        <a:pt x="15044" y="249237"/>
                      </a:moveTo>
                      <a:cubicBezTo>
                        <a:pt x="42266" y="249237"/>
                        <a:pt x="67339" y="249237"/>
                        <a:pt x="90979" y="249237"/>
                      </a:cubicBezTo>
                      <a:cubicBezTo>
                        <a:pt x="95994" y="249237"/>
                        <a:pt x="101009" y="249237"/>
                        <a:pt x="106740" y="249237"/>
                      </a:cubicBezTo>
                      <a:cubicBezTo>
                        <a:pt x="111754" y="249237"/>
                        <a:pt x="116769" y="249237"/>
                        <a:pt x="122500" y="249237"/>
                      </a:cubicBezTo>
                      <a:cubicBezTo>
                        <a:pt x="126798" y="249237"/>
                        <a:pt x="131096" y="249237"/>
                        <a:pt x="136111" y="249237"/>
                      </a:cubicBezTo>
                      <a:cubicBezTo>
                        <a:pt x="141125" y="249237"/>
                        <a:pt x="146140" y="249237"/>
                        <a:pt x="151871" y="249237"/>
                      </a:cubicBezTo>
                      <a:cubicBezTo>
                        <a:pt x="156886" y="249237"/>
                        <a:pt x="161900" y="249237"/>
                        <a:pt x="167631" y="249237"/>
                      </a:cubicBezTo>
                      <a:cubicBezTo>
                        <a:pt x="181958" y="249237"/>
                        <a:pt x="195570" y="249237"/>
                        <a:pt x="209181" y="249237"/>
                      </a:cubicBezTo>
                      <a:cubicBezTo>
                        <a:pt x="229955" y="249237"/>
                        <a:pt x="249297" y="249237"/>
                        <a:pt x="266490" y="249237"/>
                      </a:cubicBezTo>
                      <a:cubicBezTo>
                        <a:pt x="272221" y="249237"/>
                        <a:pt x="277236" y="249237"/>
                        <a:pt x="282250" y="249237"/>
                      </a:cubicBezTo>
                      <a:cubicBezTo>
                        <a:pt x="287981" y="249237"/>
                        <a:pt x="292996" y="249237"/>
                        <a:pt x="298011" y="249237"/>
                      </a:cubicBezTo>
                      <a:cubicBezTo>
                        <a:pt x="303742" y="249237"/>
                        <a:pt x="308756" y="249237"/>
                        <a:pt x="313771" y="249237"/>
                      </a:cubicBezTo>
                      <a:cubicBezTo>
                        <a:pt x="319502" y="249237"/>
                        <a:pt x="324516" y="249237"/>
                        <a:pt x="329531" y="249237"/>
                      </a:cubicBezTo>
                      <a:cubicBezTo>
                        <a:pt x="334546" y="249237"/>
                        <a:pt x="338844" y="249237"/>
                        <a:pt x="343142" y="249237"/>
                      </a:cubicBezTo>
                      <a:cubicBezTo>
                        <a:pt x="348873" y="249237"/>
                        <a:pt x="354604" y="249237"/>
                        <a:pt x="358902" y="249237"/>
                      </a:cubicBezTo>
                      <a:cubicBezTo>
                        <a:pt x="364633" y="249237"/>
                        <a:pt x="370364" y="249237"/>
                        <a:pt x="374662" y="249237"/>
                      </a:cubicBezTo>
                      <a:cubicBezTo>
                        <a:pt x="440568" y="249237"/>
                        <a:pt x="440568" y="249237"/>
                        <a:pt x="440568" y="249237"/>
                      </a:cubicBezTo>
                      <a:cubicBezTo>
                        <a:pt x="447016" y="249237"/>
                        <a:pt x="452030" y="252190"/>
                        <a:pt x="454179" y="258097"/>
                      </a:cubicBezTo>
                      <a:cubicBezTo>
                        <a:pt x="455612" y="260312"/>
                        <a:pt x="455612" y="262528"/>
                        <a:pt x="455612" y="265481"/>
                      </a:cubicBezTo>
                      <a:cubicBezTo>
                        <a:pt x="455612" y="273603"/>
                        <a:pt x="449881" y="280987"/>
                        <a:pt x="440568" y="280987"/>
                      </a:cubicBezTo>
                      <a:cubicBezTo>
                        <a:pt x="417645" y="280987"/>
                        <a:pt x="395437" y="280987"/>
                        <a:pt x="374662" y="280987"/>
                      </a:cubicBezTo>
                      <a:cubicBezTo>
                        <a:pt x="369648" y="280987"/>
                        <a:pt x="364633" y="280987"/>
                        <a:pt x="358902" y="280987"/>
                      </a:cubicBezTo>
                      <a:cubicBezTo>
                        <a:pt x="353888" y="280987"/>
                        <a:pt x="348873" y="280987"/>
                        <a:pt x="343142" y="280987"/>
                      </a:cubicBezTo>
                      <a:cubicBezTo>
                        <a:pt x="338844" y="280987"/>
                        <a:pt x="334546" y="280987"/>
                        <a:pt x="329531" y="280987"/>
                      </a:cubicBezTo>
                      <a:cubicBezTo>
                        <a:pt x="324516" y="280987"/>
                        <a:pt x="319502" y="280987"/>
                        <a:pt x="313771" y="280987"/>
                      </a:cubicBezTo>
                      <a:cubicBezTo>
                        <a:pt x="308756" y="280987"/>
                        <a:pt x="303742" y="280987"/>
                        <a:pt x="298011" y="280987"/>
                      </a:cubicBezTo>
                      <a:cubicBezTo>
                        <a:pt x="292996" y="280987"/>
                        <a:pt x="287981" y="280987"/>
                        <a:pt x="282250" y="280987"/>
                      </a:cubicBezTo>
                      <a:cubicBezTo>
                        <a:pt x="277236" y="280987"/>
                        <a:pt x="272221" y="280987"/>
                        <a:pt x="266490" y="280987"/>
                      </a:cubicBezTo>
                      <a:cubicBezTo>
                        <a:pt x="227806" y="280987"/>
                        <a:pt x="194853" y="280987"/>
                        <a:pt x="167631" y="280987"/>
                      </a:cubicBezTo>
                      <a:cubicBezTo>
                        <a:pt x="161900" y="280987"/>
                        <a:pt x="156886" y="280987"/>
                        <a:pt x="151871" y="280987"/>
                      </a:cubicBezTo>
                      <a:cubicBezTo>
                        <a:pt x="146140" y="280987"/>
                        <a:pt x="141125" y="280987"/>
                        <a:pt x="136111" y="280987"/>
                      </a:cubicBezTo>
                      <a:cubicBezTo>
                        <a:pt x="131096" y="280987"/>
                        <a:pt x="126798" y="280987"/>
                        <a:pt x="122500" y="280987"/>
                      </a:cubicBezTo>
                      <a:cubicBezTo>
                        <a:pt x="116769" y="280987"/>
                        <a:pt x="111038" y="280987"/>
                        <a:pt x="106740" y="280987"/>
                      </a:cubicBezTo>
                      <a:cubicBezTo>
                        <a:pt x="101009" y="280987"/>
                        <a:pt x="95278" y="280987"/>
                        <a:pt x="90979" y="280987"/>
                      </a:cubicBezTo>
                      <a:cubicBezTo>
                        <a:pt x="15044" y="280987"/>
                        <a:pt x="15044" y="280987"/>
                        <a:pt x="15044" y="280987"/>
                      </a:cubicBezTo>
                      <a:cubicBezTo>
                        <a:pt x="6448" y="280987"/>
                        <a:pt x="0" y="273603"/>
                        <a:pt x="0" y="265481"/>
                      </a:cubicBezTo>
                      <a:cubicBezTo>
                        <a:pt x="0" y="255882"/>
                        <a:pt x="6448" y="249237"/>
                        <a:pt x="15044" y="249237"/>
                      </a:cubicBezTo>
                      <a:close/>
                      <a:moveTo>
                        <a:pt x="601663" y="227012"/>
                      </a:moveTo>
                      <a:cubicBezTo>
                        <a:pt x="646907" y="227012"/>
                        <a:pt x="646907" y="227012"/>
                        <a:pt x="646907" y="227012"/>
                      </a:cubicBezTo>
                      <a:cubicBezTo>
                        <a:pt x="653370" y="227012"/>
                        <a:pt x="658397" y="230620"/>
                        <a:pt x="660552" y="235671"/>
                      </a:cubicBezTo>
                      <a:cubicBezTo>
                        <a:pt x="661270" y="237836"/>
                        <a:pt x="661988" y="240001"/>
                        <a:pt x="661988" y="242887"/>
                      </a:cubicBezTo>
                      <a:cubicBezTo>
                        <a:pt x="661988" y="251546"/>
                        <a:pt x="655525" y="258762"/>
                        <a:pt x="646907" y="258762"/>
                      </a:cubicBezTo>
                      <a:cubicBezTo>
                        <a:pt x="631108" y="258762"/>
                        <a:pt x="616026" y="258762"/>
                        <a:pt x="601663" y="258762"/>
                      </a:cubicBezTo>
                      <a:cubicBezTo>
                        <a:pt x="601663" y="258762"/>
                        <a:pt x="601663" y="258762"/>
                        <a:pt x="601663" y="235671"/>
                      </a:cubicBezTo>
                      <a:cubicBezTo>
                        <a:pt x="601663" y="235671"/>
                        <a:pt x="601663" y="235671"/>
                        <a:pt x="601663" y="227012"/>
                      </a:cubicBezTo>
                      <a:close/>
                      <a:moveTo>
                        <a:pt x="808038" y="204787"/>
                      </a:moveTo>
                      <a:cubicBezTo>
                        <a:pt x="853926" y="204787"/>
                        <a:pt x="853926" y="204787"/>
                        <a:pt x="853926" y="204787"/>
                      </a:cubicBezTo>
                      <a:cubicBezTo>
                        <a:pt x="863395" y="204787"/>
                        <a:pt x="869950" y="211100"/>
                        <a:pt x="869950" y="219517"/>
                      </a:cubicBezTo>
                      <a:cubicBezTo>
                        <a:pt x="869950" y="227934"/>
                        <a:pt x="863395" y="234949"/>
                        <a:pt x="853926" y="234949"/>
                      </a:cubicBezTo>
                      <a:cubicBezTo>
                        <a:pt x="838630" y="234949"/>
                        <a:pt x="823334" y="234949"/>
                        <a:pt x="808038" y="234949"/>
                      </a:cubicBezTo>
                      <a:cubicBezTo>
                        <a:pt x="808038" y="234949"/>
                        <a:pt x="808038" y="234949"/>
                        <a:pt x="808038" y="204787"/>
                      </a:cubicBezTo>
                      <a:close/>
                      <a:moveTo>
                        <a:pt x="601663" y="125412"/>
                      </a:moveTo>
                      <a:cubicBezTo>
                        <a:pt x="646907" y="125412"/>
                        <a:pt x="646907" y="125412"/>
                        <a:pt x="646907" y="125412"/>
                      </a:cubicBezTo>
                      <a:cubicBezTo>
                        <a:pt x="653370" y="125412"/>
                        <a:pt x="658397" y="128218"/>
                        <a:pt x="660552" y="133829"/>
                      </a:cubicBezTo>
                      <a:cubicBezTo>
                        <a:pt x="661270" y="135934"/>
                        <a:pt x="661988" y="138038"/>
                        <a:pt x="661988" y="140142"/>
                      </a:cubicBezTo>
                      <a:cubicBezTo>
                        <a:pt x="661988" y="148559"/>
                        <a:pt x="655525" y="155574"/>
                        <a:pt x="646907" y="155574"/>
                      </a:cubicBezTo>
                      <a:cubicBezTo>
                        <a:pt x="631108" y="155574"/>
                        <a:pt x="616026" y="155574"/>
                        <a:pt x="601663" y="155574"/>
                      </a:cubicBezTo>
                      <a:cubicBezTo>
                        <a:pt x="601663" y="155574"/>
                        <a:pt x="601663" y="155574"/>
                        <a:pt x="601663" y="133829"/>
                      </a:cubicBezTo>
                      <a:cubicBezTo>
                        <a:pt x="601663" y="133829"/>
                        <a:pt x="601663" y="133829"/>
                        <a:pt x="601663" y="125412"/>
                      </a:cubicBezTo>
                      <a:close/>
                      <a:moveTo>
                        <a:pt x="808038" y="101600"/>
                      </a:moveTo>
                      <a:cubicBezTo>
                        <a:pt x="853926" y="101600"/>
                        <a:pt x="853926" y="101600"/>
                        <a:pt x="853926" y="101600"/>
                      </a:cubicBezTo>
                      <a:cubicBezTo>
                        <a:pt x="863395" y="101600"/>
                        <a:pt x="869950" y="108816"/>
                        <a:pt x="869950" y="117475"/>
                      </a:cubicBezTo>
                      <a:cubicBezTo>
                        <a:pt x="869950" y="126134"/>
                        <a:pt x="863395" y="133350"/>
                        <a:pt x="853926" y="133350"/>
                      </a:cubicBezTo>
                      <a:cubicBezTo>
                        <a:pt x="838630" y="133350"/>
                        <a:pt x="823334" y="133350"/>
                        <a:pt x="808038" y="133350"/>
                      </a:cubicBezTo>
                      <a:cubicBezTo>
                        <a:pt x="808038" y="133350"/>
                        <a:pt x="808038" y="133350"/>
                        <a:pt x="808038" y="101600"/>
                      </a:cubicBezTo>
                      <a:close/>
                      <a:moveTo>
                        <a:pt x="808038" y="0"/>
                      </a:moveTo>
                      <a:cubicBezTo>
                        <a:pt x="853926" y="0"/>
                        <a:pt x="853926" y="0"/>
                        <a:pt x="853926" y="0"/>
                      </a:cubicBezTo>
                      <a:cubicBezTo>
                        <a:pt x="863395" y="0"/>
                        <a:pt x="869950" y="6313"/>
                        <a:pt x="869950" y="14730"/>
                      </a:cubicBezTo>
                      <a:cubicBezTo>
                        <a:pt x="869950" y="23147"/>
                        <a:pt x="863395" y="30162"/>
                        <a:pt x="853926" y="30162"/>
                      </a:cubicBezTo>
                      <a:cubicBezTo>
                        <a:pt x="838630" y="30162"/>
                        <a:pt x="823334" y="30162"/>
                        <a:pt x="808038" y="30162"/>
                      </a:cubicBezTo>
                      <a:cubicBezTo>
                        <a:pt x="808038" y="30162"/>
                        <a:pt x="808038" y="30162"/>
                        <a:pt x="808038"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grpSp>
        <p:grpSp>
          <p:nvGrpSpPr>
            <p:cNvPr id="33" name="bcgBugs_PadlockUnlocked">
              <a:extLst>
                <a:ext uri="{FF2B5EF4-FFF2-40B4-BE49-F238E27FC236}">
                  <a16:creationId xmlns:a16="http://schemas.microsoft.com/office/drawing/2014/main" id="{D299EF31-F318-44EE-852B-98A65B16304F}"/>
                </a:ext>
              </a:extLst>
            </p:cNvPr>
            <p:cNvGrpSpPr>
              <a:grpSpLocks noChangeAspect="1"/>
            </p:cNvGrpSpPr>
            <p:nvPr/>
          </p:nvGrpSpPr>
          <p:grpSpPr bwMode="auto">
            <a:xfrm>
              <a:off x="651744" y="5053352"/>
              <a:ext cx="661016" cy="661663"/>
              <a:chOff x="2818" y="1137"/>
              <a:chExt cx="2044" cy="2046"/>
            </a:xfrm>
          </p:grpSpPr>
          <p:sp>
            <p:nvSpPr>
              <p:cNvPr id="38" name="AutoShape 24">
                <a:extLst>
                  <a:ext uri="{FF2B5EF4-FFF2-40B4-BE49-F238E27FC236}">
                    <a16:creationId xmlns:a16="http://schemas.microsoft.com/office/drawing/2014/main" id="{41A49C15-5BB9-4BD8-9187-4F721016EEA2}"/>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sp>
            <p:nvSpPr>
              <p:cNvPr id="39" name="Freeform 26">
                <a:extLst>
                  <a:ext uri="{FF2B5EF4-FFF2-40B4-BE49-F238E27FC236}">
                    <a16:creationId xmlns:a16="http://schemas.microsoft.com/office/drawing/2014/main" id="{ADD259DD-9B1B-4C08-B1A8-E9DEA3D1C2EB}"/>
                  </a:ext>
                </a:extLst>
              </p:cNvPr>
              <p:cNvSpPr>
                <a:spLocks noEditPoints="1"/>
              </p:cNvSpPr>
              <p:nvPr/>
            </p:nvSpPr>
            <p:spPr bwMode="auto">
              <a:xfrm>
                <a:off x="3199" y="1256"/>
                <a:ext cx="1285" cy="1802"/>
              </a:xfrm>
              <a:custGeom>
                <a:avLst/>
                <a:gdLst>
                  <a:gd name="T0" fmla="*/ 606 w 628"/>
                  <a:gd name="T1" fmla="*/ 360 h 880"/>
                  <a:gd name="T2" fmla="*/ 169 w 628"/>
                  <a:gd name="T3" fmla="*/ 360 h 880"/>
                  <a:gd name="T4" fmla="*/ 169 w 628"/>
                  <a:gd name="T5" fmla="*/ 242 h 880"/>
                  <a:gd name="T6" fmla="*/ 236 w 628"/>
                  <a:gd name="T7" fmla="*/ 121 h 880"/>
                  <a:gd name="T8" fmla="*/ 314 w 628"/>
                  <a:gd name="T9" fmla="*/ 100 h 880"/>
                  <a:gd name="T10" fmla="*/ 390 w 628"/>
                  <a:gd name="T11" fmla="*/ 119 h 880"/>
                  <a:gd name="T12" fmla="*/ 459 w 628"/>
                  <a:gd name="T13" fmla="*/ 242 h 880"/>
                  <a:gd name="T14" fmla="*/ 509 w 628"/>
                  <a:gd name="T15" fmla="*/ 292 h 880"/>
                  <a:gd name="T16" fmla="*/ 559 w 628"/>
                  <a:gd name="T17" fmla="*/ 242 h 880"/>
                  <a:gd name="T18" fmla="*/ 434 w 628"/>
                  <a:gd name="T19" fmla="*/ 30 h 880"/>
                  <a:gd name="T20" fmla="*/ 314 w 628"/>
                  <a:gd name="T21" fmla="*/ 0 h 880"/>
                  <a:gd name="T22" fmla="*/ 314 w 628"/>
                  <a:gd name="T23" fmla="*/ 0 h 880"/>
                  <a:gd name="T24" fmla="*/ 314 w 628"/>
                  <a:gd name="T25" fmla="*/ 0 h 880"/>
                  <a:gd name="T26" fmla="*/ 194 w 628"/>
                  <a:gd name="T27" fmla="*/ 30 h 880"/>
                  <a:gd name="T28" fmla="*/ 69 w 628"/>
                  <a:gd name="T29" fmla="*/ 242 h 880"/>
                  <a:gd name="T30" fmla="*/ 69 w 628"/>
                  <a:gd name="T31" fmla="*/ 360 h 880"/>
                  <a:gd name="T32" fmla="*/ 22 w 628"/>
                  <a:gd name="T33" fmla="*/ 360 h 880"/>
                  <a:gd name="T34" fmla="*/ 0 w 628"/>
                  <a:gd name="T35" fmla="*/ 382 h 880"/>
                  <a:gd name="T36" fmla="*/ 0 w 628"/>
                  <a:gd name="T37" fmla="*/ 858 h 880"/>
                  <a:gd name="T38" fmla="*/ 22 w 628"/>
                  <a:gd name="T39" fmla="*/ 880 h 880"/>
                  <a:gd name="T40" fmla="*/ 606 w 628"/>
                  <a:gd name="T41" fmla="*/ 880 h 880"/>
                  <a:gd name="T42" fmla="*/ 628 w 628"/>
                  <a:gd name="T43" fmla="*/ 858 h 880"/>
                  <a:gd name="T44" fmla="*/ 628 w 628"/>
                  <a:gd name="T45" fmla="*/ 382 h 880"/>
                  <a:gd name="T46" fmla="*/ 606 w 628"/>
                  <a:gd name="T47" fmla="*/ 360 h 880"/>
                  <a:gd name="T48" fmla="*/ 345 w 628"/>
                  <a:gd name="T49" fmla="*/ 597 h 880"/>
                  <a:gd name="T50" fmla="*/ 345 w 628"/>
                  <a:gd name="T51" fmla="*/ 776 h 880"/>
                  <a:gd name="T52" fmla="*/ 335 w 628"/>
                  <a:gd name="T53" fmla="*/ 786 h 880"/>
                  <a:gd name="T54" fmla="*/ 293 w 628"/>
                  <a:gd name="T55" fmla="*/ 786 h 880"/>
                  <a:gd name="T56" fmla="*/ 283 w 628"/>
                  <a:gd name="T57" fmla="*/ 776 h 880"/>
                  <a:gd name="T58" fmla="*/ 283 w 628"/>
                  <a:gd name="T59" fmla="*/ 597 h 880"/>
                  <a:gd name="T60" fmla="*/ 239 w 628"/>
                  <a:gd name="T61" fmla="*/ 529 h 880"/>
                  <a:gd name="T62" fmla="*/ 314 w 628"/>
                  <a:gd name="T63" fmla="*/ 453 h 880"/>
                  <a:gd name="T64" fmla="*/ 389 w 628"/>
                  <a:gd name="T65" fmla="*/ 529 h 880"/>
                  <a:gd name="T66" fmla="*/ 345 w 628"/>
                  <a:gd name="T67" fmla="*/ 597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8" h="880">
                    <a:moveTo>
                      <a:pt x="606" y="360"/>
                    </a:moveTo>
                    <a:cubicBezTo>
                      <a:pt x="169" y="360"/>
                      <a:pt x="169" y="360"/>
                      <a:pt x="169" y="360"/>
                    </a:cubicBezTo>
                    <a:cubicBezTo>
                      <a:pt x="169" y="242"/>
                      <a:pt x="169" y="242"/>
                      <a:pt x="169" y="242"/>
                    </a:cubicBezTo>
                    <a:cubicBezTo>
                      <a:pt x="169" y="184"/>
                      <a:pt x="191" y="144"/>
                      <a:pt x="236" y="121"/>
                    </a:cubicBezTo>
                    <a:cubicBezTo>
                      <a:pt x="272" y="102"/>
                      <a:pt x="309" y="100"/>
                      <a:pt x="314" y="100"/>
                    </a:cubicBezTo>
                    <a:cubicBezTo>
                      <a:pt x="318" y="100"/>
                      <a:pt x="355" y="102"/>
                      <a:pt x="390" y="119"/>
                    </a:cubicBezTo>
                    <a:cubicBezTo>
                      <a:pt x="437" y="143"/>
                      <a:pt x="459" y="183"/>
                      <a:pt x="459" y="242"/>
                    </a:cubicBezTo>
                    <a:cubicBezTo>
                      <a:pt x="459" y="270"/>
                      <a:pt x="482" y="292"/>
                      <a:pt x="509" y="292"/>
                    </a:cubicBezTo>
                    <a:cubicBezTo>
                      <a:pt x="537" y="292"/>
                      <a:pt x="559" y="270"/>
                      <a:pt x="559" y="242"/>
                    </a:cubicBezTo>
                    <a:cubicBezTo>
                      <a:pt x="559" y="146"/>
                      <a:pt x="515" y="70"/>
                      <a:pt x="434" y="30"/>
                    </a:cubicBezTo>
                    <a:cubicBezTo>
                      <a:pt x="376" y="1"/>
                      <a:pt x="321" y="0"/>
                      <a:pt x="314" y="0"/>
                    </a:cubicBezTo>
                    <a:cubicBezTo>
                      <a:pt x="314" y="0"/>
                      <a:pt x="314" y="0"/>
                      <a:pt x="314" y="0"/>
                    </a:cubicBezTo>
                    <a:cubicBezTo>
                      <a:pt x="314" y="0"/>
                      <a:pt x="314" y="0"/>
                      <a:pt x="314" y="0"/>
                    </a:cubicBezTo>
                    <a:cubicBezTo>
                      <a:pt x="307" y="0"/>
                      <a:pt x="252" y="1"/>
                      <a:pt x="194" y="30"/>
                    </a:cubicBezTo>
                    <a:cubicBezTo>
                      <a:pt x="113" y="70"/>
                      <a:pt x="69" y="146"/>
                      <a:pt x="69" y="242"/>
                    </a:cubicBezTo>
                    <a:cubicBezTo>
                      <a:pt x="69" y="360"/>
                      <a:pt x="69" y="360"/>
                      <a:pt x="69" y="360"/>
                    </a:cubicBezTo>
                    <a:cubicBezTo>
                      <a:pt x="22" y="360"/>
                      <a:pt x="22" y="360"/>
                      <a:pt x="22" y="360"/>
                    </a:cubicBezTo>
                    <a:cubicBezTo>
                      <a:pt x="10" y="360"/>
                      <a:pt x="0" y="370"/>
                      <a:pt x="0" y="382"/>
                    </a:cubicBezTo>
                    <a:cubicBezTo>
                      <a:pt x="0" y="858"/>
                      <a:pt x="0" y="858"/>
                      <a:pt x="0" y="858"/>
                    </a:cubicBezTo>
                    <a:cubicBezTo>
                      <a:pt x="0" y="870"/>
                      <a:pt x="10" y="880"/>
                      <a:pt x="22" y="880"/>
                    </a:cubicBezTo>
                    <a:cubicBezTo>
                      <a:pt x="606" y="880"/>
                      <a:pt x="606" y="880"/>
                      <a:pt x="606" y="880"/>
                    </a:cubicBezTo>
                    <a:cubicBezTo>
                      <a:pt x="618" y="880"/>
                      <a:pt x="628" y="870"/>
                      <a:pt x="628" y="858"/>
                    </a:cubicBezTo>
                    <a:cubicBezTo>
                      <a:pt x="628" y="382"/>
                      <a:pt x="628" y="382"/>
                      <a:pt x="628" y="382"/>
                    </a:cubicBezTo>
                    <a:cubicBezTo>
                      <a:pt x="628" y="370"/>
                      <a:pt x="618" y="360"/>
                      <a:pt x="606" y="360"/>
                    </a:cubicBezTo>
                    <a:close/>
                    <a:moveTo>
                      <a:pt x="345" y="597"/>
                    </a:moveTo>
                    <a:cubicBezTo>
                      <a:pt x="345" y="776"/>
                      <a:pt x="345" y="776"/>
                      <a:pt x="345" y="776"/>
                    </a:cubicBezTo>
                    <a:cubicBezTo>
                      <a:pt x="345" y="782"/>
                      <a:pt x="341" y="786"/>
                      <a:pt x="335" y="786"/>
                    </a:cubicBezTo>
                    <a:cubicBezTo>
                      <a:pt x="293" y="786"/>
                      <a:pt x="293" y="786"/>
                      <a:pt x="293" y="786"/>
                    </a:cubicBezTo>
                    <a:cubicBezTo>
                      <a:pt x="287" y="786"/>
                      <a:pt x="283" y="782"/>
                      <a:pt x="283" y="776"/>
                    </a:cubicBezTo>
                    <a:cubicBezTo>
                      <a:pt x="283" y="597"/>
                      <a:pt x="283" y="597"/>
                      <a:pt x="283" y="597"/>
                    </a:cubicBezTo>
                    <a:cubicBezTo>
                      <a:pt x="257" y="586"/>
                      <a:pt x="239" y="559"/>
                      <a:pt x="239" y="529"/>
                    </a:cubicBezTo>
                    <a:cubicBezTo>
                      <a:pt x="239" y="487"/>
                      <a:pt x="272" y="453"/>
                      <a:pt x="314" y="453"/>
                    </a:cubicBezTo>
                    <a:cubicBezTo>
                      <a:pt x="356" y="453"/>
                      <a:pt x="389" y="487"/>
                      <a:pt x="389" y="529"/>
                    </a:cubicBezTo>
                    <a:cubicBezTo>
                      <a:pt x="389" y="559"/>
                      <a:pt x="371" y="586"/>
                      <a:pt x="345" y="59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404040"/>
                  </a:solidFill>
                  <a:effectLst/>
                  <a:uLnTx/>
                  <a:uFillTx/>
                  <a:latin typeface="Arial"/>
                  <a:cs typeface="+mn-cs"/>
                </a:endParaRPr>
              </a:p>
            </p:txBody>
          </p:sp>
        </p:grpSp>
        <p:cxnSp>
          <p:nvCxnSpPr>
            <p:cNvPr id="34" name="Straight Connector 33">
              <a:extLst>
                <a:ext uri="{FF2B5EF4-FFF2-40B4-BE49-F238E27FC236}">
                  <a16:creationId xmlns:a16="http://schemas.microsoft.com/office/drawing/2014/main" id="{67719ED1-D65F-480D-A7B3-A0EF624D5FF5}"/>
                </a:ext>
              </a:extLst>
            </p:cNvPr>
            <p:cNvCxnSpPr>
              <a:cxnSpLocks/>
            </p:cNvCxnSpPr>
            <p:nvPr/>
          </p:nvCxnSpPr>
          <p:spPr>
            <a:xfrm>
              <a:off x="382648" y="2091110"/>
              <a:ext cx="11475176"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B236A1-D8B7-441F-9BD0-379BAF5A37DC}"/>
                </a:ext>
              </a:extLst>
            </p:cNvPr>
            <p:cNvCxnSpPr>
              <a:cxnSpLocks/>
            </p:cNvCxnSpPr>
            <p:nvPr/>
          </p:nvCxnSpPr>
          <p:spPr>
            <a:xfrm>
              <a:off x="382648" y="2971800"/>
              <a:ext cx="11475176"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00845D6-BD4D-4C7E-84F6-16B85D99CACB}"/>
                </a:ext>
              </a:extLst>
            </p:cNvPr>
            <p:cNvCxnSpPr>
              <a:cxnSpLocks/>
            </p:cNvCxnSpPr>
            <p:nvPr/>
          </p:nvCxnSpPr>
          <p:spPr>
            <a:xfrm>
              <a:off x="382648" y="3966235"/>
              <a:ext cx="11475176"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5B9FFC1-6670-49F6-91BD-27AA4224023A}"/>
                </a:ext>
              </a:extLst>
            </p:cNvPr>
            <p:cNvCxnSpPr>
              <a:cxnSpLocks/>
            </p:cNvCxnSpPr>
            <p:nvPr/>
          </p:nvCxnSpPr>
          <p:spPr>
            <a:xfrm>
              <a:off x="500011" y="4876800"/>
              <a:ext cx="11475176"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07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BBEE57-EE48-4E32-8ADA-F51F5AE0FCDB}"/>
              </a:ext>
            </a:extLst>
          </p:cNvPr>
          <p:cNvSpPr>
            <a:spLocks noGrp="1"/>
          </p:cNvSpPr>
          <p:nvPr>
            <p:ph type="ftr" sz="quarter" idx="10"/>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2465B610-46C4-477E-8104-A7AD1D3A9F7D}"/>
              </a:ext>
            </a:extLst>
          </p:cNvPr>
          <p:cNvSpPr>
            <a:spLocks noGrp="1"/>
          </p:cNvSpPr>
          <p:nvPr>
            <p:ph type="sldNum" sz="quarter" idx="11"/>
          </p:nvPr>
        </p:nvSpPr>
        <p:spPr/>
        <p:txBody>
          <a:bodyPr/>
          <a:lstStyle/>
          <a:p>
            <a:pPr algn="ctr"/>
            <a:fld id="{92EA2340-BE12-4138-BE15-7C339B03EB4B}" type="slidenum">
              <a:rPr lang="en-US" smtClean="0"/>
              <a:pPr algn="ctr"/>
              <a:t>7</a:t>
            </a:fld>
            <a:endParaRPr lang="en-US" dirty="0"/>
          </a:p>
        </p:txBody>
      </p:sp>
      <p:sp>
        <p:nvSpPr>
          <p:cNvPr id="4" name="Text Placeholder 3">
            <a:extLst>
              <a:ext uri="{FF2B5EF4-FFF2-40B4-BE49-F238E27FC236}">
                <a16:creationId xmlns:a16="http://schemas.microsoft.com/office/drawing/2014/main" id="{9F59B787-26F4-459C-B512-1458EDE53DE4}"/>
              </a:ext>
            </a:extLst>
          </p:cNvPr>
          <p:cNvSpPr>
            <a:spLocks noGrp="1"/>
          </p:cNvSpPr>
          <p:nvPr>
            <p:ph type="body" sz="quarter" idx="12"/>
          </p:nvPr>
        </p:nvSpPr>
        <p:spPr/>
        <p:txBody>
          <a:bodyPr/>
          <a:lstStyle/>
          <a:p>
            <a:r>
              <a:rPr lang="en-US" dirty="0"/>
              <a:t>NTT DATA Offerings</a:t>
            </a:r>
          </a:p>
        </p:txBody>
      </p:sp>
    </p:spTree>
    <p:extLst>
      <p:ext uri="{BB962C8B-B14F-4D97-AF65-F5344CB8AC3E}">
        <p14:creationId xmlns:p14="http://schemas.microsoft.com/office/powerpoint/2010/main" val="191126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CAD08E-E51C-4481-B4B9-2D88E93F44D4}"/>
              </a:ext>
            </a:extLst>
          </p:cNvPr>
          <p:cNvSpPr/>
          <p:nvPr/>
        </p:nvSpPr>
        <p:spPr>
          <a:xfrm>
            <a:off x="-1" y="1268292"/>
            <a:ext cx="12192001" cy="4926378"/>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a:cs typeface="+mn-cs"/>
            </a:endParaRPr>
          </a:p>
        </p:txBody>
      </p:sp>
      <p:sp>
        <p:nvSpPr>
          <p:cNvPr id="26" name="Freeform 5">
            <a:extLst>
              <a:ext uri="{FF2B5EF4-FFF2-40B4-BE49-F238E27FC236}">
                <a16:creationId xmlns:a16="http://schemas.microsoft.com/office/drawing/2014/main" id="{807B26A2-5C3E-43C2-B113-B9701843C9FC}"/>
              </a:ext>
            </a:extLst>
          </p:cNvPr>
          <p:cNvSpPr>
            <a:spLocks/>
          </p:cNvSpPr>
          <p:nvPr/>
        </p:nvSpPr>
        <p:spPr bwMode="auto">
          <a:xfrm>
            <a:off x="3175" y="1329296"/>
            <a:ext cx="3706411" cy="4865374"/>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Footer Placeholder 2">
            <a:extLst>
              <a:ext uri="{FF2B5EF4-FFF2-40B4-BE49-F238E27FC236}">
                <a16:creationId xmlns:a16="http://schemas.microsoft.com/office/drawing/2014/main" id="{26CCDC5B-02FC-44DA-8C7C-354CC5D1E671}"/>
              </a:ext>
            </a:extLst>
          </p:cNvPr>
          <p:cNvSpPr>
            <a:spLocks noGrp="1"/>
          </p:cNvSpPr>
          <p:nvPr>
            <p:ph type="ftr" sz="quarter" idx="10"/>
          </p:nvPr>
        </p:nvSpPr>
        <p:spPr/>
        <p:txBody>
          <a:bodyPr/>
          <a:lstStyle/>
          <a:p>
            <a:r>
              <a:rPr lang="en-US" dirty="0"/>
              <a:t>© 2023 NTT DATA, Inc. All rights reserved.</a:t>
            </a:r>
          </a:p>
        </p:txBody>
      </p:sp>
      <p:sp>
        <p:nvSpPr>
          <p:cNvPr id="4" name="Slide Number Placeholder 3">
            <a:extLst>
              <a:ext uri="{FF2B5EF4-FFF2-40B4-BE49-F238E27FC236}">
                <a16:creationId xmlns:a16="http://schemas.microsoft.com/office/drawing/2014/main" id="{F97ECCF8-C863-45FE-821F-925CA4139A6B}"/>
              </a:ext>
            </a:extLst>
          </p:cNvPr>
          <p:cNvSpPr>
            <a:spLocks noGrp="1"/>
          </p:cNvSpPr>
          <p:nvPr>
            <p:ph type="sldNum" sz="quarter" idx="11"/>
          </p:nvPr>
        </p:nvSpPr>
        <p:spPr/>
        <p:txBody>
          <a:bodyPr/>
          <a:lstStyle/>
          <a:p>
            <a:fld id="{92EA2340-BE12-4138-BE15-7C339B03EB4B}" type="slidenum">
              <a:rPr lang="en-US" smtClean="0"/>
              <a:pPr/>
              <a:t>8</a:t>
            </a:fld>
            <a:endParaRPr lang="en-US" dirty="0"/>
          </a:p>
        </p:txBody>
      </p:sp>
      <p:sp>
        <p:nvSpPr>
          <p:cNvPr id="5" name="Title 3">
            <a:extLst>
              <a:ext uri="{FF2B5EF4-FFF2-40B4-BE49-F238E27FC236}">
                <a16:creationId xmlns:a16="http://schemas.microsoft.com/office/drawing/2014/main" id="{F8D6E150-5F61-4FAA-A91D-6E330357E0FE}"/>
              </a:ext>
            </a:extLst>
          </p:cNvPr>
          <p:cNvSpPr>
            <a:spLocks noGrp="1"/>
          </p:cNvSpPr>
          <p:nvPr>
            <p:ph type="title"/>
          </p:nvPr>
        </p:nvSpPr>
        <p:spPr/>
        <p:txBody>
          <a:bodyPr/>
          <a:lstStyle/>
          <a:p>
            <a:r>
              <a:rPr lang="en-US" dirty="0"/>
              <a:t>NTT DATA Sentinel Advisory Engagement Overview</a:t>
            </a:r>
          </a:p>
        </p:txBody>
      </p:sp>
      <p:grpSp>
        <p:nvGrpSpPr>
          <p:cNvPr id="27" name="Group 26">
            <a:extLst>
              <a:ext uri="{FF2B5EF4-FFF2-40B4-BE49-F238E27FC236}">
                <a16:creationId xmlns:a16="http://schemas.microsoft.com/office/drawing/2014/main" id="{7F720C61-0470-4399-B463-D553A6AC27AB}"/>
              </a:ext>
            </a:extLst>
          </p:cNvPr>
          <p:cNvGrpSpPr/>
          <p:nvPr/>
        </p:nvGrpSpPr>
        <p:grpSpPr>
          <a:xfrm>
            <a:off x="3709585" y="1411811"/>
            <a:ext cx="8177615" cy="537631"/>
            <a:chOff x="169256" y="1120542"/>
            <a:chExt cx="11819531" cy="537631"/>
          </a:xfrm>
        </p:grpSpPr>
        <p:sp>
          <p:nvSpPr>
            <p:cNvPr id="6" name="Rectangle 5">
              <a:extLst>
                <a:ext uri="{FF2B5EF4-FFF2-40B4-BE49-F238E27FC236}">
                  <a16:creationId xmlns:a16="http://schemas.microsoft.com/office/drawing/2014/main" id="{12A539EF-F154-496C-9EC2-7FB6200477C3}"/>
                </a:ext>
              </a:extLst>
            </p:cNvPr>
            <p:cNvSpPr/>
            <p:nvPr/>
          </p:nvSpPr>
          <p:spPr>
            <a:xfrm>
              <a:off x="169256" y="1120542"/>
              <a:ext cx="2872161" cy="5376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200" b="1" dirty="0"/>
                <a:t>Zero Trust Assessment</a:t>
              </a:r>
            </a:p>
          </p:txBody>
        </p:sp>
        <p:sp>
          <p:nvSpPr>
            <p:cNvPr id="8" name="Rectangle 7">
              <a:extLst>
                <a:ext uri="{FF2B5EF4-FFF2-40B4-BE49-F238E27FC236}">
                  <a16:creationId xmlns:a16="http://schemas.microsoft.com/office/drawing/2014/main" id="{9910B36C-11B0-4A4E-B552-A99E2DDE41EA}"/>
                </a:ext>
              </a:extLst>
            </p:cNvPr>
            <p:cNvSpPr/>
            <p:nvPr/>
          </p:nvSpPr>
          <p:spPr>
            <a:xfrm>
              <a:off x="3154888" y="1120542"/>
              <a:ext cx="2862222" cy="5374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50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cs typeface="+mn-cs"/>
                </a:rPr>
                <a:t>Introduction to Microsoft Sentinel</a:t>
              </a:r>
              <a:endParaRPr kumimoji="1" lang="en-US" sz="1200" b="0" i="0" u="none" strike="noStrike" kern="1200" cap="none" spc="0" normalizeH="0" baseline="0" noProof="0" dirty="0">
                <a:ln>
                  <a:noFill/>
                </a:ln>
                <a:solidFill>
                  <a:srgbClr val="FFFFFF"/>
                </a:solidFill>
                <a:effectLst/>
                <a:uLnTx/>
                <a:uFillTx/>
                <a:latin typeface="Arial"/>
                <a:cs typeface="+mn-cs"/>
              </a:endParaRPr>
            </a:p>
          </p:txBody>
        </p:sp>
        <p:sp>
          <p:nvSpPr>
            <p:cNvPr id="9" name="Rectangle 8">
              <a:extLst>
                <a:ext uri="{FF2B5EF4-FFF2-40B4-BE49-F238E27FC236}">
                  <a16:creationId xmlns:a16="http://schemas.microsoft.com/office/drawing/2014/main" id="{AE62708F-E1FC-409A-84BA-5BE179003798}"/>
                </a:ext>
              </a:extLst>
            </p:cNvPr>
            <p:cNvSpPr/>
            <p:nvPr/>
          </p:nvSpPr>
          <p:spPr>
            <a:xfrm>
              <a:off x="6145696" y="1120542"/>
              <a:ext cx="2862222" cy="5374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200" b="1" dirty="0"/>
                <a:t>Data Source Identification</a:t>
              </a:r>
              <a:endParaRPr lang="en-US" sz="1100" b="1" dirty="0"/>
            </a:p>
          </p:txBody>
        </p:sp>
        <p:sp>
          <p:nvSpPr>
            <p:cNvPr id="10" name="Rectangle 9">
              <a:extLst>
                <a:ext uri="{FF2B5EF4-FFF2-40B4-BE49-F238E27FC236}">
                  <a16:creationId xmlns:a16="http://schemas.microsoft.com/office/drawing/2014/main" id="{A7F35DD7-FF6A-414B-9064-78F9E5D33CF8}"/>
                </a:ext>
              </a:extLst>
            </p:cNvPr>
            <p:cNvSpPr/>
            <p:nvPr/>
          </p:nvSpPr>
          <p:spPr>
            <a:xfrm>
              <a:off x="9126565" y="1120542"/>
              <a:ext cx="2862222" cy="5374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501"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srgbClr val="FFFFFF"/>
                  </a:solidFill>
                  <a:effectLst/>
                  <a:uLnTx/>
                  <a:uFillTx/>
                  <a:latin typeface="Arial"/>
                  <a:cs typeface="+mn-cs"/>
                </a:rPr>
                <a:t>Workbook/Use-Case Selection</a:t>
              </a:r>
            </a:p>
          </p:txBody>
        </p:sp>
      </p:grpSp>
      <p:grpSp>
        <p:nvGrpSpPr>
          <p:cNvPr id="29" name="Group 28">
            <a:extLst>
              <a:ext uri="{FF2B5EF4-FFF2-40B4-BE49-F238E27FC236}">
                <a16:creationId xmlns:a16="http://schemas.microsoft.com/office/drawing/2014/main" id="{056454A1-DCBC-4F1F-ACCB-2690533B1B3C}"/>
              </a:ext>
            </a:extLst>
          </p:cNvPr>
          <p:cNvGrpSpPr/>
          <p:nvPr/>
        </p:nvGrpSpPr>
        <p:grpSpPr>
          <a:xfrm>
            <a:off x="3709584" y="3928171"/>
            <a:ext cx="8177615" cy="483658"/>
            <a:chOff x="169256" y="3819784"/>
            <a:chExt cx="11819530" cy="483658"/>
          </a:xfrm>
        </p:grpSpPr>
        <p:sp>
          <p:nvSpPr>
            <p:cNvPr id="11" name="Rectangle 10">
              <a:extLst>
                <a:ext uri="{FF2B5EF4-FFF2-40B4-BE49-F238E27FC236}">
                  <a16:creationId xmlns:a16="http://schemas.microsoft.com/office/drawing/2014/main" id="{B98A16AF-A1B6-44BB-9BE5-C29F44EA072F}"/>
                </a:ext>
              </a:extLst>
            </p:cNvPr>
            <p:cNvSpPr/>
            <p:nvPr/>
          </p:nvSpPr>
          <p:spPr>
            <a:xfrm>
              <a:off x="169256" y="3819785"/>
              <a:ext cx="2872161" cy="4836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501"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cs typeface="+mn-cs"/>
                </a:rPr>
                <a:t>Integration with Other Tools</a:t>
              </a:r>
            </a:p>
          </p:txBody>
        </p:sp>
        <p:sp>
          <p:nvSpPr>
            <p:cNvPr id="13" name="Rectangle 12">
              <a:extLst>
                <a:ext uri="{FF2B5EF4-FFF2-40B4-BE49-F238E27FC236}">
                  <a16:creationId xmlns:a16="http://schemas.microsoft.com/office/drawing/2014/main" id="{1FC1E76A-C1A3-4DED-BFAD-E90563A48123}"/>
                </a:ext>
              </a:extLst>
            </p:cNvPr>
            <p:cNvSpPr/>
            <p:nvPr/>
          </p:nvSpPr>
          <p:spPr>
            <a:xfrm>
              <a:off x="3151712" y="3819786"/>
              <a:ext cx="2872161" cy="4836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marL="0" marR="0" lvl="0" indent="0" algn="ctr" defTabSz="914501"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cs typeface="+mn-cs"/>
                </a:rPr>
                <a:t>Security Automation</a:t>
              </a:r>
            </a:p>
          </p:txBody>
        </p:sp>
        <p:sp>
          <p:nvSpPr>
            <p:cNvPr id="15" name="Rectangle 14">
              <a:extLst>
                <a:ext uri="{FF2B5EF4-FFF2-40B4-BE49-F238E27FC236}">
                  <a16:creationId xmlns:a16="http://schemas.microsoft.com/office/drawing/2014/main" id="{3FE560AA-1B09-47CB-9051-7E2B81B84A98}"/>
                </a:ext>
              </a:extLst>
            </p:cNvPr>
            <p:cNvSpPr/>
            <p:nvPr/>
          </p:nvSpPr>
          <p:spPr>
            <a:xfrm>
              <a:off x="6134168" y="3819784"/>
              <a:ext cx="2872161" cy="4836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501"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srgbClr val="FFFFFF"/>
                  </a:solidFill>
                  <a:effectLst/>
                  <a:uLnTx/>
                  <a:uFillTx/>
                  <a:latin typeface="Arial"/>
                  <a:cs typeface="+mn-cs"/>
                </a:rPr>
                <a:t>Threat Hunting</a:t>
              </a:r>
            </a:p>
          </p:txBody>
        </p:sp>
        <p:sp>
          <p:nvSpPr>
            <p:cNvPr id="17" name="Rectangle 16">
              <a:extLst>
                <a:ext uri="{FF2B5EF4-FFF2-40B4-BE49-F238E27FC236}">
                  <a16:creationId xmlns:a16="http://schemas.microsoft.com/office/drawing/2014/main" id="{61785314-CFFB-4594-815C-6D5070A9A8E3}"/>
                </a:ext>
              </a:extLst>
            </p:cNvPr>
            <p:cNvSpPr/>
            <p:nvPr/>
          </p:nvSpPr>
          <p:spPr>
            <a:xfrm>
              <a:off x="9116625" y="3819784"/>
              <a:ext cx="2872161" cy="4826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lvl="0" algn="ctr"/>
              <a:r>
                <a:rPr lang="en-US" sz="1200" b="1" dirty="0"/>
                <a:t>Design Guide</a:t>
              </a:r>
            </a:p>
          </p:txBody>
        </p:sp>
      </p:grpSp>
      <p:sp>
        <p:nvSpPr>
          <p:cNvPr id="12" name="Rectangle 11">
            <a:extLst>
              <a:ext uri="{FF2B5EF4-FFF2-40B4-BE49-F238E27FC236}">
                <a16:creationId xmlns:a16="http://schemas.microsoft.com/office/drawing/2014/main" id="{72547492-0F21-4A1E-B012-1FE40E83B8BC}"/>
              </a:ext>
            </a:extLst>
          </p:cNvPr>
          <p:cNvSpPr/>
          <p:nvPr/>
        </p:nvSpPr>
        <p:spPr>
          <a:xfrm>
            <a:off x="3709586" y="4454359"/>
            <a:ext cx="2052658" cy="15823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marR="0" lvl="1" indent="-171452" algn="l" defTabSz="914501" rtl="0" eaLnBrk="1" fontAlgn="auto" latinLnBrk="0" hangingPunct="1">
              <a:lnSpc>
                <a:spcPct val="100000"/>
              </a:lnSpc>
              <a:spcBef>
                <a:spcPts val="0"/>
              </a:spcBef>
              <a:spcAft>
                <a:spcPts val="3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Review other Microsoft Security tools and plan for integration to realize maximum overall protection</a:t>
            </a:r>
          </a:p>
          <a:p>
            <a:pPr marL="171452" marR="0" lvl="1" indent="-171452" algn="l" defTabSz="914501" rtl="0" eaLnBrk="1" fontAlgn="auto" latinLnBrk="0" hangingPunct="1">
              <a:lnSpc>
                <a:spcPct val="100000"/>
              </a:lnSpc>
              <a:spcBef>
                <a:spcPts val="0"/>
              </a:spcBef>
              <a:spcAft>
                <a:spcPts val="3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Review plan to integrate Sentinel into customer or NTT DATA SIEM solution to aggregate and correlate events and to implement single pane of glass for analyst</a:t>
            </a:r>
          </a:p>
        </p:txBody>
      </p:sp>
      <p:sp>
        <p:nvSpPr>
          <p:cNvPr id="14" name="Rectangle 13">
            <a:extLst>
              <a:ext uri="{FF2B5EF4-FFF2-40B4-BE49-F238E27FC236}">
                <a16:creationId xmlns:a16="http://schemas.microsoft.com/office/drawing/2014/main" id="{23F09B8F-12C8-4144-B3BE-3858D70F9E8A}"/>
              </a:ext>
            </a:extLst>
          </p:cNvPr>
          <p:cNvSpPr/>
          <p:nvPr/>
        </p:nvSpPr>
        <p:spPr>
          <a:xfrm>
            <a:off x="5772687" y="4454359"/>
            <a:ext cx="1986805" cy="1582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marR="0" lvl="1" indent="-171452" algn="l" defTabSz="914501" rtl="0" eaLnBrk="1" fontAlgn="auto" latinLnBrk="0" hangingPunct="1">
              <a:lnSpc>
                <a:spcPct val="100000"/>
              </a:lnSpc>
              <a:spcBef>
                <a:spcPts val="0"/>
              </a:spcBef>
              <a:spcAft>
                <a:spcPts val="2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Review security automation and customer’s approach to automating security responses</a:t>
            </a:r>
          </a:p>
          <a:p>
            <a:pPr marL="171452" marR="0" lvl="1" indent="-171452" algn="l" defTabSz="914501" rtl="0" eaLnBrk="1" fontAlgn="auto" latinLnBrk="0" hangingPunct="1">
              <a:lnSpc>
                <a:spcPct val="100000"/>
              </a:lnSpc>
              <a:spcBef>
                <a:spcPts val="0"/>
              </a:spcBef>
              <a:spcAft>
                <a:spcPts val="2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Identify existing automated response capabilities and prioritize implementation</a:t>
            </a:r>
          </a:p>
          <a:p>
            <a:pPr marL="171452" marR="0" lvl="1" indent="-171452" algn="l" defTabSz="914501" rtl="0" eaLnBrk="1" fontAlgn="auto" latinLnBrk="0" hangingPunct="1">
              <a:lnSpc>
                <a:spcPct val="100000"/>
              </a:lnSpc>
              <a:spcBef>
                <a:spcPts val="0"/>
              </a:spcBef>
              <a:spcAft>
                <a:spcPts val="2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Identify custom automation requirements </a:t>
            </a: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and prioritize</a:t>
            </a:r>
          </a:p>
          <a:p>
            <a:pPr marL="171452" marR="0" lvl="1" indent="-171452" algn="l" defTabSz="914501" rtl="0" eaLnBrk="1" fontAlgn="auto" latinLnBrk="0" hangingPunct="1">
              <a:lnSpc>
                <a:spcPct val="100000"/>
              </a:lnSpc>
              <a:spcBef>
                <a:spcPts val="0"/>
              </a:spcBef>
              <a:spcAft>
                <a:spcPts val="2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Output</a:t>
            </a:r>
            <a:r>
              <a:rPr kumimoji="0" lang="en-US" sz="900" b="0" i="0" u="none" strike="noStrike" kern="1200" cap="none" spc="0" normalizeH="0" baseline="0" noProof="0" dirty="0">
                <a:ln>
                  <a:noFill/>
                </a:ln>
                <a:solidFill>
                  <a:srgbClr val="6785C1"/>
                </a:solidFill>
                <a:effectLst/>
                <a:uLnTx/>
                <a:uFillTx/>
                <a:latin typeface="Arial"/>
                <a:ea typeface="Times New Roman" panose="02020603050405020304" pitchFamily="18" charset="0"/>
                <a:cs typeface="Times New Roman" panose="02020603050405020304" pitchFamily="18" charset="0"/>
              </a:rPr>
              <a:t> </a:t>
            </a: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Configuration and Implementation plan for automation</a:t>
            </a:r>
          </a:p>
        </p:txBody>
      </p:sp>
      <p:sp>
        <p:nvSpPr>
          <p:cNvPr id="16" name="Rectangle 15">
            <a:extLst>
              <a:ext uri="{FF2B5EF4-FFF2-40B4-BE49-F238E27FC236}">
                <a16:creationId xmlns:a16="http://schemas.microsoft.com/office/drawing/2014/main" id="{8872F919-697F-46BF-8F19-79882E38A329}"/>
              </a:ext>
            </a:extLst>
          </p:cNvPr>
          <p:cNvSpPr/>
          <p:nvPr/>
        </p:nvSpPr>
        <p:spPr>
          <a:xfrm>
            <a:off x="7835788" y="4454359"/>
            <a:ext cx="1986805" cy="15823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1C1C1C"/>
                </a:solidFill>
                <a:effectLst/>
                <a:uLnTx/>
                <a:uFillTx/>
                <a:latin typeface="Arial"/>
                <a:ea typeface="Times New Roman" panose="02020603050405020304" pitchFamily="18" charset="0"/>
                <a:cs typeface="Times New Roman" panose="02020603050405020304" pitchFamily="18" charset="0"/>
              </a:rPr>
              <a:t>Review and identify existing KQL queries, including Microsoft-provided and in NTT GitHub repos</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1C1C1C"/>
                </a:solidFill>
                <a:effectLst/>
                <a:uLnTx/>
                <a:uFillTx/>
                <a:latin typeface="Arial"/>
                <a:ea typeface="Times New Roman" panose="02020603050405020304" pitchFamily="18" charset="0"/>
                <a:cs typeface="Times New Roman" panose="02020603050405020304" pitchFamily="18" charset="0"/>
              </a:rPr>
              <a:t>Create any KQL queries specific to the customer’s environment or industry</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Output</a:t>
            </a:r>
            <a:r>
              <a:rPr kumimoji="0" lang="en-US" sz="900" b="0" i="0" u="none" strike="noStrike" kern="1200" cap="none" spc="0" normalizeH="0" baseline="0" noProof="0" dirty="0">
                <a:ln>
                  <a:noFill/>
                </a:ln>
                <a:solidFill>
                  <a:srgbClr val="1C1C1C"/>
                </a:solidFill>
                <a:effectLst/>
                <a:uLnTx/>
                <a:uFillTx/>
                <a:latin typeface="Arial"/>
                <a:ea typeface="Times New Roman" panose="02020603050405020304" pitchFamily="18" charset="0"/>
                <a:cs typeface="Times New Roman" panose="02020603050405020304" pitchFamily="18" charset="0"/>
              </a:rPr>
              <a:t> - agreed upon test plan to validate KQL queries and submit to GitHub repository</a:t>
            </a:r>
          </a:p>
        </p:txBody>
      </p:sp>
      <p:sp>
        <p:nvSpPr>
          <p:cNvPr id="18" name="Rectangle 17">
            <a:extLst>
              <a:ext uri="{FF2B5EF4-FFF2-40B4-BE49-F238E27FC236}">
                <a16:creationId xmlns:a16="http://schemas.microsoft.com/office/drawing/2014/main" id="{061673CC-078A-4517-BC27-05E6B8E68C98}"/>
              </a:ext>
            </a:extLst>
          </p:cNvPr>
          <p:cNvSpPr/>
          <p:nvPr/>
        </p:nvSpPr>
        <p:spPr>
          <a:xfrm>
            <a:off x="9900027" y="4454359"/>
            <a:ext cx="2034798" cy="1582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marR="0" lvl="0" indent="-171452" algn="l" defTabSz="914501" rtl="0" eaLnBrk="1" fontAlgn="auto" latinLnBrk="0" hangingPunct="1">
              <a:lnSpc>
                <a:spcPct val="100000"/>
              </a:lnSpc>
              <a:spcBef>
                <a:spcPts val="0"/>
              </a:spcBef>
              <a:spcAft>
                <a:spcPts val="20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1C1C1C"/>
                </a:solidFill>
                <a:effectLst/>
                <a:uLnTx/>
                <a:uFillTx/>
                <a:latin typeface="Arial"/>
                <a:ea typeface="Calibri" panose="020F0502020204030204" pitchFamily="34" charset="0"/>
                <a:cs typeface="+mn-cs"/>
              </a:rPr>
              <a:t>Summarize all gathered intel &amp; established parameters, configuration details and data.</a:t>
            </a:r>
          </a:p>
          <a:p>
            <a:pPr marL="171452" marR="0" lvl="0" indent="-171452" algn="l" defTabSz="914501" rtl="0" eaLnBrk="1" fontAlgn="auto" latinLnBrk="0" hangingPunct="1">
              <a:lnSpc>
                <a:spcPct val="100000"/>
              </a:lnSpc>
              <a:spcBef>
                <a:spcPts val="0"/>
              </a:spcBef>
              <a:spcAft>
                <a:spcPts val="200"/>
              </a:spcAft>
              <a:buClr>
                <a:srgbClr val="1C1C1C"/>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6785C1"/>
                </a:solidFill>
                <a:effectLst/>
                <a:uLnTx/>
                <a:uFillTx/>
                <a:latin typeface="Arial"/>
                <a:ea typeface="Calibri" panose="020F0502020204030204" pitchFamily="34" charset="0"/>
                <a:cs typeface="+mn-cs"/>
              </a:rPr>
              <a:t>Output</a:t>
            </a:r>
            <a:r>
              <a:rPr kumimoji="0" lang="en-US" sz="900" b="0" i="0" u="none" strike="noStrike" kern="1200" cap="none" spc="0" normalizeH="0" baseline="0" noProof="0" dirty="0">
                <a:ln>
                  <a:noFill/>
                </a:ln>
                <a:solidFill>
                  <a:srgbClr val="1C1C1C"/>
                </a:solidFill>
                <a:effectLst/>
                <a:uLnTx/>
                <a:uFillTx/>
                <a:latin typeface="Arial"/>
                <a:ea typeface="Calibri" panose="020F0502020204030204" pitchFamily="34" charset="0"/>
                <a:cs typeface="+mn-cs"/>
              </a:rPr>
              <a:t> – a design guide, architectural diagram, an implementation plan combining your requirements and NTT best-practices,</a:t>
            </a:r>
            <a:r>
              <a:rPr kumimoji="0" lang="en-US" sz="900" b="1" i="0" u="none" strike="noStrike" kern="1200" cap="none" spc="0" normalizeH="0" baseline="0" noProof="0" dirty="0">
                <a:ln>
                  <a:noFill/>
                </a:ln>
                <a:solidFill>
                  <a:srgbClr val="1C1C1C"/>
                </a:solidFill>
                <a:effectLst/>
                <a:uLnTx/>
                <a:uFillTx/>
                <a:latin typeface="Arial"/>
                <a:ea typeface="Calibri" panose="020F0502020204030204" pitchFamily="34" charset="0"/>
                <a:cs typeface="+mn-cs"/>
              </a:rPr>
              <a:t> </a:t>
            </a:r>
            <a:r>
              <a:rPr kumimoji="0" lang="en-US" sz="900" b="0" i="0" u="none" strike="noStrike" kern="1200" cap="none" spc="0" normalizeH="0" baseline="0" noProof="0" dirty="0">
                <a:ln>
                  <a:noFill/>
                </a:ln>
                <a:solidFill>
                  <a:srgbClr val="1C1C1C"/>
                </a:solidFill>
                <a:effectLst/>
                <a:uLnTx/>
                <a:uFillTx/>
                <a:latin typeface="Arial"/>
                <a:ea typeface="Calibri" panose="020F0502020204030204" pitchFamily="34" charset="0"/>
                <a:cs typeface="+mn-cs"/>
              </a:rPr>
              <a:t>as well as an operations guide, covering procedures, escalation processes, &amp; service parameters</a:t>
            </a:r>
            <a:endParaRPr kumimoji="0" lang="en-US" sz="900" b="0" i="0" u="none" strike="noStrike" kern="1200" cap="none" spc="0" normalizeH="0" baseline="0" noProof="0" dirty="0">
              <a:ln>
                <a:noFill/>
              </a:ln>
              <a:solidFill>
                <a:srgbClr val="1C1C1C"/>
              </a:solidFill>
              <a:effectLst/>
              <a:uLnTx/>
              <a:uFillTx/>
              <a:latin typeface="Arial"/>
              <a:cs typeface="+mn-cs"/>
            </a:endParaRPr>
          </a:p>
        </p:txBody>
      </p:sp>
      <p:sp>
        <p:nvSpPr>
          <p:cNvPr id="7" name="Rectangle 6">
            <a:extLst>
              <a:ext uri="{FF2B5EF4-FFF2-40B4-BE49-F238E27FC236}">
                <a16:creationId xmlns:a16="http://schemas.microsoft.com/office/drawing/2014/main" id="{7E28DB4B-0E0E-478F-9767-1017457DDDFE}"/>
              </a:ext>
            </a:extLst>
          </p:cNvPr>
          <p:cNvSpPr/>
          <p:nvPr/>
        </p:nvSpPr>
        <p:spPr>
          <a:xfrm>
            <a:off x="3709586" y="1988689"/>
            <a:ext cx="1987170" cy="1874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220" marR="0" lvl="1" indent="-171220"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Conduct a zero trust assessment, and review high-level environment architecture and security solutions currently in place</a:t>
            </a:r>
            <a:endParaRPr kumimoji="0" lang="en-US" sz="900" b="0" i="0" u="none" strike="noStrike" kern="1200" cap="none" spc="0" normalizeH="0" baseline="0" noProof="0" dirty="0">
              <a:ln>
                <a:noFill/>
              </a:ln>
              <a:solidFill>
                <a:srgbClr val="FFFFFF"/>
              </a:solidFill>
              <a:effectLst/>
              <a:uLnTx/>
              <a:uFillTx/>
              <a:latin typeface="Arial"/>
              <a:cs typeface="Times New Roman"/>
            </a:endParaRPr>
          </a:p>
          <a:p>
            <a:pPr marL="171220" marR="0" lvl="1" indent="-171220"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Discuss business concerns and requirements</a:t>
            </a:r>
          </a:p>
          <a:p>
            <a:pPr marL="171220" marR="0" lvl="1" indent="-171220"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Output</a:t>
            </a: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 Zero trust evaluation report and top line objectives, concerns and requirements</a:t>
            </a:r>
            <a:r>
              <a:rPr kumimoji="0" lang="en-US" sz="900" b="0" i="0" u="none" strike="noStrike" kern="1200" cap="none" spc="0" normalizeH="0" baseline="0" noProof="0" dirty="0">
                <a:ln>
                  <a:noFill/>
                </a:ln>
                <a:solidFill>
                  <a:srgbClr val="1C1C1C"/>
                </a:solidFill>
                <a:effectLst/>
                <a:uLnTx/>
                <a:uFillTx/>
                <a:latin typeface="Arial"/>
                <a:ea typeface="Times New Roman" panose="02020603050405020304" pitchFamily="18" charset="0"/>
                <a:cs typeface="Times New Roman" panose="02020603050405020304" pitchFamily="18" charset="0"/>
              </a:rPr>
              <a:t>, as well as a strategic roadmap to reach zero trust</a:t>
            </a:r>
          </a:p>
        </p:txBody>
      </p:sp>
      <p:sp>
        <p:nvSpPr>
          <p:cNvPr id="19" name="Rectangle 18">
            <a:extLst>
              <a:ext uri="{FF2B5EF4-FFF2-40B4-BE49-F238E27FC236}">
                <a16:creationId xmlns:a16="http://schemas.microsoft.com/office/drawing/2014/main" id="{0021707D-3C87-406E-901B-0F9D19FB9B01}"/>
              </a:ext>
            </a:extLst>
          </p:cNvPr>
          <p:cNvSpPr/>
          <p:nvPr/>
        </p:nvSpPr>
        <p:spPr>
          <a:xfrm>
            <a:off x="5775360" y="1988689"/>
            <a:ext cx="1980198" cy="1874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Review Sentinel features and functionality and how these can be used to protect your IT environment</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Discuss how Sentinel capabilities can address your concerns and specific goals to accomplish</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Output</a:t>
            </a: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 Prioritized list of objectives </a:t>
            </a:r>
            <a:r>
              <a:rPr kumimoji="0" lang="en-US" sz="900" b="0" i="0" u="none" strike="noStrike" kern="1200" cap="none" spc="0" normalizeH="0" baseline="0" noProof="0" dirty="0">
                <a:ln>
                  <a:noFill/>
                </a:ln>
                <a:solidFill>
                  <a:srgbClr val="1C1C1C"/>
                </a:solidFill>
                <a:effectLst/>
                <a:uLnTx/>
                <a:uFillTx/>
                <a:latin typeface="Arial"/>
                <a:ea typeface="Times New Roman" panose="02020603050405020304" pitchFamily="18" charset="0"/>
                <a:cs typeface="Times New Roman" panose="02020603050405020304" pitchFamily="18" charset="0"/>
              </a:rPr>
              <a:t>to address and the Sentinel features that address your requirements </a:t>
            </a:r>
          </a:p>
        </p:txBody>
      </p:sp>
      <p:sp>
        <p:nvSpPr>
          <p:cNvPr id="20" name="Rectangle 19">
            <a:extLst>
              <a:ext uri="{FF2B5EF4-FFF2-40B4-BE49-F238E27FC236}">
                <a16:creationId xmlns:a16="http://schemas.microsoft.com/office/drawing/2014/main" id="{8636D00A-611A-4563-9958-07751564BFFD}"/>
              </a:ext>
            </a:extLst>
          </p:cNvPr>
          <p:cNvSpPr/>
          <p:nvPr/>
        </p:nvSpPr>
        <p:spPr>
          <a:xfrm>
            <a:off x="7844523" y="1988689"/>
            <a:ext cx="1983780" cy="1874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Identify data sources that will send information to Sentinel</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Prioritize data sources</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Identify solution for non-Azure devices</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Output</a:t>
            </a:r>
            <a:r>
              <a:rPr kumimoji="0" lang="en-US" sz="900" b="0" i="0" u="none" strike="noStrike" kern="1200" cap="none" spc="0" normalizeH="0" baseline="0" noProof="0" dirty="0">
                <a:ln>
                  <a:noFill/>
                </a:ln>
                <a:solidFill>
                  <a:srgbClr val="6785C1"/>
                </a:solidFill>
                <a:effectLst/>
                <a:uLnTx/>
                <a:uFillTx/>
                <a:latin typeface="Arial"/>
                <a:ea typeface="Times New Roman" panose="02020603050405020304" pitchFamily="18" charset="0"/>
                <a:cs typeface="Times New Roman" panose="02020603050405020304" pitchFamily="18" charset="0"/>
              </a:rPr>
              <a:t> </a:t>
            </a: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Defined approach to identify and on-board data sources for Sentinel</a:t>
            </a:r>
          </a:p>
        </p:txBody>
      </p:sp>
      <p:sp>
        <p:nvSpPr>
          <p:cNvPr id="21" name="Rectangle 20">
            <a:extLst>
              <a:ext uri="{FF2B5EF4-FFF2-40B4-BE49-F238E27FC236}">
                <a16:creationId xmlns:a16="http://schemas.microsoft.com/office/drawing/2014/main" id="{A9065B2F-C113-41B9-B143-929FF7719304}"/>
              </a:ext>
            </a:extLst>
          </p:cNvPr>
          <p:cNvSpPr/>
          <p:nvPr/>
        </p:nvSpPr>
        <p:spPr>
          <a:xfrm>
            <a:off x="9906906" y="1988689"/>
            <a:ext cx="1980294" cy="1874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Review Microsoft-provided Workbooks and Use Cases</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Agree on relevant workbooks and Use Cases and determine priority</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Identify future custom workbooks and Use Cases</a:t>
            </a:r>
          </a:p>
          <a:p>
            <a:pPr marL="171452" marR="0" lvl="1" indent="-171452" algn="l" defTabSz="914501" rtl="0" eaLnBrk="1" fontAlgn="auto" latinLnBrk="0" hangingPunct="1">
              <a:lnSpc>
                <a:spcPct val="100000"/>
              </a:lnSpc>
              <a:spcBef>
                <a:spcPts val="0"/>
              </a:spcBef>
              <a:spcAft>
                <a:spcPts val="600"/>
              </a:spcAft>
              <a:buClr>
                <a:srgbClr val="4E4E4E"/>
              </a:buClr>
              <a:buSzPct val="100000"/>
              <a:buFont typeface="Arial" panose="020B0604020202020204" pitchFamily="34" charset="0"/>
              <a:buChar char="•"/>
              <a:tabLst>
                <a:tab pos="228603" algn="l"/>
                <a:tab pos="685808" algn="l"/>
              </a:tabLst>
              <a:defRPr/>
            </a:pPr>
            <a:r>
              <a:rPr kumimoji="0" lang="en-US" sz="9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Output</a:t>
            </a:r>
            <a:r>
              <a:rPr kumimoji="0" lang="en-US" sz="9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 Defined process to implement and test Workbooks and Use Cases within Azure Sentinel</a:t>
            </a:r>
          </a:p>
        </p:txBody>
      </p:sp>
    </p:spTree>
    <p:extLst>
      <p:ext uri="{BB962C8B-B14F-4D97-AF65-F5344CB8AC3E}">
        <p14:creationId xmlns:p14="http://schemas.microsoft.com/office/powerpoint/2010/main" val="131635932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C6AE0-4880-4A38-A746-78EE31A726A3}"/>
              </a:ext>
            </a:extLst>
          </p:cNvPr>
          <p:cNvSpPr/>
          <p:nvPr/>
        </p:nvSpPr>
        <p:spPr>
          <a:xfrm>
            <a:off x="10302394" y="455173"/>
            <a:ext cx="1889605" cy="6402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sp>
        <p:nvSpPr>
          <p:cNvPr id="3" name="Footer Placeholder 2">
            <a:extLst>
              <a:ext uri="{FF2B5EF4-FFF2-40B4-BE49-F238E27FC236}">
                <a16:creationId xmlns:a16="http://schemas.microsoft.com/office/drawing/2014/main" id="{26CCDC5B-02FC-44DA-8C7C-354CC5D1E671}"/>
              </a:ext>
            </a:extLst>
          </p:cNvPr>
          <p:cNvSpPr>
            <a:spLocks noGrp="1"/>
          </p:cNvSpPr>
          <p:nvPr>
            <p:ph type="ftr" sz="quarter" idx="10"/>
          </p:nvPr>
        </p:nvSpPr>
        <p:spPr/>
        <p:txBody>
          <a:bodyPr/>
          <a:lstStyle/>
          <a:p>
            <a:pPr defTabSz="609555"/>
            <a:r>
              <a:rPr lang="en-US" dirty="0"/>
              <a:t>© 2023 NTT DATA, Inc. All rights reserved.</a:t>
            </a:r>
          </a:p>
        </p:txBody>
      </p:sp>
      <p:sp>
        <p:nvSpPr>
          <p:cNvPr id="4" name="Slide Number Placeholder 3">
            <a:extLst>
              <a:ext uri="{FF2B5EF4-FFF2-40B4-BE49-F238E27FC236}">
                <a16:creationId xmlns:a16="http://schemas.microsoft.com/office/drawing/2014/main" id="{F97ECCF8-C863-45FE-821F-925CA4139A6B}"/>
              </a:ext>
            </a:extLst>
          </p:cNvPr>
          <p:cNvSpPr>
            <a:spLocks noGrp="1"/>
          </p:cNvSpPr>
          <p:nvPr>
            <p:ph type="sldNum" sz="quarter" idx="11"/>
          </p:nvPr>
        </p:nvSpPr>
        <p:spPr/>
        <p:txBody>
          <a:bodyPr/>
          <a:lstStyle/>
          <a:p>
            <a:pPr algn="ctr"/>
            <a:fld id="{92EA2340-BE12-4138-BE15-7C339B03EB4B}" type="slidenum">
              <a:rPr lang="en-US" smtClean="0"/>
              <a:pPr algn="ctr"/>
              <a:t>9</a:t>
            </a:fld>
            <a:endParaRPr lang="en-US" dirty="0"/>
          </a:p>
        </p:txBody>
      </p:sp>
      <p:sp>
        <p:nvSpPr>
          <p:cNvPr id="5" name="Title 3">
            <a:extLst>
              <a:ext uri="{FF2B5EF4-FFF2-40B4-BE49-F238E27FC236}">
                <a16:creationId xmlns:a16="http://schemas.microsoft.com/office/drawing/2014/main" id="{78F94A7C-82F6-4267-A8C8-6736CF9D50A1}"/>
              </a:ext>
            </a:extLst>
          </p:cNvPr>
          <p:cNvSpPr>
            <a:spLocks noGrp="1"/>
          </p:cNvSpPr>
          <p:nvPr>
            <p:ph type="title"/>
          </p:nvPr>
        </p:nvSpPr>
        <p:spPr>
          <a:xfrm>
            <a:off x="304800" y="640080"/>
            <a:ext cx="11582400" cy="552204"/>
          </a:xfrm>
        </p:spPr>
        <p:txBody>
          <a:bodyPr/>
          <a:lstStyle/>
          <a:p>
            <a:r>
              <a:rPr lang="en-US" dirty="0"/>
              <a:t>Overview of the NTT DATA Microsoft Sentinel Implementation Phases</a:t>
            </a:r>
          </a:p>
        </p:txBody>
      </p:sp>
      <p:sp>
        <p:nvSpPr>
          <p:cNvPr id="10" name="Rectangle 9">
            <a:extLst>
              <a:ext uri="{FF2B5EF4-FFF2-40B4-BE49-F238E27FC236}">
                <a16:creationId xmlns:a16="http://schemas.microsoft.com/office/drawing/2014/main" id="{4E48AA88-DD60-46AD-8D6C-0E4F664E3748}"/>
              </a:ext>
            </a:extLst>
          </p:cNvPr>
          <p:cNvSpPr/>
          <p:nvPr/>
        </p:nvSpPr>
        <p:spPr>
          <a:xfrm>
            <a:off x="10418041" y="1924791"/>
            <a:ext cx="1650096" cy="4941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r>
              <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Validate the controls and meet the objectives by en</a:t>
            </a:r>
            <a:r>
              <a:rPr lang="en-US" sz="1400" dirty="0">
                <a:solidFill>
                  <a:schemeClr val="bg1"/>
                </a:solidFill>
              </a:rPr>
              <a:t>abling Controls</a:t>
            </a:r>
          </a:p>
          <a:p>
            <a:r>
              <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Assess usage </a:t>
            </a:r>
            <a:br>
              <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br>
            <a:r>
              <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and performance patterns from the captured alerts established during the preceding phases.</a:t>
            </a:r>
          </a:p>
          <a:p>
            <a:endParaRPr lang="en-US" sz="1400" dirty="0">
              <a:solidFill>
                <a:schemeClr val="bg1"/>
              </a:solidFill>
              <a:latin typeface="Arial" panose="020B0604020202020204" pitchFamily="34" charset="0"/>
              <a:cs typeface="Times New Roman" panose="02020603050405020304" pitchFamily="18" charset="0"/>
            </a:endParaRPr>
          </a:p>
          <a:p>
            <a:r>
              <a:rPr lang="en-US" sz="1400" dirty="0">
                <a:solidFill>
                  <a:schemeClr val="bg1"/>
                </a:solidFill>
              </a:rPr>
              <a:t>Configure governance controls based</a:t>
            </a:r>
            <a:br>
              <a:rPr lang="en-US" sz="1400" dirty="0">
                <a:solidFill>
                  <a:schemeClr val="bg1"/>
                </a:solidFill>
              </a:rPr>
            </a:br>
            <a:r>
              <a:rPr lang="en-US" sz="1400" dirty="0">
                <a:solidFill>
                  <a:schemeClr val="bg1"/>
                </a:solidFill>
              </a:rPr>
              <a:t>on required modifications as indicated during the testing process. </a:t>
            </a:r>
          </a:p>
        </p:txBody>
      </p:sp>
      <p:sp>
        <p:nvSpPr>
          <p:cNvPr id="15" name="Oval 14">
            <a:extLst>
              <a:ext uri="{FF2B5EF4-FFF2-40B4-BE49-F238E27FC236}">
                <a16:creationId xmlns:a16="http://schemas.microsoft.com/office/drawing/2014/main" id="{8943725F-AEC2-4C18-A1B4-E032791EA8F2}"/>
              </a:ext>
            </a:extLst>
          </p:cNvPr>
          <p:cNvSpPr>
            <a:spLocks noChangeArrowheads="1"/>
          </p:cNvSpPr>
          <p:nvPr/>
        </p:nvSpPr>
        <p:spPr bwMode="auto">
          <a:xfrm>
            <a:off x="304800" y="1951655"/>
            <a:ext cx="3845335" cy="3845333"/>
          </a:xfrm>
          <a:prstGeom prst="ellipse">
            <a:avLst/>
          </a:prstGeom>
          <a:solidFill>
            <a:schemeClr val="accent2">
              <a:lumMod val="20000"/>
              <a:lumOff val="8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16" name="Freeform 315">
            <a:extLst>
              <a:ext uri="{FF2B5EF4-FFF2-40B4-BE49-F238E27FC236}">
                <a16:creationId xmlns:a16="http://schemas.microsoft.com/office/drawing/2014/main" id="{AAE93901-5197-406E-9CB2-E48754D67C4C}"/>
              </a:ext>
            </a:extLst>
          </p:cNvPr>
          <p:cNvSpPr>
            <a:spLocks/>
          </p:cNvSpPr>
          <p:nvPr/>
        </p:nvSpPr>
        <p:spPr bwMode="auto">
          <a:xfrm rot="2700000">
            <a:off x="1754775" y="4475187"/>
            <a:ext cx="1889605" cy="1851531"/>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tx2"/>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21" name="Freeform 315">
            <a:extLst>
              <a:ext uri="{FF2B5EF4-FFF2-40B4-BE49-F238E27FC236}">
                <a16:creationId xmlns:a16="http://schemas.microsoft.com/office/drawing/2014/main" id="{5202F8AA-D838-4D82-A8F1-667C2E436FDD}"/>
              </a:ext>
            </a:extLst>
          </p:cNvPr>
          <p:cNvSpPr>
            <a:spLocks/>
          </p:cNvSpPr>
          <p:nvPr/>
        </p:nvSpPr>
        <p:spPr bwMode="auto">
          <a:xfrm>
            <a:off x="2683337" y="3883339"/>
            <a:ext cx="1889605" cy="1851531"/>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bg2"/>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25" name="Freeform 502">
            <a:extLst>
              <a:ext uri="{FF2B5EF4-FFF2-40B4-BE49-F238E27FC236}">
                <a16:creationId xmlns:a16="http://schemas.microsoft.com/office/drawing/2014/main" id="{6051B996-D483-47CE-A20F-097AD467312A}"/>
              </a:ext>
            </a:extLst>
          </p:cNvPr>
          <p:cNvSpPr>
            <a:spLocks/>
          </p:cNvSpPr>
          <p:nvPr/>
        </p:nvSpPr>
        <p:spPr bwMode="auto">
          <a:xfrm>
            <a:off x="2801563" y="2069880"/>
            <a:ext cx="1919661" cy="1947715"/>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83B254"/>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cxnSp>
        <p:nvCxnSpPr>
          <p:cNvPr id="32" name="Straight Connector 31">
            <a:extLst>
              <a:ext uri="{FF2B5EF4-FFF2-40B4-BE49-F238E27FC236}">
                <a16:creationId xmlns:a16="http://schemas.microsoft.com/office/drawing/2014/main" id="{C202DFB6-2122-44F1-8AF4-D014EB893BA6}"/>
              </a:ext>
            </a:extLst>
          </p:cNvPr>
          <p:cNvCxnSpPr/>
          <p:nvPr/>
        </p:nvCxnSpPr>
        <p:spPr>
          <a:xfrm flipV="1">
            <a:off x="2381747" y="1729082"/>
            <a:ext cx="2564009" cy="1"/>
          </a:xfrm>
          <a:prstGeom prst="line">
            <a:avLst/>
          </a:prstGeom>
          <a:noFill/>
          <a:ln w="6350" cap="flat" cmpd="sng" algn="ctr">
            <a:solidFill>
              <a:srgbClr val="6785C1"/>
            </a:solidFill>
            <a:prstDash val="solid"/>
            <a:miter lim="800000"/>
            <a:headEnd type="oval" w="med" len="med"/>
            <a:tailEnd type="oval" w="med" len="med"/>
          </a:ln>
          <a:effectLst/>
        </p:spPr>
      </p:cxnSp>
      <p:cxnSp>
        <p:nvCxnSpPr>
          <p:cNvPr id="33" name="Straight Connector 32">
            <a:extLst>
              <a:ext uri="{FF2B5EF4-FFF2-40B4-BE49-F238E27FC236}">
                <a16:creationId xmlns:a16="http://schemas.microsoft.com/office/drawing/2014/main" id="{2103AB76-EEFF-4575-B2FB-7DC49D6BF335}"/>
              </a:ext>
            </a:extLst>
          </p:cNvPr>
          <p:cNvCxnSpPr/>
          <p:nvPr/>
        </p:nvCxnSpPr>
        <p:spPr>
          <a:xfrm>
            <a:off x="2735196" y="5851553"/>
            <a:ext cx="2210560" cy="1"/>
          </a:xfrm>
          <a:prstGeom prst="line">
            <a:avLst/>
          </a:prstGeom>
          <a:noFill/>
          <a:ln w="6350" cap="flat" cmpd="sng" algn="ctr">
            <a:solidFill>
              <a:schemeClr val="tx2"/>
            </a:solidFill>
            <a:prstDash val="solid"/>
            <a:miter lim="800000"/>
            <a:headEnd type="oval" w="med" len="med"/>
            <a:tailEnd type="oval" w="med" len="med"/>
          </a:ln>
          <a:effectLst/>
        </p:spPr>
      </p:cxnSp>
      <p:cxnSp>
        <p:nvCxnSpPr>
          <p:cNvPr id="34" name="Straight Connector 33">
            <a:extLst>
              <a:ext uri="{FF2B5EF4-FFF2-40B4-BE49-F238E27FC236}">
                <a16:creationId xmlns:a16="http://schemas.microsoft.com/office/drawing/2014/main" id="{C612FF3E-A0D0-4EA2-B41A-70F75ECA30E6}"/>
              </a:ext>
            </a:extLst>
          </p:cNvPr>
          <p:cNvCxnSpPr/>
          <p:nvPr/>
        </p:nvCxnSpPr>
        <p:spPr>
          <a:xfrm>
            <a:off x="3878057" y="4474073"/>
            <a:ext cx="1067699" cy="1"/>
          </a:xfrm>
          <a:prstGeom prst="line">
            <a:avLst/>
          </a:prstGeom>
          <a:noFill/>
          <a:ln w="6350" cap="flat" cmpd="sng" algn="ctr">
            <a:solidFill>
              <a:schemeClr val="bg2"/>
            </a:solidFill>
            <a:prstDash val="solid"/>
            <a:miter lim="800000"/>
            <a:headEnd type="oval" w="med" len="med"/>
            <a:tailEnd type="oval" w="med" len="med"/>
          </a:ln>
          <a:effectLst/>
        </p:spPr>
      </p:cxnSp>
      <p:cxnSp>
        <p:nvCxnSpPr>
          <p:cNvPr id="35" name="Straight Connector 34">
            <a:extLst>
              <a:ext uri="{FF2B5EF4-FFF2-40B4-BE49-F238E27FC236}">
                <a16:creationId xmlns:a16="http://schemas.microsoft.com/office/drawing/2014/main" id="{73B4A29C-A630-4F43-B0AB-28EA98333A6F}"/>
              </a:ext>
            </a:extLst>
          </p:cNvPr>
          <p:cNvCxnSpPr/>
          <p:nvPr/>
        </p:nvCxnSpPr>
        <p:spPr>
          <a:xfrm>
            <a:off x="3934800" y="3109639"/>
            <a:ext cx="1010956" cy="1"/>
          </a:xfrm>
          <a:prstGeom prst="line">
            <a:avLst/>
          </a:prstGeom>
          <a:noFill/>
          <a:ln w="6350" cap="flat" cmpd="sng" algn="ctr">
            <a:solidFill>
              <a:srgbClr val="83B254"/>
            </a:solidFill>
            <a:prstDash val="solid"/>
            <a:miter lim="800000"/>
            <a:headEnd type="oval" w="med" len="med"/>
            <a:tailEnd type="oval" w="med" len="med"/>
          </a:ln>
          <a:effectLst/>
        </p:spPr>
      </p:cxnSp>
      <p:sp>
        <p:nvSpPr>
          <p:cNvPr id="37" name="Freeform 503">
            <a:extLst>
              <a:ext uri="{FF2B5EF4-FFF2-40B4-BE49-F238E27FC236}">
                <a16:creationId xmlns:a16="http://schemas.microsoft.com/office/drawing/2014/main" id="{D2D62667-ACE1-4B99-B9FA-B42E47DC322C}"/>
              </a:ext>
            </a:extLst>
          </p:cNvPr>
          <p:cNvSpPr>
            <a:spLocks/>
          </p:cNvSpPr>
          <p:nvPr/>
        </p:nvSpPr>
        <p:spPr bwMode="auto">
          <a:xfrm>
            <a:off x="2004041" y="1230279"/>
            <a:ext cx="2041895" cy="2069947"/>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6785C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nvGrpSpPr>
          <p:cNvPr id="40" name="Group 39">
            <a:extLst>
              <a:ext uri="{FF2B5EF4-FFF2-40B4-BE49-F238E27FC236}">
                <a16:creationId xmlns:a16="http://schemas.microsoft.com/office/drawing/2014/main" id="{4FFD7C93-C340-4234-BB2F-7AD0C8FBDA19}"/>
              </a:ext>
            </a:extLst>
          </p:cNvPr>
          <p:cNvGrpSpPr/>
          <p:nvPr/>
        </p:nvGrpSpPr>
        <p:grpSpPr>
          <a:xfrm>
            <a:off x="1220547" y="2867401"/>
            <a:ext cx="2013841" cy="2013842"/>
            <a:chOff x="1497013" y="3295650"/>
            <a:chExt cx="1595438" cy="1595437"/>
          </a:xfrm>
        </p:grpSpPr>
        <p:sp>
          <p:nvSpPr>
            <p:cNvPr id="41" name="Oval 40">
              <a:extLst>
                <a:ext uri="{FF2B5EF4-FFF2-40B4-BE49-F238E27FC236}">
                  <a16:creationId xmlns:a16="http://schemas.microsoft.com/office/drawing/2014/main" id="{8DE0CFEF-FAEF-4B58-AAEE-84C365E9DCD6}"/>
                </a:ext>
              </a:extLst>
            </p:cNvPr>
            <p:cNvSpPr>
              <a:spLocks noChangeArrowheads="1"/>
            </p:cNvSpPr>
            <p:nvPr/>
          </p:nvSpPr>
          <p:spPr bwMode="auto">
            <a:xfrm>
              <a:off x="1497013" y="3295650"/>
              <a:ext cx="1595438" cy="1595437"/>
            </a:xfrm>
            <a:prstGeom prst="ellipse">
              <a:avLst/>
            </a:prstGeom>
            <a:solidFill>
              <a:schemeClr val="accent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2" name="Oval 41">
              <a:extLst>
                <a:ext uri="{FF2B5EF4-FFF2-40B4-BE49-F238E27FC236}">
                  <a16:creationId xmlns:a16="http://schemas.microsoft.com/office/drawing/2014/main" id="{716D9778-FA1B-4866-BA54-61C3EE2D5AED}"/>
                </a:ext>
              </a:extLst>
            </p:cNvPr>
            <p:cNvSpPr>
              <a:spLocks noChangeArrowheads="1"/>
            </p:cNvSpPr>
            <p:nvPr/>
          </p:nvSpPr>
          <p:spPr bwMode="auto">
            <a:xfrm>
              <a:off x="1625600" y="3424238"/>
              <a:ext cx="1338263" cy="1338262"/>
            </a:xfrm>
            <a:prstGeom prst="ellipse">
              <a:avLst/>
            </a:prstGeom>
            <a:solidFill>
              <a:schemeClr val="tx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3" name="Oval 42">
              <a:extLst>
                <a:ext uri="{FF2B5EF4-FFF2-40B4-BE49-F238E27FC236}">
                  <a16:creationId xmlns:a16="http://schemas.microsoft.com/office/drawing/2014/main" id="{DE25614F-13A6-4D34-A118-8E20A875C59F}"/>
                </a:ext>
              </a:extLst>
            </p:cNvPr>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sp>
        <p:nvSpPr>
          <p:cNvPr id="50" name="Rectangle 49">
            <a:extLst>
              <a:ext uri="{FF2B5EF4-FFF2-40B4-BE49-F238E27FC236}">
                <a16:creationId xmlns:a16="http://schemas.microsoft.com/office/drawing/2014/main" id="{3F613EA0-ACC4-4D0D-8498-7E2C79E985E8}"/>
              </a:ext>
            </a:extLst>
          </p:cNvPr>
          <p:cNvSpPr/>
          <p:nvPr/>
        </p:nvSpPr>
        <p:spPr>
          <a:xfrm>
            <a:off x="2030400" y="1934172"/>
            <a:ext cx="1663188" cy="461665"/>
          </a:xfrm>
          <a:prstGeom prst="rect">
            <a:avLst/>
          </a:prstGeom>
        </p:spPr>
        <p:txBody>
          <a:bodyPr wrap="square">
            <a:spAutoFit/>
          </a:bodyPr>
          <a:lstStyle/>
          <a:p>
            <a:pPr algn="ctr"/>
            <a:r>
              <a:rPr lang="en-US" sz="1200" dirty="0">
                <a:solidFill>
                  <a:schemeClr val="bg1"/>
                </a:solidFill>
                <a:ea typeface="Times New Roman" panose="02020603050405020304" pitchFamily="18" charset="0"/>
                <a:cs typeface="Times New Roman" panose="02020603050405020304" pitchFamily="18" charset="0"/>
              </a:rPr>
              <a:t>Sentinel Baseline Configuration</a:t>
            </a:r>
          </a:p>
        </p:txBody>
      </p:sp>
      <p:sp>
        <p:nvSpPr>
          <p:cNvPr id="51" name="Rectangle 50">
            <a:extLst>
              <a:ext uri="{FF2B5EF4-FFF2-40B4-BE49-F238E27FC236}">
                <a16:creationId xmlns:a16="http://schemas.microsoft.com/office/drawing/2014/main" id="{281E54F6-A887-46F2-B45D-56F630844C41}"/>
              </a:ext>
            </a:extLst>
          </p:cNvPr>
          <p:cNvSpPr/>
          <p:nvPr/>
        </p:nvSpPr>
        <p:spPr>
          <a:xfrm>
            <a:off x="3010581" y="2958387"/>
            <a:ext cx="1664321" cy="646331"/>
          </a:xfrm>
          <a:prstGeom prst="rect">
            <a:avLst/>
          </a:prstGeom>
        </p:spPr>
        <p:txBody>
          <a:bodyPr wrap="square">
            <a:spAutoFit/>
          </a:bodyPr>
          <a:lstStyle/>
          <a:p>
            <a:pPr algn="ctr"/>
            <a:r>
              <a:rPr lang="en-US" sz="1200" dirty="0">
                <a:solidFill>
                  <a:schemeClr val="bg1"/>
                </a:solidFill>
              </a:rPr>
              <a:t>Workbook </a:t>
            </a:r>
            <a:br>
              <a:rPr lang="en-US" sz="1200" dirty="0">
                <a:solidFill>
                  <a:schemeClr val="bg1"/>
                </a:solidFill>
              </a:rPr>
            </a:br>
            <a:r>
              <a:rPr lang="en-US" sz="1200" dirty="0">
                <a:solidFill>
                  <a:schemeClr val="bg1"/>
                </a:solidFill>
              </a:rPr>
              <a:t>and Policy Development</a:t>
            </a:r>
          </a:p>
        </p:txBody>
      </p:sp>
      <p:sp>
        <p:nvSpPr>
          <p:cNvPr id="52" name="Rectangle 51">
            <a:extLst>
              <a:ext uri="{FF2B5EF4-FFF2-40B4-BE49-F238E27FC236}">
                <a16:creationId xmlns:a16="http://schemas.microsoft.com/office/drawing/2014/main" id="{E6A2C890-C38A-44EA-A7B6-A1E6051DAD9E}"/>
              </a:ext>
            </a:extLst>
          </p:cNvPr>
          <p:cNvSpPr/>
          <p:nvPr/>
        </p:nvSpPr>
        <p:spPr>
          <a:xfrm>
            <a:off x="3115668" y="4275160"/>
            <a:ext cx="1269311" cy="646331"/>
          </a:xfrm>
          <a:prstGeom prst="rect">
            <a:avLst/>
          </a:prstGeom>
        </p:spPr>
        <p:txBody>
          <a:bodyPr wrap="square">
            <a:spAutoFit/>
          </a:bodyPr>
          <a:lstStyle/>
          <a:p>
            <a:pPr algn="ctr"/>
            <a:r>
              <a:rPr lang="en-US" sz="1200" dirty="0">
                <a:solidFill>
                  <a:schemeClr val="bg1"/>
                </a:solidFill>
              </a:rPr>
              <a:t>Workflow Automation Creation </a:t>
            </a:r>
            <a:endParaRPr lang="en-US" sz="1200" i="1" dirty="0">
              <a:solidFill>
                <a:schemeClr val="bg1"/>
              </a:solidFill>
            </a:endParaRPr>
          </a:p>
        </p:txBody>
      </p:sp>
      <p:sp>
        <p:nvSpPr>
          <p:cNvPr id="53" name="Rectangle 52">
            <a:extLst>
              <a:ext uri="{FF2B5EF4-FFF2-40B4-BE49-F238E27FC236}">
                <a16:creationId xmlns:a16="http://schemas.microsoft.com/office/drawing/2014/main" id="{5AE780CE-9A88-4F72-BB33-FF92E1843855}"/>
              </a:ext>
            </a:extLst>
          </p:cNvPr>
          <p:cNvSpPr/>
          <p:nvPr/>
        </p:nvSpPr>
        <p:spPr>
          <a:xfrm>
            <a:off x="1999728" y="5113407"/>
            <a:ext cx="1490520" cy="461665"/>
          </a:xfrm>
          <a:prstGeom prst="rect">
            <a:avLst/>
          </a:prstGeom>
        </p:spPr>
        <p:txBody>
          <a:bodyPr wrap="square">
            <a:spAutoFit/>
          </a:bodyPr>
          <a:lstStyle/>
          <a:p>
            <a:pPr algn="ctr"/>
            <a:r>
              <a:rPr lang="en-US" sz="1200" dirty="0">
                <a:solidFill>
                  <a:schemeClr val="bg1"/>
                </a:solidFill>
              </a:rPr>
              <a:t>Enabling </a:t>
            </a:r>
          </a:p>
          <a:p>
            <a:pPr algn="ctr"/>
            <a:r>
              <a:rPr lang="en-US" sz="1200" dirty="0">
                <a:solidFill>
                  <a:schemeClr val="bg1"/>
                </a:solidFill>
              </a:rPr>
              <a:t>Controls</a:t>
            </a:r>
            <a:endParaRPr lang="en-US" sz="1200" i="1" dirty="0">
              <a:solidFill>
                <a:schemeClr val="bg1"/>
              </a:solidFill>
            </a:endParaRPr>
          </a:p>
        </p:txBody>
      </p:sp>
      <p:sp>
        <p:nvSpPr>
          <p:cNvPr id="38" name="Rectangle 37">
            <a:extLst>
              <a:ext uri="{FF2B5EF4-FFF2-40B4-BE49-F238E27FC236}">
                <a16:creationId xmlns:a16="http://schemas.microsoft.com/office/drawing/2014/main" id="{3D7CB1C4-6E54-42FD-8F83-0D4DF02810DB}"/>
              </a:ext>
            </a:extLst>
          </p:cNvPr>
          <p:cNvSpPr/>
          <p:nvPr/>
        </p:nvSpPr>
        <p:spPr>
          <a:xfrm>
            <a:off x="5032646" y="1025001"/>
            <a:ext cx="5269748" cy="1482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117475" indent="-117475">
              <a:buClr>
                <a:schemeClr val="bg2"/>
              </a:buClr>
              <a:buSzPct val="100000"/>
              <a:buFont typeface="Arial" panose="020B0604020202020204" pitchFamily="34" charset="0"/>
              <a:buChar char="•"/>
            </a:pPr>
            <a:r>
              <a:rPr lang="en-US" sz="900" dirty="0">
                <a:solidFill>
                  <a:srgbClr val="000000"/>
                </a:solidFill>
                <a:ea typeface="Times New Roman" panose="02020603050405020304" pitchFamily="18" charset="0"/>
                <a:cs typeface="Times New Roman" panose="02020603050405020304" pitchFamily="18" charset="0"/>
              </a:rPr>
              <a:t>If not already active in the customer’s Azure environment, install and configure Microsoft Defender for Cloud.</a:t>
            </a:r>
          </a:p>
          <a:p>
            <a:pPr marL="117475" indent="-117475">
              <a:buClr>
                <a:schemeClr val="bg2"/>
              </a:buClr>
              <a:buSzPct val="100000"/>
              <a:buFont typeface="Arial" panose="020B0604020202020204" pitchFamily="34" charset="0"/>
              <a:buChar char="•"/>
            </a:pPr>
            <a:r>
              <a:rPr lang="en-US" sz="900" b="0" i="0" dirty="0">
                <a:solidFill>
                  <a:srgbClr val="000000"/>
                </a:solidFill>
                <a:effectLst/>
                <a:latin typeface="Arial" panose="020B0604020202020204" pitchFamily="34" charset="0"/>
              </a:rPr>
              <a:t>Built-in Microsoft connectors will be onboarded to provide rich data insights that will be surfaced with the Microsoft Sentinel console</a:t>
            </a:r>
            <a:endParaRPr lang="en-US" sz="900" b="0" i="0" dirty="0">
              <a:solidFill>
                <a:srgbClr val="000000"/>
              </a:solidFill>
              <a:effectLst/>
              <a:latin typeface="Arial" panose="020B0604020202020204" pitchFamily="34" charset="0"/>
              <a:cs typeface="Times New Roman" panose="02020603050405020304" pitchFamily="18" charset="0"/>
            </a:endParaRPr>
          </a:p>
          <a:p>
            <a:pPr marL="117475" indent="-117475">
              <a:buClr>
                <a:schemeClr val="bg2"/>
              </a:buClr>
              <a:buSzPct val="100000"/>
              <a:buFont typeface="Arial" panose="020B0604020202020204" pitchFamily="34" charset="0"/>
              <a:buChar char="•"/>
            </a:pPr>
            <a:r>
              <a:rPr lang="en-US" sz="900" b="0" i="0" dirty="0">
                <a:solidFill>
                  <a:srgbClr val="000000"/>
                </a:solidFill>
                <a:effectLst/>
                <a:latin typeface="Arial" panose="020B0604020202020204" pitchFamily="34" charset="0"/>
              </a:rPr>
              <a:t>Non-Microsoft data connectors (i.e. AWS via CloudTrail) will be enabled within Microsoft Sentinel.</a:t>
            </a:r>
          </a:p>
          <a:p>
            <a:pPr marL="117475" indent="-117475">
              <a:buClr>
                <a:schemeClr val="bg2"/>
              </a:buClr>
              <a:buSzPct val="100000"/>
              <a:buFont typeface="Arial" panose="020B0604020202020204" pitchFamily="34" charset="0"/>
              <a:buChar char="•"/>
            </a:pPr>
            <a:r>
              <a:rPr lang="en-US" sz="900" dirty="0">
                <a:solidFill>
                  <a:srgbClr val="000000"/>
                </a:solidFill>
                <a:ea typeface="Times New Roman" panose="02020603050405020304" pitchFamily="18" charset="0"/>
                <a:cs typeface="Times New Roman" panose="02020603050405020304" pitchFamily="18" charset="0"/>
              </a:rPr>
              <a:t>Associated Defender for Cloud metrics and controls discussed as critical priorities during the advisory workshops will also be enabled. </a:t>
            </a:r>
          </a:p>
          <a:p>
            <a:pPr marL="117475" indent="-117475">
              <a:buClr>
                <a:schemeClr val="bg2"/>
              </a:buClr>
              <a:buSzPct val="100000"/>
              <a:buFont typeface="Arial" panose="020B0604020202020204" pitchFamily="34" charset="0"/>
              <a:buChar char="•"/>
            </a:pPr>
            <a:r>
              <a:rPr lang="en-US" sz="900" dirty="0">
                <a:solidFill>
                  <a:srgbClr val="000000"/>
                </a:solidFill>
                <a:ea typeface="Times New Roman" panose="02020603050405020304" pitchFamily="18" charset="0"/>
                <a:cs typeface="Times New Roman" panose="02020603050405020304" pitchFamily="18" charset="0"/>
              </a:rPr>
              <a:t>Installation of one SysLog or CEF Agent on supported Linux virtual machine for event collection and forwarding to Sentinel </a:t>
            </a:r>
          </a:p>
          <a:p>
            <a:pPr marL="117475" indent="-117475">
              <a:buClr>
                <a:schemeClr val="bg2"/>
              </a:buClr>
              <a:buSzPct val="100000"/>
              <a:buFont typeface="Arial" panose="020B0604020202020204" pitchFamily="34" charset="0"/>
              <a:buChar char="•"/>
            </a:pPr>
            <a:r>
              <a:rPr lang="en-US" sz="900" dirty="0">
                <a:solidFill>
                  <a:srgbClr val="000000"/>
                </a:solidFill>
                <a:ea typeface="Times New Roman" panose="02020603050405020304" pitchFamily="18" charset="0"/>
                <a:cs typeface="Times New Roman" panose="02020603050405020304" pitchFamily="18" charset="0"/>
              </a:rPr>
              <a:t>Connect up to two subscribed  Threat Intelligence feeds supported by Sentinel. Note: Azure Active Directory Global Admin or Application Admin will be required. </a:t>
            </a:r>
          </a:p>
        </p:txBody>
      </p:sp>
      <p:sp>
        <p:nvSpPr>
          <p:cNvPr id="39" name="Rectangle 38">
            <a:extLst>
              <a:ext uri="{FF2B5EF4-FFF2-40B4-BE49-F238E27FC236}">
                <a16:creationId xmlns:a16="http://schemas.microsoft.com/office/drawing/2014/main" id="{2C9ED0FA-EEB3-4922-991A-6C539367D4DF}"/>
              </a:ext>
            </a:extLst>
          </p:cNvPr>
          <p:cNvSpPr/>
          <p:nvPr/>
        </p:nvSpPr>
        <p:spPr>
          <a:xfrm>
            <a:off x="5029072" y="4122624"/>
            <a:ext cx="5120703" cy="8718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12713" indent="-112713">
              <a:buClr>
                <a:schemeClr val="bg2"/>
              </a:buClr>
              <a:buSzPct val="100000"/>
              <a:buFont typeface="Arial" panose="020B0604020202020204" pitchFamily="34" charset="0"/>
              <a:buChar char="•"/>
            </a:pPr>
            <a:r>
              <a:rPr lang="en-US" sz="900" b="0" i="0" dirty="0">
                <a:solidFill>
                  <a:srgbClr val="000000"/>
                </a:solidFill>
                <a:effectLst/>
                <a:latin typeface="Arial" panose="020B0604020202020204" pitchFamily="34" charset="0"/>
              </a:rPr>
              <a:t>Workflows can include all subscriptions or in-scope resources (at scale), or be scoped to specific environments, subscriptions or workloads. </a:t>
            </a:r>
          </a:p>
          <a:p>
            <a:pPr marL="112713" indent="-112713">
              <a:buClr>
                <a:schemeClr val="bg2"/>
              </a:buClr>
              <a:buSzPct val="100000"/>
              <a:buFont typeface="Arial" panose="020B0604020202020204" pitchFamily="34" charset="0"/>
              <a:buChar char="•"/>
            </a:pPr>
            <a:r>
              <a:rPr lang="en-US" sz="900" b="0" i="0" dirty="0">
                <a:solidFill>
                  <a:srgbClr val="000000"/>
                </a:solidFill>
                <a:effectLst/>
                <a:latin typeface="Arial" panose="020B0604020202020204" pitchFamily="34" charset="0"/>
              </a:rPr>
              <a:t>Develop agreed workflows for in-scope resources.</a:t>
            </a:r>
          </a:p>
          <a:p>
            <a:pPr marL="112713" indent="-112713">
              <a:buClr>
                <a:schemeClr val="bg2"/>
              </a:buClr>
              <a:buSzPct val="100000"/>
              <a:buFont typeface="Arial" panose="020B0604020202020204" pitchFamily="34" charset="0"/>
              <a:buChar char="•"/>
            </a:pPr>
            <a:r>
              <a:rPr lang="en-US" sz="900" b="0" i="0" dirty="0">
                <a:solidFill>
                  <a:srgbClr val="000000"/>
                </a:solidFill>
                <a:effectLst/>
                <a:latin typeface="Arial" panose="020B0604020202020204" pitchFamily="34" charset="0"/>
              </a:rPr>
              <a:t>Work with the client’s technical team to test the workflows to verify the remediation action aligns to the trigger. </a:t>
            </a:r>
          </a:p>
          <a:p>
            <a:pPr marL="112713" indent="-112713">
              <a:buClr>
                <a:schemeClr val="bg2"/>
              </a:buClr>
              <a:buSzPct val="100000"/>
              <a:buFont typeface="Arial" panose="020B0604020202020204" pitchFamily="34" charset="0"/>
              <a:buChar char="•"/>
            </a:pPr>
            <a:endParaRPr lang="en-US" sz="900" b="0" i="0" dirty="0">
              <a:solidFill>
                <a:srgbClr val="000000"/>
              </a:solidFill>
              <a:effectLst/>
              <a:latin typeface="Arial" panose="020B0604020202020204" pitchFamily="34" charset="0"/>
            </a:endParaRPr>
          </a:p>
          <a:p>
            <a:pPr marL="112713" indent="-112713">
              <a:buClr>
                <a:schemeClr val="bg2"/>
              </a:buClr>
              <a:buSzPct val="100000"/>
              <a:buFont typeface="Arial" panose="020B0604020202020204" pitchFamily="34" charset="0"/>
              <a:buChar char="•"/>
            </a:pPr>
            <a:endParaRPr lang="en-US" sz="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130ED619-2772-433B-8AEE-6F43A561C6DF}"/>
              </a:ext>
            </a:extLst>
          </p:cNvPr>
          <p:cNvSpPr/>
          <p:nvPr/>
        </p:nvSpPr>
        <p:spPr>
          <a:xfrm>
            <a:off x="5034333" y="2819400"/>
            <a:ext cx="5043529" cy="10568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112713" indent="-112713">
              <a:buClr>
                <a:schemeClr val="bg2"/>
              </a:buClr>
              <a:buSzPct val="100000"/>
              <a:buFont typeface="Arial" panose="020B0604020202020204" pitchFamily="34" charset="0"/>
              <a:buChar char="•"/>
            </a:pPr>
            <a:r>
              <a:rPr lang="en-US" sz="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Enable Defender for Cloud embedded security policies to assess vulnerabilities that create opportunities for threats and threat actors. </a:t>
            </a:r>
          </a:p>
          <a:p>
            <a:pPr marL="112713" indent="-112713">
              <a:buClr>
                <a:schemeClr val="bg2"/>
              </a:buClr>
              <a:buSzPct val="100000"/>
              <a:buFont typeface="Arial" panose="020B0604020202020204" pitchFamily="34" charset="0"/>
              <a:buChar char="•"/>
            </a:pPr>
            <a:r>
              <a:rPr lang="en-US" sz="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Up to five workbooks will be created to surface deeper insights on critical use cases the client wishes to assess at a more granular level, as determined during the advisory workshop engagement. </a:t>
            </a:r>
          </a:p>
          <a:p>
            <a:pPr marL="112713" indent="-112713">
              <a:buClr>
                <a:schemeClr val="bg2"/>
              </a:buClr>
              <a:buSzPct val="100000"/>
              <a:buFont typeface="Arial" panose="020B0604020202020204" pitchFamily="34" charset="0"/>
              <a:buChar char="•"/>
            </a:pPr>
            <a:r>
              <a:rPr lang="en-US" sz="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Import existing Watchlists based on current threats and provide templates for development of additional watchlists</a:t>
            </a:r>
          </a:p>
          <a:p>
            <a:pPr marL="112713" indent="-112713">
              <a:buClr>
                <a:schemeClr val="bg2"/>
              </a:buClr>
              <a:buSzPct val="100000"/>
              <a:buFont typeface="Arial" panose="020B0604020202020204" pitchFamily="34" charset="0"/>
              <a:buChar char="•"/>
            </a:pPr>
            <a:endParaRPr lang="en-US" sz="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5F0001BD-9FF1-4157-87AA-EFEC231EAABE}"/>
              </a:ext>
            </a:extLst>
          </p:cNvPr>
          <p:cNvSpPr/>
          <p:nvPr/>
        </p:nvSpPr>
        <p:spPr>
          <a:xfrm>
            <a:off x="5023969" y="5438030"/>
            <a:ext cx="5212695" cy="1184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12713" indent="-112713">
              <a:buClr>
                <a:schemeClr val="bg2"/>
              </a:buClr>
              <a:buSzPct val="100000"/>
              <a:buFont typeface="Arial" panose="020B0604020202020204" pitchFamily="34" charset="0"/>
              <a:buChar char="•"/>
            </a:pPr>
            <a:r>
              <a:rPr lang="en-US" sz="9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Assess security patterns from the captured alerts received after Defender for Cloud and Sentinel implementation phases</a:t>
            </a:r>
          </a:p>
          <a:p>
            <a:pPr marL="112713" indent="-112713">
              <a:buClr>
                <a:schemeClr val="bg2"/>
              </a:buClr>
              <a:buSzPct val="100000"/>
              <a:buFont typeface="Arial" panose="020B0604020202020204" pitchFamily="34" charset="0"/>
              <a:buChar char="•"/>
            </a:pPr>
            <a:r>
              <a:rPr lang="en-US" sz="9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Adjust automated governance activities and policies as indicated by the alert behaviors and patterns, with the client’s approval </a:t>
            </a:r>
          </a:p>
          <a:p>
            <a:pPr marL="112713" indent="-112713">
              <a:buClr>
                <a:schemeClr val="bg2"/>
              </a:buClr>
              <a:buSzPct val="100000"/>
              <a:buFont typeface="Arial" panose="020B0604020202020204" pitchFamily="34" charset="0"/>
              <a:buChar char="•"/>
            </a:pPr>
            <a:r>
              <a:rPr lang="en-US" sz="9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Finalize documentation required for managed services and steady-state support.</a:t>
            </a:r>
          </a:p>
          <a:p>
            <a:pPr marL="112713" indent="-112713">
              <a:buClr>
                <a:schemeClr val="bg2"/>
              </a:buClr>
              <a:buSzPct val="100000"/>
              <a:buFont typeface="Arial" panose="020B0604020202020204" pitchFamily="34" charset="0"/>
              <a:buChar char="•"/>
            </a:pPr>
            <a:endParaRPr lang="en-US" sz="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Graphic 7" descr="Arrow circle">
            <a:extLst>
              <a:ext uri="{FF2B5EF4-FFF2-40B4-BE49-F238E27FC236}">
                <a16:creationId xmlns:a16="http://schemas.microsoft.com/office/drawing/2014/main" id="{0B78EB0D-4E83-4D0B-AD7A-F8AA9C3868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5623" y="3230001"/>
            <a:ext cx="1306676" cy="1306676"/>
          </a:xfrm>
          <a:prstGeom prst="rect">
            <a:avLst/>
          </a:prstGeom>
        </p:spPr>
      </p:pic>
      <p:grpSp>
        <p:nvGrpSpPr>
          <p:cNvPr id="12" name="Group 11">
            <a:extLst>
              <a:ext uri="{FF2B5EF4-FFF2-40B4-BE49-F238E27FC236}">
                <a16:creationId xmlns:a16="http://schemas.microsoft.com/office/drawing/2014/main" id="{1D393147-FACD-4189-9EDC-DC77D633FE64}"/>
              </a:ext>
            </a:extLst>
          </p:cNvPr>
          <p:cNvGrpSpPr/>
          <p:nvPr/>
        </p:nvGrpSpPr>
        <p:grpSpPr>
          <a:xfrm>
            <a:off x="10579209" y="709605"/>
            <a:ext cx="1360274" cy="1360275"/>
            <a:chOff x="1372947" y="3019801"/>
            <a:chExt cx="2013841" cy="2013842"/>
          </a:xfrm>
        </p:grpSpPr>
        <p:grpSp>
          <p:nvGrpSpPr>
            <p:cNvPr id="36" name="Group 35">
              <a:extLst>
                <a:ext uri="{FF2B5EF4-FFF2-40B4-BE49-F238E27FC236}">
                  <a16:creationId xmlns:a16="http://schemas.microsoft.com/office/drawing/2014/main" id="{157BC5EF-7CC3-469F-8B2A-8848AB9BBA91}"/>
                </a:ext>
              </a:extLst>
            </p:cNvPr>
            <p:cNvGrpSpPr/>
            <p:nvPr/>
          </p:nvGrpSpPr>
          <p:grpSpPr>
            <a:xfrm>
              <a:off x="1372947" y="3019801"/>
              <a:ext cx="2013841" cy="2013842"/>
              <a:chOff x="1497013" y="3295650"/>
              <a:chExt cx="1595438" cy="1595437"/>
            </a:xfrm>
          </p:grpSpPr>
          <p:sp>
            <p:nvSpPr>
              <p:cNvPr id="44" name="Oval 43">
                <a:extLst>
                  <a:ext uri="{FF2B5EF4-FFF2-40B4-BE49-F238E27FC236}">
                    <a16:creationId xmlns:a16="http://schemas.microsoft.com/office/drawing/2014/main" id="{79A6CDBE-CD6C-415A-BE64-0CDA6B87D7DD}"/>
                  </a:ext>
                </a:extLst>
              </p:cNvPr>
              <p:cNvSpPr>
                <a:spLocks noChangeArrowheads="1"/>
              </p:cNvSpPr>
              <p:nvPr/>
            </p:nvSpPr>
            <p:spPr bwMode="auto">
              <a:xfrm>
                <a:off x="1497013" y="3295650"/>
                <a:ext cx="1595438" cy="1595437"/>
              </a:xfrm>
              <a:prstGeom prst="ellipse">
                <a:avLst/>
              </a:prstGeom>
              <a:solidFill>
                <a:schemeClr val="accent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5" name="Oval 44">
                <a:extLst>
                  <a:ext uri="{FF2B5EF4-FFF2-40B4-BE49-F238E27FC236}">
                    <a16:creationId xmlns:a16="http://schemas.microsoft.com/office/drawing/2014/main" id="{5E064BCF-4280-48DD-BFAE-376A040854FA}"/>
                  </a:ext>
                </a:extLst>
              </p:cNvPr>
              <p:cNvSpPr>
                <a:spLocks noChangeArrowheads="1"/>
              </p:cNvSpPr>
              <p:nvPr/>
            </p:nvSpPr>
            <p:spPr bwMode="auto">
              <a:xfrm>
                <a:off x="1625600" y="3424238"/>
                <a:ext cx="1338263" cy="1338262"/>
              </a:xfrm>
              <a:prstGeom prst="ellipse">
                <a:avLst/>
              </a:prstGeom>
              <a:solidFill>
                <a:schemeClr val="tx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6" name="Oval 45">
                <a:extLst>
                  <a:ext uri="{FF2B5EF4-FFF2-40B4-BE49-F238E27FC236}">
                    <a16:creationId xmlns:a16="http://schemas.microsoft.com/office/drawing/2014/main" id="{3166E531-538D-4BC7-830D-5FD3030A7529}"/>
                  </a:ext>
                </a:extLst>
              </p:cNvPr>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pic>
          <p:nvPicPr>
            <p:cNvPr id="47" name="Graphic 46" descr="Arrow circle">
              <a:extLst>
                <a:ext uri="{FF2B5EF4-FFF2-40B4-BE49-F238E27FC236}">
                  <a16:creationId xmlns:a16="http://schemas.microsoft.com/office/drawing/2014/main" id="{64426854-3C24-4672-AE0E-E8E5835275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8023" y="3382401"/>
              <a:ext cx="1306676" cy="1306676"/>
            </a:xfrm>
            <a:prstGeom prst="rect">
              <a:avLst/>
            </a:prstGeom>
          </p:spPr>
        </p:pic>
      </p:grpSp>
    </p:spTree>
    <p:extLst>
      <p:ext uri="{BB962C8B-B14F-4D97-AF65-F5344CB8AC3E}">
        <p14:creationId xmlns:p14="http://schemas.microsoft.com/office/powerpoint/2010/main" val="2376789534"/>
      </p:ext>
    </p:extLst>
  </p:cSld>
  <p:clrMapOvr>
    <a:masterClrMapping/>
  </p:clrMapOvr>
  <p:transition spd="slow">
    <p:wipe dir="r"/>
  </p:transition>
</p:sld>
</file>

<file path=ppt/theme/theme1.xml><?xml version="1.0" encoding="utf-8"?>
<a:theme xmlns:a="http://schemas.openxmlformats.org/drawingml/2006/main" name="Title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no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B6455F1B-6D2D-4112-A7F8-7B037C343784}"/>
    </a:ext>
  </a:extLst>
</a:theme>
</file>

<file path=ppt/theme/theme10.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65D6632D-A7AA-48DB-9BCB-1824B21CA26E}"/>
    </a:ext>
  </a:extLst>
</a:theme>
</file>

<file path=ppt/theme/theme3.xml><?xml version="1.0" encoding="utf-8"?>
<a:theme xmlns:a="http://schemas.openxmlformats.org/drawingml/2006/main" name="Divider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8653C730-1C10-4ED9-A525-68EB78715688}"/>
    </a:ext>
  </a:extLst>
</a:theme>
</file>

<file path=ppt/theme/theme4.xml><?xml version="1.0" encoding="utf-8"?>
<a:theme xmlns:a="http://schemas.openxmlformats.org/drawingml/2006/main" name="Branded Footer - Human (BF-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79836729-0D9E-45C9-A3CC-82F85C1577C9}"/>
    </a:ext>
  </a:extLst>
</a:theme>
</file>

<file path=ppt/theme/theme5.xml><?xml version="1.0" encoding="utf-8"?>
<a:theme xmlns:a="http://schemas.openxmlformats.org/drawingml/2006/main" name="Branded Footer - Black (BF-B)">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F6EB7897-5629-4F4C-858B-A5F9EAB360C9}"/>
    </a:ext>
  </a:extLst>
</a:theme>
</file>

<file path=ppt/theme/theme6.xml><?xml version="1.0" encoding="utf-8"?>
<a:theme xmlns:a="http://schemas.openxmlformats.org/drawingml/2006/main" name="Branded Header - Black (BH-B) ">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C30465A6-23D9-40C1-8C95-BDC1120ADD77}"/>
    </a:ext>
  </a:extLst>
</a:theme>
</file>

<file path=ppt/theme/theme7.xml><?xml version="1.0" encoding="utf-8"?>
<a:theme xmlns:a="http://schemas.openxmlformats.org/drawingml/2006/main" name="Closing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FA178DB2-FC32-4256-857D-F5DC293C7CA5}"/>
    </a:ext>
  </a:extLst>
</a:theme>
</file>

<file path=ppt/theme/theme8.xml><?xml version="1.0" encoding="utf-8"?>
<a:theme xmlns:a="http://schemas.openxmlformats.org/drawingml/2006/main" name="Misc. Layout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1E3582-D2FE-49C8-9F49-C7765B4C1E69}" vid="{35FC55CE-7C35-480E-AB47-73096E6D90BD}"/>
    </a:ext>
  </a:extLst>
</a:theme>
</file>

<file path=ppt/theme/theme9.xml><?xml version="1.0" encoding="utf-8"?>
<a:theme xmlns:a="http://schemas.openxmlformats.org/drawingml/2006/main" name="1_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potx" id="{B46A7DE6-C5D2-4001-9303-AF5387DACF4A}" vid="{044F6D8D-DB1E-46FF-90F2-B029F12F42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083f01-a068-47f1-8adf-70eb39868ea3">
      <Terms xmlns="http://schemas.microsoft.com/office/infopath/2007/PartnerControls"/>
    </lcf76f155ced4ddcb4097134ff3c332f>
    <TaxCatchAll xmlns="88277476-d7b8-4914-a8c1-9da81a4263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914045BB87554FBB8598C8659C1BF8" ma:contentTypeVersion="15" ma:contentTypeDescription="Create a new document." ma:contentTypeScope="" ma:versionID="d4458c26a0df285a56c56f3630586053">
  <xsd:schema xmlns:xsd="http://www.w3.org/2001/XMLSchema" xmlns:xs="http://www.w3.org/2001/XMLSchema" xmlns:p="http://schemas.microsoft.com/office/2006/metadata/properties" xmlns:ns2="f6083f01-a068-47f1-8adf-70eb39868ea3" xmlns:ns3="fe39a376-d69a-42bf-9fc5-21fd93f6fe2e" xmlns:ns4="88277476-d7b8-4914-a8c1-9da81a4263ec" targetNamespace="http://schemas.microsoft.com/office/2006/metadata/properties" ma:root="true" ma:fieldsID="420d43d1c53d544c478e1bce1818d880" ns2:_="" ns3:_="" ns4:_="">
    <xsd:import namespace="f6083f01-a068-47f1-8adf-70eb39868ea3"/>
    <xsd:import namespace="fe39a376-d69a-42bf-9fc5-21fd93f6fe2e"/>
    <xsd:import namespace="88277476-d7b8-4914-a8c1-9da81a4263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83f01-a068-47f1-8adf-70eb39868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ec8287-7dca-4284-bf64-ff5b888be5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9a376-d69a-42bf-9fc5-21fd93f6fe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77476-d7b8-4914-a8c1-9da81a4263e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2ef8ca2-3d9f-48c4-b01e-540bc7072f74}" ma:internalName="TaxCatchAll" ma:showField="CatchAllData" ma:web="fe39a376-d69a-42bf-9fc5-21fd93f6fe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C23A87-E2C3-42CD-A9BB-4357F48E52FD}">
  <ds:schemaRefs>
    <ds:schemaRef ds:uri="http://purl.org/dc/dcmitype/"/>
    <ds:schemaRef ds:uri="bc26e2ee-b72c-4c6e-a116-d9d1821b33eb"/>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1c734f6-1160-40a1-ba3a-14dc264c278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C81252F-FFD6-42DA-B817-A8DF5A453600}">
  <ds:schemaRefs>
    <ds:schemaRef ds:uri="http://schemas.microsoft.com/sharepoint/v3/contenttype/forms"/>
  </ds:schemaRefs>
</ds:datastoreItem>
</file>

<file path=customXml/itemProps3.xml><?xml version="1.0" encoding="utf-8"?>
<ds:datastoreItem xmlns:ds="http://schemas.openxmlformats.org/officeDocument/2006/customXml" ds:itemID="{AF6C300B-0AA6-4762-B971-41E1EDED8456}"/>
</file>

<file path=docProps/app.xml><?xml version="1.0" encoding="utf-8"?>
<Properties xmlns="http://schemas.openxmlformats.org/officeDocument/2006/extended-properties" xmlns:vt="http://schemas.openxmlformats.org/officeDocument/2006/docPropsVTypes">
  <Template>NTT DATA Services Presentation Template</Template>
  <TotalTime>3840</TotalTime>
  <Words>2864</Words>
  <Application>Microsoft Office PowerPoint</Application>
  <PresentationFormat>Widescreen</PresentationFormat>
  <Paragraphs>458</Paragraphs>
  <Slides>22</Slides>
  <Notes>7</Notes>
  <HiddenSlides>11</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22</vt:i4>
      </vt:variant>
    </vt:vector>
  </HeadingPairs>
  <TitlesOfParts>
    <vt:vector size="40" baseType="lpstr">
      <vt:lpstr>HGPGothicE</vt:lpstr>
      <vt:lpstr>MS PGothic</vt:lpstr>
      <vt:lpstr>Yu Gothic</vt:lpstr>
      <vt:lpstr>Abadi Extra Light</vt:lpstr>
      <vt:lpstr>Arial</vt:lpstr>
      <vt:lpstr>Arial (Body)</vt:lpstr>
      <vt:lpstr>Calibri</vt:lpstr>
      <vt:lpstr>Trebuchet MS</vt:lpstr>
      <vt:lpstr>Wingdings</vt:lpstr>
      <vt:lpstr>Title Slides</vt:lpstr>
      <vt:lpstr>Branded Header - Human (BH-H)</vt:lpstr>
      <vt:lpstr>Divider Slides</vt:lpstr>
      <vt:lpstr>Branded Footer - Human (BF-H)</vt:lpstr>
      <vt:lpstr>Branded Footer - Black (BF-B)</vt:lpstr>
      <vt:lpstr>Branded Header - Black (BH-B) </vt:lpstr>
      <vt:lpstr>Closing Slides</vt:lpstr>
      <vt:lpstr>Misc. Layouts</vt:lpstr>
      <vt:lpstr>1_Branded Header - Human (BH-H)</vt:lpstr>
      <vt:lpstr>NTT DATA Security Services –  Threat Protection with XDR and SIEM</vt:lpstr>
      <vt:lpstr>PowerPoint Presentation</vt:lpstr>
      <vt:lpstr>PowerPoint Presentation</vt:lpstr>
      <vt:lpstr>Business and IT Solutions With Deep Vertical &amp; Domain Expertise</vt:lpstr>
      <vt:lpstr>Cybersecurity at NTT DATA</vt:lpstr>
      <vt:lpstr>In Today’s World It Takes Five Key Tenets and Expertise to Prevent Attacks</vt:lpstr>
      <vt:lpstr>PowerPoint Presentation</vt:lpstr>
      <vt:lpstr>NTT DATA Sentinel Advisory Engagement Overview</vt:lpstr>
      <vt:lpstr>Overview of the NTT DATA Microsoft Sentinel Implementation Phases</vt:lpstr>
      <vt:lpstr>NTT DATA Sentinel Managed Services</vt:lpstr>
      <vt:lpstr>NTT DATA Enterprise Cybersecurity Approach</vt:lpstr>
      <vt:lpstr>Log Retention and Threat Hunting</vt:lpstr>
      <vt:lpstr>Platform Specialists – Cybersecurity FY23</vt:lpstr>
      <vt:lpstr>PowerPoint Presentation</vt:lpstr>
      <vt:lpstr>What We Provide as Security Professionals</vt:lpstr>
      <vt:lpstr>We Help Clients Through-out the Entire Security Lifecycle</vt:lpstr>
      <vt:lpstr>Threat and Vulnerability Management Services – Security Operations Centre</vt:lpstr>
      <vt:lpstr>Microsoft Sentinel Features and Capabilities</vt:lpstr>
      <vt:lpstr>Detection and Response Service Delivery Structure </vt:lpstr>
      <vt:lpstr>Event Reporting and Dashboards</vt:lpstr>
      <vt:lpstr>Learning and Adapting to Change</vt:lpstr>
      <vt:lpstr>PowerPoint Presentation</vt:lpstr>
    </vt:vector>
  </TitlesOfParts>
  <Company>NTT DATA,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NTT DATA Security Services –  Threat and Vulnerability Management</dc:title>
  <dc:subject>NTT DATA PowerPoint Template</dc:subject>
  <dc:creator>Dahms, Lauren</dc:creator>
  <cp:keywords>Template;Corporate/Brand</cp:keywords>
  <cp:lastModifiedBy>Swain, Michael</cp:lastModifiedBy>
  <cp:revision>51</cp:revision>
  <cp:lastPrinted>2016-10-07T04:27:25Z</cp:lastPrinted>
  <dcterms:created xsi:type="dcterms:W3CDTF">2019-11-11T18:15:43Z</dcterms:created>
  <dcterms:modified xsi:type="dcterms:W3CDTF">2023-06-13T19:16:21Z</dcterms:modified>
  <cp:version>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0x010100E9914045BB87554FBB8598C8659C1BF8</vt:lpwstr>
  </property>
  <property fmtid="{D5CDD505-2E9C-101B-9397-08002B2CF9AE}" pid="3" name="MediaServiceImageTags">
    <vt:lpwstr/>
  </property>
</Properties>
</file>